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0511E-3546-4A7E-A263-091830F07BA7}" type="datetimeFigureOut">
              <a:rPr lang="es-ES" smtClean="0"/>
              <a:pPr/>
              <a:t>18/04/2015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9D7B-8B3A-47F6-B454-59DAEF133D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La_verdad_sobre_el_caso_Savol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oldados_de_Salamina" TargetMode="External"/><Relationship Id="rId2" Type="http://schemas.openxmlformats.org/officeDocument/2006/relationships/hyperlink" Target="http://es.wikipedia.org/wiki/El_herej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Los_girasoles_ciego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LA NOVELA ESPAÑOLA DESDE 1975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6.-Otras novelas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_tradnl" b="1" dirty="0"/>
              <a:t>Novela erótica: </a:t>
            </a:r>
            <a:r>
              <a:rPr lang="es-ES_tradnl" u="sng" dirty="0"/>
              <a:t>Las edades de Lulú </a:t>
            </a:r>
            <a:r>
              <a:rPr lang="es-ES_tradnl" dirty="0"/>
              <a:t>de Almudena Grandes es el primer éxito del  género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b="1" dirty="0" smtClean="0"/>
              <a:t>Novela rural</a:t>
            </a:r>
            <a:r>
              <a:rPr lang="es-ES_tradnl" dirty="0" smtClean="0"/>
              <a:t>: </a:t>
            </a:r>
            <a:r>
              <a:rPr lang="es-ES_tradnl" u="sng" dirty="0" smtClean="0"/>
              <a:t>Intemperie</a:t>
            </a:r>
            <a:r>
              <a:rPr lang="es-ES_tradnl" dirty="0" smtClean="0"/>
              <a:t> de Jesús Carrasco (2013), Mazurca para </a:t>
            </a:r>
            <a:r>
              <a:rPr lang="es-ES_tradnl" smtClean="0"/>
              <a:t>dos muertos de Cela (1983).</a:t>
            </a:r>
            <a:endParaRPr lang="es-ES" dirty="0"/>
          </a:p>
          <a:p>
            <a:pPr algn="just"/>
            <a:r>
              <a:rPr lang="es-ES_tradnl" b="1" dirty="0" smtClean="0"/>
              <a:t>Novelas </a:t>
            </a:r>
            <a:r>
              <a:rPr lang="es-ES_tradnl" b="1" dirty="0"/>
              <a:t>estilísticas:</a:t>
            </a:r>
            <a:r>
              <a:rPr lang="es-ES_tradnl" dirty="0"/>
              <a:t> se recrean en el barroquismo lingüístico, por lo que se dirigen a un lector minoritario.</a:t>
            </a:r>
            <a:endParaRPr lang="es-ES" dirty="0"/>
          </a:p>
          <a:p>
            <a:pPr algn="just">
              <a:buNone/>
            </a:pPr>
            <a:r>
              <a:rPr lang="es-ES_tradnl" dirty="0"/>
              <a:t> </a:t>
            </a:r>
            <a:r>
              <a:rPr lang="es-ES_tradnl" dirty="0" smtClean="0"/>
              <a:t>       </a:t>
            </a:r>
            <a:r>
              <a:rPr lang="es-ES_tradnl" u="sng" dirty="0" smtClean="0"/>
              <a:t>Corazón </a:t>
            </a:r>
            <a:r>
              <a:rPr lang="es-ES_tradnl" u="sng" dirty="0"/>
              <a:t>tan blanco</a:t>
            </a:r>
            <a:r>
              <a:rPr lang="es-ES_tradnl" dirty="0"/>
              <a:t> de Javier </a:t>
            </a:r>
            <a:r>
              <a:rPr lang="es-ES_tradnl" dirty="0" smtClean="0"/>
              <a:t>Marías</a:t>
            </a:r>
            <a:r>
              <a:rPr lang="es-ES_tradnl" dirty="0"/>
              <a:t> </a:t>
            </a:r>
            <a:endParaRPr lang="es-ES" dirty="0"/>
          </a:p>
          <a:p>
            <a:pPr algn="just"/>
            <a:r>
              <a:rPr lang="es-ES_tradnl" b="1" dirty="0" smtClean="0"/>
              <a:t> </a:t>
            </a:r>
            <a:r>
              <a:rPr lang="es-ES_tradnl" b="1" dirty="0"/>
              <a:t>Novela alegórica, mítica y fantástica: </a:t>
            </a:r>
            <a:r>
              <a:rPr lang="es-ES_tradnl" dirty="0"/>
              <a:t>incorpora lo irracional, lo fantástico, lo soñado y lo simbólico</a:t>
            </a:r>
            <a:r>
              <a:rPr lang="es-ES_tradnl" dirty="0" smtClean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pPr algn="just">
              <a:buNone/>
            </a:pPr>
            <a:r>
              <a:rPr lang="es-ES_tradnl" dirty="0"/>
              <a:t> </a:t>
            </a:r>
            <a:r>
              <a:rPr lang="es-ES_tradnl" dirty="0" smtClean="0"/>
              <a:t>     Obras </a:t>
            </a:r>
            <a:r>
              <a:rPr lang="es-ES_tradnl" dirty="0"/>
              <a:t>de Luis Mateo Díez, de José Mª </a:t>
            </a:r>
            <a:r>
              <a:rPr lang="es-ES_tradnl" dirty="0" smtClean="0"/>
              <a:t>Merino.</a:t>
            </a:r>
          </a:p>
          <a:p>
            <a:pPr algn="just"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002060"/>
                </a:solidFill>
              </a:rPr>
              <a:t>Marco histórico y cultural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_tradnl" dirty="0"/>
              <a:t>-Muerte de Franco. Liquidación de la dictadura. Transición a la democracia.</a:t>
            </a:r>
            <a:endParaRPr lang="es-ES" dirty="0"/>
          </a:p>
          <a:p>
            <a:pPr algn="just"/>
            <a:r>
              <a:rPr lang="es-ES_tradnl" dirty="0"/>
              <a:t>-Aprobación de la Constitución democrática en 1978</a:t>
            </a:r>
            <a:r>
              <a:rPr lang="es-ES_tradnl" dirty="0" smtClean="0"/>
              <a:t>. </a:t>
            </a:r>
            <a:r>
              <a:rPr lang="es-ES_tradnl" dirty="0"/>
              <a:t>G</a:t>
            </a:r>
            <a:r>
              <a:rPr lang="es-ES_tradnl" dirty="0" smtClean="0"/>
              <a:t>obierno de UCD de Adolfo Suárez.</a:t>
            </a:r>
            <a:endParaRPr lang="es-ES" dirty="0"/>
          </a:p>
          <a:p>
            <a:pPr algn="just"/>
            <a:r>
              <a:rPr lang="es-ES_tradnl" dirty="0"/>
              <a:t>-Normalización vida política: gobiernos del PSOE (Felipe González, 1982-1996), del PP (José Mª Aznar, 1996-2004), del PSOE (José L. Rodríguez Zapatero, 2004 a la actualidad</a:t>
            </a:r>
            <a:r>
              <a:rPr lang="es-ES_tradnl" dirty="0" smtClean="0"/>
              <a:t>) y PP (Mariano Rajoy).</a:t>
            </a:r>
            <a:endParaRPr lang="es-ES" dirty="0"/>
          </a:p>
          <a:p>
            <a:pPr algn="just"/>
            <a:r>
              <a:rPr lang="es-ES_tradnl" dirty="0"/>
              <a:t>-Europeización  (integración en la OTAN y en la UE).</a:t>
            </a:r>
            <a:endParaRPr lang="es-ES" dirty="0"/>
          </a:p>
          <a:p>
            <a:pPr algn="just"/>
            <a:r>
              <a:rPr lang="es-ES_tradnl" dirty="0"/>
              <a:t>-Modernización del país (derogación de leyes que discriminaban a las mujeres, incorporación de las mujeres a la educación y al trabajo, etc.).</a:t>
            </a:r>
            <a:endParaRPr lang="es-ES" dirty="0"/>
          </a:p>
          <a:p>
            <a:pPr algn="just"/>
            <a:r>
              <a:rPr lang="es-ES_tradnl" dirty="0"/>
              <a:t>-Desarrollo sociedad de consumo y crisis económicas (años 90, 2008).</a:t>
            </a:r>
            <a:endParaRPr lang="es-ES" dirty="0"/>
          </a:p>
          <a:p>
            <a:pPr algn="just"/>
            <a:r>
              <a:rPr lang="es-ES_tradnl" dirty="0"/>
              <a:t>-Libertad de expresión: desarrollo de la prensa y de la industria editorial.</a:t>
            </a:r>
            <a:endParaRPr lang="es-ES" dirty="0"/>
          </a:p>
          <a:p>
            <a:pPr algn="just"/>
            <a:r>
              <a:rPr lang="es-ES_tradnl" dirty="0"/>
              <a:t>-Bienestar económico y social: el “destape”, deportes, espectáculos culturales, cine…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Características del panorama novelístico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_tradnl" dirty="0" smtClean="0"/>
              <a:t>publicación  </a:t>
            </a:r>
            <a:r>
              <a:rPr lang="es-ES_tradnl" dirty="0"/>
              <a:t>de obras censuradas en España y editadas en el extranjero.</a:t>
            </a:r>
            <a:endParaRPr lang="es-ES" dirty="0"/>
          </a:p>
          <a:p>
            <a:pPr algn="just"/>
            <a:r>
              <a:rPr lang="es-ES_tradnl" dirty="0" smtClean="0"/>
              <a:t>textos </a:t>
            </a:r>
            <a:r>
              <a:rPr lang="es-ES_tradnl" dirty="0"/>
              <a:t>inéditos o mutilados aparecen ahora íntegros.</a:t>
            </a:r>
            <a:endParaRPr lang="es-ES" dirty="0"/>
          </a:p>
          <a:p>
            <a:pPr algn="just"/>
            <a:r>
              <a:rPr lang="es-ES_tradnl" dirty="0" smtClean="0"/>
              <a:t>recuperación </a:t>
            </a:r>
            <a:r>
              <a:rPr lang="es-ES_tradnl" dirty="0"/>
              <a:t>de la narrativa de los exiliados.</a:t>
            </a:r>
            <a:endParaRPr lang="es-ES" dirty="0"/>
          </a:p>
          <a:p>
            <a:pPr algn="just"/>
            <a:r>
              <a:rPr lang="es-ES_tradnl" dirty="0" smtClean="0"/>
              <a:t>coexistencia </a:t>
            </a:r>
            <a:r>
              <a:rPr lang="es-ES_tradnl" dirty="0"/>
              <a:t>de distintas generaciones de escritores.</a:t>
            </a:r>
            <a:endParaRPr lang="es-ES" dirty="0"/>
          </a:p>
          <a:p>
            <a:pPr algn="just"/>
            <a:r>
              <a:rPr lang="es-ES_tradnl" dirty="0" smtClean="0"/>
              <a:t>importancia </a:t>
            </a:r>
            <a:r>
              <a:rPr lang="es-ES_tradnl" dirty="0"/>
              <a:t>de la expansión editorial y de los premios literarios.</a:t>
            </a:r>
            <a:endParaRPr lang="es-ES" dirty="0"/>
          </a:p>
          <a:p>
            <a:pPr algn="just"/>
            <a:r>
              <a:rPr lang="es-ES_tradnl" dirty="0" smtClean="0"/>
              <a:t>incorporación </a:t>
            </a:r>
            <a:r>
              <a:rPr lang="es-ES_tradnl" dirty="0"/>
              <a:t>de numerosas mujeres escritoras, que aportan nuevos enfoques.</a:t>
            </a:r>
            <a:endParaRPr lang="es-ES" dirty="0"/>
          </a:p>
          <a:p>
            <a:pPr algn="just"/>
            <a:r>
              <a:rPr lang="es-ES_tradnl" dirty="0" smtClean="0"/>
              <a:t>falta </a:t>
            </a:r>
            <a:r>
              <a:rPr lang="es-ES_tradnl" dirty="0"/>
              <a:t>de perspectiva histórica para el estudio y clasificación de la narrativa </a:t>
            </a:r>
            <a:r>
              <a:rPr lang="es-ES_tradnl" dirty="0" smtClean="0"/>
              <a:t>actual</a:t>
            </a:r>
            <a:r>
              <a:rPr lang="es-ES_tradnl" dirty="0"/>
              <a:t>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Características de la novela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s-ES_tradnl" b="1" dirty="0" smtClean="0"/>
          </a:p>
          <a:p>
            <a:pPr algn="ctr">
              <a:buNone/>
            </a:pPr>
            <a:r>
              <a:rPr lang="es-ES_tradnl" sz="4500" b="1" dirty="0" smtClean="0">
                <a:solidFill>
                  <a:srgbClr val="FF0000"/>
                </a:solidFill>
              </a:rPr>
              <a:t>Se mezcla la tradición y experimentalismo</a:t>
            </a:r>
          </a:p>
          <a:p>
            <a:pPr algn="ctr">
              <a:buNone/>
            </a:pPr>
            <a:endParaRPr lang="es-ES_tradnl" sz="4500" b="1" dirty="0" smtClean="0"/>
          </a:p>
          <a:p>
            <a:r>
              <a:rPr lang="es-ES_tradnl" sz="4500" dirty="0" smtClean="0"/>
              <a:t>Disminución </a:t>
            </a:r>
            <a:r>
              <a:rPr lang="es-ES_tradnl" sz="4500" dirty="0"/>
              <a:t>de las técnicas experimentales en las novelas, pero no desaparición. </a:t>
            </a:r>
            <a:endParaRPr lang="es-ES" sz="4500" dirty="0"/>
          </a:p>
          <a:p>
            <a:r>
              <a:rPr lang="es-ES_tradnl" sz="4500" dirty="0" smtClean="0"/>
              <a:t>Resurgimiento </a:t>
            </a:r>
            <a:r>
              <a:rPr lang="es-ES_tradnl" sz="4500" dirty="0"/>
              <a:t>de la novela realista con nuevas técnicas: retorno al argumento, fácilmente comprensible para el lector medio.</a:t>
            </a:r>
            <a:endParaRPr lang="es-ES" sz="4500" dirty="0"/>
          </a:p>
          <a:p>
            <a:r>
              <a:rPr lang="es-ES_tradnl" sz="4500" dirty="0"/>
              <a:t>P</a:t>
            </a:r>
            <a:r>
              <a:rPr lang="es-ES_tradnl" sz="4500" dirty="0" smtClean="0"/>
              <a:t>ersonajes </a:t>
            </a:r>
            <a:r>
              <a:rPr lang="es-ES_tradnl" sz="4500" dirty="0"/>
              <a:t>de perfil psicológico claro.</a:t>
            </a:r>
            <a:endParaRPr lang="es-ES" sz="4500" dirty="0"/>
          </a:p>
          <a:p>
            <a:r>
              <a:rPr lang="es-ES_tradnl" sz="4500" dirty="0"/>
              <a:t>I</a:t>
            </a:r>
            <a:r>
              <a:rPr lang="es-ES_tradnl" sz="4500" dirty="0" smtClean="0"/>
              <a:t>nclinación </a:t>
            </a:r>
            <a:r>
              <a:rPr lang="es-ES_tradnl" sz="4500" dirty="0"/>
              <a:t>por la intimidad, el lirismo y el </a:t>
            </a:r>
            <a:r>
              <a:rPr lang="es-ES_tradnl" sz="4500" dirty="0" err="1"/>
              <a:t>neorromanticismo</a:t>
            </a:r>
            <a:r>
              <a:rPr lang="es-ES_tradnl" sz="4500" dirty="0"/>
              <a:t>.</a:t>
            </a:r>
            <a:endParaRPr lang="es-ES" sz="4500" dirty="0"/>
          </a:p>
          <a:p>
            <a:r>
              <a:rPr lang="es-ES_tradnl" sz="4500" dirty="0"/>
              <a:t>E</a:t>
            </a:r>
            <a:r>
              <a:rPr lang="es-ES_tradnl" sz="4500" dirty="0" smtClean="0"/>
              <a:t>structura </a:t>
            </a:r>
            <a:r>
              <a:rPr lang="es-ES_tradnl" sz="4500" dirty="0"/>
              <a:t>lineal del relato.</a:t>
            </a:r>
            <a:endParaRPr lang="es-ES" sz="4500" dirty="0"/>
          </a:p>
          <a:p>
            <a:r>
              <a:rPr lang="es-ES_tradnl" sz="4500" dirty="0"/>
              <a:t>T</a:t>
            </a:r>
            <a:r>
              <a:rPr lang="es-ES_tradnl" sz="4500" dirty="0" smtClean="0"/>
              <a:t>endencia </a:t>
            </a:r>
            <a:r>
              <a:rPr lang="es-ES_tradnl" sz="4500" dirty="0"/>
              <a:t>a la </a:t>
            </a:r>
            <a:r>
              <a:rPr lang="es-ES_tradnl" sz="4500" dirty="0" smtClean="0"/>
              <a:t>brevedad.</a:t>
            </a:r>
            <a:r>
              <a:rPr lang="es-ES_tradnl" sz="4500" dirty="0"/>
              <a:t>	</a:t>
            </a:r>
            <a:endParaRPr lang="es-ES" sz="4500" dirty="0"/>
          </a:p>
          <a:p>
            <a:r>
              <a:rPr lang="es-ES_tradnl" sz="4500" dirty="0" smtClean="0"/>
              <a:t>Variedad </a:t>
            </a:r>
            <a:r>
              <a:rPr lang="es-ES_tradnl" sz="4500" dirty="0"/>
              <a:t>temática y estilística.</a:t>
            </a:r>
            <a:endParaRPr lang="es-ES" sz="45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>
                <a:solidFill>
                  <a:srgbClr val="002060"/>
                </a:solidFill>
              </a:rPr>
              <a:t>Tendencias </a:t>
            </a:r>
            <a:r>
              <a:rPr lang="es-ES_tradnl" b="1" dirty="0" smtClean="0">
                <a:solidFill>
                  <a:srgbClr val="002060"/>
                </a:solidFill>
              </a:rPr>
              <a:t>narrativas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/>
              <a:t>1.</a:t>
            </a:r>
            <a:r>
              <a:rPr lang="es-ES_tradnl" b="1" dirty="0"/>
              <a:t>-novelas policíacas y de intriga:</a:t>
            </a:r>
            <a:endParaRPr lang="es-ES" dirty="0"/>
          </a:p>
          <a:p>
            <a:r>
              <a:rPr lang="es-ES_tradnl" dirty="0" smtClean="0"/>
              <a:t>Eduardo </a:t>
            </a:r>
            <a:r>
              <a:rPr lang="es-ES_tradnl" dirty="0"/>
              <a:t>Mendoza</a:t>
            </a:r>
            <a:r>
              <a:rPr lang="es-ES_tradnl" b="1" dirty="0"/>
              <a:t>: </a:t>
            </a:r>
            <a:r>
              <a:rPr lang="es-ES_tradnl" b="1" u="sng" dirty="0">
                <a:hlinkClick r:id="rId2"/>
              </a:rPr>
              <a:t>La verdad sobre el caso </a:t>
            </a:r>
            <a:r>
              <a:rPr lang="es-ES_tradnl" b="1" u="sng" dirty="0" err="1">
                <a:hlinkClick r:id="rId2"/>
              </a:rPr>
              <a:t>Savolta</a:t>
            </a:r>
            <a:r>
              <a:rPr lang="es-ES_tradnl" b="1" dirty="0">
                <a:hlinkClick r:id="rId2"/>
              </a:rPr>
              <a:t> </a:t>
            </a:r>
            <a:r>
              <a:rPr lang="es-ES_tradnl" b="1" dirty="0"/>
              <a:t>(1975):</a:t>
            </a:r>
            <a:endParaRPr lang="es-ES" dirty="0"/>
          </a:p>
          <a:p>
            <a:pPr algn="just"/>
            <a:r>
              <a:rPr lang="es-ES_tradnl" dirty="0" smtClean="0"/>
              <a:t>Esta </a:t>
            </a:r>
            <a:r>
              <a:rPr lang="es-ES_tradnl" dirty="0"/>
              <a:t>obra significa la vuelta “al placer de contar” ya que conjuga hábilmente el interés de la intriga con diversas técnicas de novelar, desde el folletín a la novela policíaca, y con diferentes registros estilísticos.</a:t>
            </a:r>
            <a:endParaRPr lang="es-ES" dirty="0"/>
          </a:p>
          <a:p>
            <a:pPr algn="just"/>
            <a:r>
              <a:rPr lang="es-ES_tradnl" dirty="0" smtClean="0"/>
              <a:t>Manuel </a:t>
            </a:r>
            <a:r>
              <a:rPr lang="es-ES_tradnl" dirty="0"/>
              <a:t>Vázquez</a:t>
            </a:r>
            <a:r>
              <a:rPr lang="es-ES_tradnl" b="1" dirty="0"/>
              <a:t> </a:t>
            </a:r>
            <a:r>
              <a:rPr lang="es-ES_tradnl" dirty="0"/>
              <a:t>Montalbán: novelas protagonizadas por Pepe Carvalho.</a:t>
            </a:r>
            <a:endParaRPr lang="es-ES" dirty="0"/>
          </a:p>
          <a:p>
            <a:pPr algn="just"/>
            <a:r>
              <a:rPr lang="es-ES_tradnl" dirty="0" smtClean="0"/>
              <a:t>Alicia </a:t>
            </a:r>
            <a:r>
              <a:rPr lang="es-ES_tradnl" dirty="0"/>
              <a:t>Jiménez Bartlett: serie protagonizada por la inspectora Petra Delicado,  llevada a la Televisión.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2060"/>
                </a:solidFill>
              </a:rPr>
              <a:t>2.</a:t>
            </a:r>
            <a:r>
              <a:rPr lang="es-ES_tradnl" dirty="0" smtClean="0">
                <a:solidFill>
                  <a:srgbClr val="002060"/>
                </a:solidFill>
              </a:rPr>
              <a:t>-</a:t>
            </a:r>
            <a:r>
              <a:rPr lang="es-ES_tradnl" b="1" dirty="0">
                <a:solidFill>
                  <a:srgbClr val="002060"/>
                </a:solidFill>
              </a:rPr>
              <a:t>N</a:t>
            </a:r>
            <a:r>
              <a:rPr lang="es-ES_tradnl" b="1" dirty="0" smtClean="0">
                <a:solidFill>
                  <a:srgbClr val="002060"/>
                </a:solidFill>
              </a:rPr>
              <a:t>ovela histórica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propiedad este término se aplica a obras que se sitúan en un pasado remoto, como </a:t>
            </a:r>
            <a:r>
              <a:rPr lang="es-ES_tradnl" u="sng" dirty="0"/>
              <a:t>Urraca</a:t>
            </a:r>
            <a:r>
              <a:rPr lang="es-ES_tradnl" dirty="0"/>
              <a:t> de Lourdes Ortiz o </a:t>
            </a:r>
            <a:r>
              <a:rPr lang="es-ES_tradnl" u="sng" dirty="0">
                <a:hlinkClick r:id="rId2"/>
              </a:rPr>
              <a:t>El hereje</a:t>
            </a:r>
            <a:r>
              <a:rPr lang="es-ES_tradnl" dirty="0">
                <a:hlinkClick r:id="rId2"/>
              </a:rPr>
              <a:t> </a:t>
            </a:r>
            <a:r>
              <a:rPr lang="es-ES_tradnl" dirty="0"/>
              <a:t>de Miguel Delibes.</a:t>
            </a:r>
            <a:endParaRPr lang="es-ES" dirty="0"/>
          </a:p>
          <a:p>
            <a:pPr algn="just"/>
            <a:r>
              <a:rPr lang="es-ES_tradnl" dirty="0"/>
              <a:t>Son numerosas las obras que, en las últimas décadas, novelan la guerra civil española y la inmediata posguerra:</a:t>
            </a:r>
            <a:endParaRPr lang="es-ES" dirty="0"/>
          </a:p>
          <a:p>
            <a:pPr algn="just"/>
            <a:r>
              <a:rPr lang="es-ES_tradnl" u="sng" dirty="0" smtClean="0">
                <a:hlinkClick r:id="rId3"/>
              </a:rPr>
              <a:t>Soldados </a:t>
            </a:r>
            <a:r>
              <a:rPr lang="es-ES_tradnl" u="sng" dirty="0">
                <a:hlinkClick r:id="rId3"/>
              </a:rPr>
              <a:t>de </a:t>
            </a:r>
            <a:r>
              <a:rPr lang="es-ES_tradnl" u="sng" dirty="0" err="1">
                <a:hlinkClick r:id="rId3"/>
              </a:rPr>
              <a:t>Salamina</a:t>
            </a:r>
            <a:r>
              <a:rPr lang="es-ES_tradnl" dirty="0">
                <a:hlinkClick r:id="rId3"/>
              </a:rPr>
              <a:t> </a:t>
            </a:r>
            <a:r>
              <a:rPr lang="es-ES_tradnl" dirty="0"/>
              <a:t>de Javier Cercas, </a:t>
            </a:r>
            <a:r>
              <a:rPr lang="es-ES_tradnl" u="sng" dirty="0"/>
              <a:t>El corazón helado</a:t>
            </a:r>
            <a:r>
              <a:rPr lang="es-ES_tradnl" dirty="0"/>
              <a:t> de Almudena Grandes, </a:t>
            </a:r>
            <a:r>
              <a:rPr lang="es-ES_tradnl" u="sng" dirty="0"/>
              <a:t>La voz dormida</a:t>
            </a:r>
            <a:r>
              <a:rPr lang="es-ES_tradnl" dirty="0"/>
              <a:t> de Dulce Chacón.</a:t>
            </a:r>
            <a:endParaRPr lang="es-ES" dirty="0"/>
          </a:p>
          <a:p>
            <a:pPr algn="just"/>
            <a:r>
              <a:rPr lang="es-ES_tradnl" dirty="0" smtClean="0"/>
              <a:t>Alberto </a:t>
            </a:r>
            <a:r>
              <a:rPr lang="es-ES_tradnl" dirty="0"/>
              <a:t>Méndez: </a:t>
            </a:r>
            <a:r>
              <a:rPr lang="es-ES_tradnl" u="sng" dirty="0">
                <a:hlinkClick r:id="rId4"/>
              </a:rPr>
              <a:t>Los girasoles </a:t>
            </a:r>
            <a:r>
              <a:rPr lang="es-ES_tradnl" u="sng" dirty="0" smtClean="0">
                <a:hlinkClick r:id="rId4"/>
              </a:rPr>
              <a:t>ciegos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2060"/>
                </a:solidFill>
              </a:rPr>
              <a:t>3.- </a:t>
            </a:r>
            <a:r>
              <a:rPr lang="es-ES_tradnl" b="1" dirty="0" err="1" smtClean="0">
                <a:solidFill>
                  <a:srgbClr val="002060"/>
                </a:solidFill>
              </a:rPr>
              <a:t>Metanovela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</a:t>
            </a:r>
            <a:r>
              <a:rPr lang="es-ES_tradnl" dirty="0" smtClean="0"/>
              <a:t>e </a:t>
            </a:r>
            <a:r>
              <a:rPr lang="es-ES_tradnl" dirty="0"/>
              <a:t>incluye la propia narración como centro del relato, trata, pues de la creación literaria, del proceso de escribir o de leer, de la construcción de los personajes, etc. (literatura dentro de la literatura). Son novelas dirigidas a un público minoritario:</a:t>
            </a:r>
            <a:endParaRPr lang="es-ES" dirty="0"/>
          </a:p>
          <a:p>
            <a:r>
              <a:rPr lang="es-ES_tradnl" u="sng" dirty="0" smtClean="0"/>
              <a:t>Juegos </a:t>
            </a:r>
            <a:r>
              <a:rPr lang="es-ES_tradnl" u="sng" dirty="0"/>
              <a:t>de la edad tardía</a:t>
            </a:r>
            <a:r>
              <a:rPr lang="es-ES_tradnl" dirty="0"/>
              <a:t> de Luis Landero, </a:t>
            </a:r>
            <a:r>
              <a:rPr lang="es-ES_tradnl" u="sng" dirty="0"/>
              <a:t>Papel mojado</a:t>
            </a:r>
            <a:r>
              <a:rPr lang="es-ES_tradnl" dirty="0"/>
              <a:t> de Juan José </a:t>
            </a:r>
            <a:r>
              <a:rPr lang="es-ES_tradnl" dirty="0" err="1"/>
              <a:t>Millás</a:t>
            </a:r>
            <a:r>
              <a:rPr lang="es-ES_tradnl" dirty="0"/>
              <a:t>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2060"/>
                </a:solidFill>
              </a:rPr>
              <a:t>4.- Novelas de reflexión intimista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_tradnl" dirty="0"/>
              <a:t>S</a:t>
            </a:r>
            <a:r>
              <a:rPr lang="es-ES_tradnl" dirty="0" smtClean="0"/>
              <a:t>e </a:t>
            </a:r>
            <a:r>
              <a:rPr lang="es-ES_tradnl" dirty="0"/>
              <a:t>adentran en la interioridad del ser humano, se centran en la búsqueda personal y en la reflexión sobre la propia existencia. En ellas se pueden considerar </a:t>
            </a:r>
            <a:r>
              <a:rPr lang="es-ES_tradnl" b="1" dirty="0"/>
              <a:t>las novelas de la memoria</a:t>
            </a:r>
            <a:r>
              <a:rPr lang="es-ES_tradnl" dirty="0"/>
              <a:t>, pues en ellas se evoca el pasado para recuperar las vivencias y la identidad de los personajes,  las </a:t>
            </a:r>
            <a:r>
              <a:rPr lang="es-ES_tradnl" b="1" dirty="0"/>
              <a:t>novelas psicológicas, las novelas de aprendizaje y las crónicas generacionales.</a:t>
            </a:r>
            <a:endParaRPr lang="es-ES" dirty="0"/>
          </a:p>
          <a:p>
            <a:pPr algn="just"/>
            <a:r>
              <a:rPr lang="es-ES_tradnl" u="sng" dirty="0" smtClean="0"/>
              <a:t>El </a:t>
            </a:r>
            <a:r>
              <a:rPr lang="es-ES_tradnl" u="sng" dirty="0"/>
              <a:t>sur</a:t>
            </a:r>
            <a:r>
              <a:rPr lang="es-ES_tradnl" dirty="0"/>
              <a:t> de Adelaida García Morales, </a:t>
            </a:r>
            <a:r>
              <a:rPr lang="es-ES_tradnl" u="sng" dirty="0"/>
              <a:t>Luz de la memoria</a:t>
            </a:r>
            <a:r>
              <a:rPr lang="es-ES_tradnl" dirty="0"/>
              <a:t> de Lourdes Ortiz, </a:t>
            </a:r>
            <a:r>
              <a:rPr lang="es-ES_tradnl" u="sng" dirty="0"/>
              <a:t>El cuarto de atrás</a:t>
            </a:r>
            <a:r>
              <a:rPr lang="es-ES_tradnl" dirty="0"/>
              <a:t>, de Carmen Martín Gaite, </a:t>
            </a:r>
            <a:r>
              <a:rPr lang="es-ES_tradnl" u="sng" dirty="0"/>
              <a:t>Historia de una maestra</a:t>
            </a:r>
            <a:r>
              <a:rPr lang="es-ES_tradnl" dirty="0"/>
              <a:t> y </a:t>
            </a:r>
            <a:r>
              <a:rPr lang="es-ES_tradnl" u="sng" dirty="0"/>
              <a:t>Mujeres de negro</a:t>
            </a:r>
            <a:r>
              <a:rPr lang="es-ES_tradnl" dirty="0"/>
              <a:t> de Josefina Aldecoa, </a:t>
            </a:r>
            <a:r>
              <a:rPr lang="es-ES_tradnl" u="sng" dirty="0"/>
              <a:t>Escenas de cine mudo</a:t>
            </a:r>
            <a:r>
              <a:rPr lang="es-ES_tradnl" dirty="0"/>
              <a:t> de Julio Llamazares, </a:t>
            </a:r>
            <a:r>
              <a:rPr lang="es-ES_tradnl" u="sng" dirty="0"/>
              <a:t>Malena tiene nombre de tango,</a:t>
            </a:r>
            <a:r>
              <a:rPr lang="es-ES_tradnl" dirty="0"/>
              <a:t> de Almudena Grandes, </a:t>
            </a:r>
            <a:r>
              <a:rPr lang="es-ES_tradnl" u="sng" dirty="0"/>
              <a:t>El río de la luna </a:t>
            </a:r>
            <a:r>
              <a:rPr lang="es-ES_tradnl" dirty="0"/>
              <a:t> de José Mª </a:t>
            </a:r>
            <a:r>
              <a:rPr lang="es-ES_tradnl" dirty="0" err="1"/>
              <a:t>Guelbenzu</a:t>
            </a:r>
            <a:r>
              <a:rPr lang="es-ES_tradnl" dirty="0"/>
              <a:t>,  </a:t>
            </a:r>
            <a:r>
              <a:rPr lang="es-ES_tradnl" u="sng" dirty="0"/>
              <a:t>Paraíso inhabitado</a:t>
            </a:r>
            <a:r>
              <a:rPr lang="es-ES_tradnl" dirty="0"/>
              <a:t> de Ana Mª Matute.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5.- Novelas de realismo crítico y social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</a:t>
            </a:r>
            <a:r>
              <a:rPr lang="es-ES_tradnl" dirty="0" smtClean="0"/>
              <a:t>lasman </a:t>
            </a:r>
            <a:r>
              <a:rPr lang="es-ES_tradnl" dirty="0"/>
              <a:t>el conflicto entre los personajes y el mundo, en espacios urbanos y rurales, y ofrece una visión crítica y comprometida con la realidad histórica de la época.</a:t>
            </a:r>
            <a:endParaRPr lang="es-ES" dirty="0"/>
          </a:p>
          <a:p>
            <a:r>
              <a:rPr lang="es-ES_tradnl" dirty="0" smtClean="0"/>
              <a:t>Obras </a:t>
            </a:r>
            <a:r>
              <a:rPr lang="es-ES_tradnl" dirty="0"/>
              <a:t>de Antonio Muñoz Molina, de Juan José </a:t>
            </a:r>
            <a:r>
              <a:rPr lang="es-ES_tradnl" dirty="0" err="1"/>
              <a:t>Millás</a:t>
            </a:r>
            <a:r>
              <a:rPr lang="es-ES_tradnl" dirty="0"/>
              <a:t>, de Belén </a:t>
            </a:r>
            <a:r>
              <a:rPr lang="es-ES_tradnl" dirty="0" err="1"/>
              <a:t>Gopegui</a:t>
            </a:r>
            <a:r>
              <a:rPr lang="es-ES_tradnl" dirty="0"/>
              <a:t>…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816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LA NOVELA ESPAÑOLA DESDE 1975</vt:lpstr>
      <vt:lpstr>Marco histórico y cultural</vt:lpstr>
      <vt:lpstr>Características del panorama novelístico</vt:lpstr>
      <vt:lpstr>Características de la novela</vt:lpstr>
      <vt:lpstr>Tendencias narrativas</vt:lpstr>
      <vt:lpstr>2.-Novela histórica</vt:lpstr>
      <vt:lpstr>3.- Metanovela</vt:lpstr>
      <vt:lpstr>4.- Novelas de reflexión intimista</vt:lpstr>
      <vt:lpstr>5.- Novelas de realismo crítico y social</vt:lpstr>
      <vt:lpstr>6.-Otras novelas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NOVELA ESPAÑOLA DESDE 1975</dc:title>
  <dc:creator>gmoreno</dc:creator>
  <cp:lastModifiedBy>gmoreno</cp:lastModifiedBy>
  <cp:revision>5</cp:revision>
  <dcterms:created xsi:type="dcterms:W3CDTF">2015-01-17T16:13:41Z</dcterms:created>
  <dcterms:modified xsi:type="dcterms:W3CDTF">2015-04-18T09:05:12Z</dcterms:modified>
</cp:coreProperties>
</file>