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88017-A504-4660-9360-7251E1420D1E}" type="datetimeFigureOut">
              <a:rPr lang="es-ES" smtClean="0"/>
              <a:pPr/>
              <a:t>04/10/2014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97DE6-FE08-4C2E-9E35-FB08623D655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LUCES DE BOHEMIA </a:t>
            </a:r>
            <a:br>
              <a:rPr lang="es-ES" dirty="0" smtClean="0">
                <a:solidFill>
                  <a:srgbClr val="002060"/>
                </a:solidFill>
              </a:rPr>
            </a:br>
            <a:r>
              <a:rPr lang="es-ES" dirty="0" smtClean="0">
                <a:solidFill>
                  <a:srgbClr val="002060"/>
                </a:solidFill>
              </a:rPr>
              <a:t>VALLE INCLÁN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ESTILO II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b="1" dirty="0" err="1"/>
              <a:t>Literaturización</a:t>
            </a:r>
            <a:r>
              <a:rPr lang="es-ES" dirty="0"/>
              <a:t>: Gran cantidad de citas y referencias literarias: Max </a:t>
            </a:r>
            <a:r>
              <a:rPr lang="es-ES" dirty="0" smtClean="0"/>
              <a:t>saluda con </a:t>
            </a:r>
            <a:r>
              <a:rPr lang="es-ES" dirty="0"/>
              <a:t>la vida es sueño: “¡Mal Polonia recibe...!”; D. Filiberto recita a Rubén Darío</a:t>
            </a:r>
            <a:r>
              <a:rPr lang="es-ES" dirty="0" smtClean="0"/>
              <a:t>: “¡</a:t>
            </a:r>
            <a:r>
              <a:rPr lang="es-ES" dirty="0"/>
              <a:t>Juventud, divino tesoro!”; se mencionan a diversos autores y </a:t>
            </a:r>
            <a:r>
              <a:rPr lang="es-ES" dirty="0" smtClean="0"/>
              <a:t>obras: Shakespeare</a:t>
            </a:r>
            <a:r>
              <a:rPr lang="es-ES" dirty="0"/>
              <a:t>, </a:t>
            </a:r>
            <a:r>
              <a:rPr lang="es-ES" dirty="0" smtClean="0"/>
              <a:t>Hamlet, Romeo y Julieta (esc. 14)</a:t>
            </a:r>
            <a:endParaRPr lang="es-ES" dirty="0"/>
          </a:p>
          <a:p>
            <a:pPr algn="just"/>
            <a:r>
              <a:rPr lang="es-ES" dirty="0" smtClean="0"/>
              <a:t>Los </a:t>
            </a:r>
            <a:r>
              <a:rPr lang="es-ES" b="1" dirty="0"/>
              <a:t>diálogos. Son breves </a:t>
            </a:r>
            <a:r>
              <a:rPr lang="es-ES" dirty="0"/>
              <a:t>pero de extraordinaria viveza y </a:t>
            </a:r>
            <a:r>
              <a:rPr lang="es-ES" dirty="0" smtClean="0"/>
              <a:t>concentrada expresividad.</a:t>
            </a:r>
          </a:p>
          <a:p>
            <a:pPr algn="just"/>
            <a:r>
              <a:rPr lang="es-ES" dirty="0"/>
              <a:t>Las </a:t>
            </a:r>
            <a:r>
              <a:rPr lang="es-ES" b="1" dirty="0"/>
              <a:t>acotaciones.</a:t>
            </a:r>
            <a:r>
              <a:rPr lang="es-ES" dirty="0"/>
              <a:t> Son </a:t>
            </a:r>
            <a:r>
              <a:rPr lang="es-ES" dirty="0" smtClean="0"/>
              <a:t>esenciales, extensas y profundamente literarias.</a:t>
            </a:r>
          </a:p>
          <a:p>
            <a:pPr algn="just"/>
            <a:r>
              <a:rPr lang="es-ES" dirty="0"/>
              <a:t>Desde el punto de vista </a:t>
            </a:r>
            <a:r>
              <a:rPr lang="es-ES" dirty="0" smtClean="0"/>
              <a:t>escénico es una obra con 15 escenas y muchos escenarios, </a:t>
            </a:r>
            <a:r>
              <a:rPr lang="es-ES" b="1" dirty="0" smtClean="0"/>
              <a:t>difícil de representar</a:t>
            </a:r>
            <a:r>
              <a:rPr lang="es-ES" dirty="0" smtClean="0"/>
              <a:t>. El teatro de Valle Inclán fue considerado por algunos críticos solo para ser leído.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PERSONAJES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/>
              <a:t>Obra en clave</a:t>
            </a:r>
            <a:r>
              <a:rPr lang="es-ES" dirty="0" smtClean="0"/>
              <a:t>: bajo un nombre ficticio aparecen 54 personajes </a:t>
            </a:r>
            <a:r>
              <a:rPr lang="es-ES" dirty="0" err="1" smtClean="0"/>
              <a:t>hcos</a:t>
            </a:r>
            <a:r>
              <a:rPr lang="es-ES" dirty="0" smtClean="0"/>
              <a:t> y literarios de la época con nombre en clave mezclados con </a:t>
            </a:r>
            <a:r>
              <a:rPr lang="es-ES" dirty="0" err="1" smtClean="0"/>
              <a:t>ficiticios</a:t>
            </a:r>
            <a:r>
              <a:rPr lang="es-ES" dirty="0" smtClean="0"/>
              <a:t>.</a:t>
            </a:r>
          </a:p>
          <a:p>
            <a:pPr algn="just"/>
            <a:r>
              <a:rPr lang="es-ES" b="1" dirty="0" smtClean="0"/>
              <a:t>Deshumanización</a:t>
            </a:r>
            <a:r>
              <a:rPr lang="es-ES" dirty="0" smtClean="0"/>
              <a:t> de personajes, animalizados o convertidos en fantoches ridículos. Según Buero Vallejo, todos menos la mujer e hija del protagonista o la madre del niño muerto.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PERSONAJES II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400" b="1" dirty="0" smtClean="0"/>
              <a:t>Personajes </a:t>
            </a:r>
            <a:r>
              <a:rPr lang="es-ES" sz="1400" b="1" dirty="0"/>
              <a:t>de la vida </a:t>
            </a:r>
            <a:r>
              <a:rPr lang="es-ES" sz="1400" b="1" dirty="0" smtClean="0"/>
              <a:t>real con nombre real: </a:t>
            </a:r>
            <a:r>
              <a:rPr lang="es-ES" sz="1400" b="1" dirty="0"/>
              <a:t>Rubén Darío, Madame </a:t>
            </a:r>
            <a:r>
              <a:rPr lang="es-ES" sz="1400" b="1" dirty="0" err="1"/>
              <a:t>Blavatsky</a:t>
            </a:r>
            <a:r>
              <a:rPr lang="es-ES" sz="1400" b="1" dirty="0"/>
              <a:t> </a:t>
            </a:r>
            <a:r>
              <a:rPr lang="es-ES" sz="1400" b="1" dirty="0" smtClean="0"/>
              <a:t>(</a:t>
            </a:r>
            <a:r>
              <a:rPr lang="es-ES" sz="1400" dirty="0" smtClean="0"/>
              <a:t>intelectuales</a:t>
            </a:r>
            <a:r>
              <a:rPr lang="es-ES" sz="1400" dirty="0"/>
              <a:t>). Otros son simplemente </a:t>
            </a:r>
            <a:r>
              <a:rPr lang="es-ES" sz="1400" b="1" dirty="0"/>
              <a:t>aludidos: Maura, </a:t>
            </a:r>
            <a:r>
              <a:rPr lang="es-ES" sz="1400" b="1" dirty="0" err="1"/>
              <a:t>Romanones</a:t>
            </a:r>
            <a:r>
              <a:rPr lang="es-ES" sz="1400" b="1" dirty="0"/>
              <a:t>…</a:t>
            </a:r>
          </a:p>
          <a:p>
            <a:pPr algn="just"/>
            <a:r>
              <a:rPr lang="es-ES" sz="1400" dirty="0" smtClean="0"/>
              <a:t> </a:t>
            </a:r>
            <a:r>
              <a:rPr lang="es-ES" sz="1400" b="1" dirty="0"/>
              <a:t>Personajes basados en personalidades de la vida </a:t>
            </a:r>
            <a:r>
              <a:rPr lang="es-ES" sz="1400" b="1" dirty="0" smtClean="0"/>
              <a:t>real en clave: </a:t>
            </a:r>
            <a:r>
              <a:rPr lang="es-ES" sz="1400" b="1" dirty="0"/>
              <a:t>Max Estrella (Alejandro </a:t>
            </a:r>
            <a:r>
              <a:rPr lang="es-ES" sz="1400" b="1" dirty="0" err="1"/>
              <a:t>Sawa</a:t>
            </a:r>
            <a:r>
              <a:rPr lang="es-ES" sz="1400" b="1" dirty="0" smtClean="0"/>
              <a:t>). </a:t>
            </a:r>
            <a:r>
              <a:rPr lang="es-ES" sz="1400" b="1" dirty="0" smtClean="0"/>
              <a:t>Finalmente, </a:t>
            </a:r>
            <a:r>
              <a:rPr lang="es-ES" sz="1400" b="1" dirty="0" smtClean="0"/>
              <a:t>representa </a:t>
            </a:r>
            <a:r>
              <a:rPr lang="es-ES" sz="1400" b="1" dirty="0" smtClean="0"/>
              <a:t>el protagonista a todo </a:t>
            </a:r>
            <a:r>
              <a:rPr lang="es-ES" sz="1400" b="1" dirty="0" smtClean="0"/>
              <a:t>creador literario (ciego como Homero) y quizá al propio Valle.</a:t>
            </a:r>
            <a:endParaRPr lang="es-ES" sz="1400" b="1" dirty="0"/>
          </a:p>
          <a:p>
            <a:pPr algn="just"/>
            <a:r>
              <a:rPr lang="es-ES" sz="1400" b="1" dirty="0" smtClean="0"/>
              <a:t>Personajes </a:t>
            </a:r>
            <a:r>
              <a:rPr lang="es-ES" sz="1400" b="1" dirty="0"/>
              <a:t>de ficción: </a:t>
            </a:r>
            <a:r>
              <a:rPr lang="es-ES" sz="1400" b="1" dirty="0" smtClean="0"/>
              <a:t>D. Latino: desdoblamiento negativo de la propia figura de Max Estrella. Pica </a:t>
            </a:r>
            <a:r>
              <a:rPr lang="es-ES" sz="1400" b="1" dirty="0"/>
              <a:t>Lagartos</a:t>
            </a:r>
            <a:r>
              <a:rPr lang="es-ES" sz="1400" b="1" dirty="0" smtClean="0"/>
              <a:t>. </a:t>
            </a:r>
          </a:p>
          <a:p>
            <a:pPr algn="just"/>
            <a:r>
              <a:rPr lang="es-ES" sz="1400" b="1" dirty="0" smtClean="0"/>
              <a:t>Personajes literarios: Marqués de </a:t>
            </a:r>
            <a:r>
              <a:rPr lang="es-ES" sz="1400" b="1" dirty="0" err="1" smtClean="0"/>
              <a:t>Bradomín</a:t>
            </a:r>
            <a:r>
              <a:rPr lang="es-ES" sz="1400" b="1" dirty="0"/>
              <a:t>.</a:t>
            </a:r>
          </a:p>
          <a:p>
            <a:pPr algn="just"/>
            <a:r>
              <a:rPr lang="es-ES" sz="1400" b="1" dirty="0" smtClean="0"/>
              <a:t>Personajes </a:t>
            </a:r>
            <a:r>
              <a:rPr lang="es-ES" sz="1400" b="1" dirty="0"/>
              <a:t>arquetípicos o genéricos: de ellos solo sabemos el oficio que ejercen, representan </a:t>
            </a:r>
            <a:r>
              <a:rPr lang="es-ES" sz="1400" b="1" dirty="0" smtClean="0"/>
              <a:t>a </a:t>
            </a:r>
            <a:r>
              <a:rPr lang="es-ES" sz="1400" dirty="0" smtClean="0"/>
              <a:t>un </a:t>
            </a:r>
            <a:r>
              <a:rPr lang="es-ES" sz="1400" dirty="0"/>
              <a:t>determinado colectivo (el sereno, los guardias, un albañil,…).</a:t>
            </a:r>
          </a:p>
          <a:p>
            <a:pPr algn="just"/>
            <a:r>
              <a:rPr lang="es-ES" sz="1400" b="1" dirty="0" smtClean="0"/>
              <a:t>Personajes </a:t>
            </a:r>
            <a:r>
              <a:rPr lang="es-ES" sz="1400" b="1" dirty="0"/>
              <a:t>colectivos: los Epígonos del Parnaso Modernista, voces modernistas, </a:t>
            </a:r>
            <a:r>
              <a:rPr lang="es-ES" sz="1400" b="1" dirty="0" smtClean="0"/>
              <a:t>voces </a:t>
            </a:r>
            <a:r>
              <a:rPr lang="es-ES" sz="1400" dirty="0" smtClean="0"/>
              <a:t>populares</a:t>
            </a:r>
            <a:r>
              <a:rPr lang="es-ES" sz="1400" dirty="0"/>
              <a:t>.</a:t>
            </a:r>
          </a:p>
          <a:p>
            <a:pPr algn="just"/>
            <a:r>
              <a:rPr lang="es-ES" sz="1400" dirty="0" smtClean="0"/>
              <a:t> </a:t>
            </a:r>
            <a:r>
              <a:rPr lang="es-ES" sz="1400" b="1" dirty="0"/>
              <a:t>Personajes animales: el loro, el perro de Don Latino, el gato de </a:t>
            </a:r>
            <a:r>
              <a:rPr lang="es-ES" sz="1400" b="1" dirty="0" err="1"/>
              <a:t>Zaratustra</a:t>
            </a:r>
            <a:r>
              <a:rPr lang="es-ES" sz="1400" b="1" dirty="0"/>
              <a:t>…</a:t>
            </a:r>
          </a:p>
          <a:p>
            <a:pPr algn="just"/>
            <a:r>
              <a:rPr lang="es-ES" sz="1400" dirty="0" smtClean="0"/>
              <a:t> </a:t>
            </a:r>
            <a:r>
              <a:rPr lang="es-ES" sz="1400" b="1" dirty="0"/>
              <a:t>Personajes según su determinado estrato social:</a:t>
            </a:r>
          </a:p>
          <a:p>
            <a:pPr lvl="1" algn="just"/>
            <a:r>
              <a:rPr lang="es-ES" sz="1400" dirty="0"/>
              <a:t>-El mundo oficial: sociedad burguesa, política, mundo literario oficial.</a:t>
            </a:r>
          </a:p>
          <a:p>
            <a:pPr lvl="1" algn="just"/>
            <a:r>
              <a:rPr lang="es-ES" sz="1400" dirty="0"/>
              <a:t>-El mundo de la bohemia literaria: Gay Peregrino, Rubén Darío, el Marqués de </a:t>
            </a:r>
            <a:r>
              <a:rPr lang="es-ES" sz="1400" dirty="0" err="1"/>
              <a:t>Bradomín</a:t>
            </a:r>
            <a:r>
              <a:rPr lang="es-ES" sz="1400" dirty="0" smtClean="0"/>
              <a:t>.</a:t>
            </a:r>
            <a:r>
              <a:rPr lang="es-ES" sz="1400" dirty="0"/>
              <a:t> El mundo del comercio, caracterizado por su asimilación al poder establecido: </a:t>
            </a:r>
            <a:r>
              <a:rPr lang="es-ES" sz="1400" dirty="0" err="1"/>
              <a:t>Zaratustra</a:t>
            </a:r>
            <a:r>
              <a:rPr lang="es-ES" sz="1400" dirty="0"/>
              <a:t>, </a:t>
            </a:r>
            <a:r>
              <a:rPr lang="es-ES" sz="1400" dirty="0" smtClean="0"/>
              <a:t>Pica Lagartos</a:t>
            </a:r>
            <a:r>
              <a:rPr lang="es-ES" sz="1400" dirty="0"/>
              <a:t>.</a:t>
            </a:r>
          </a:p>
          <a:p>
            <a:pPr lvl="1" algn="just"/>
            <a:r>
              <a:rPr lang="es-ES" sz="1400" dirty="0"/>
              <a:t>-El mundo marginal de la noche madrileña: La Pisa Bien y el rey de Portugal, la Lunares.</a:t>
            </a:r>
          </a:p>
          <a:p>
            <a:pPr lvl="1" algn="just"/>
            <a:r>
              <a:rPr lang="es-ES" sz="1400" dirty="0" smtClean="0"/>
              <a:t>- </a:t>
            </a:r>
            <a:r>
              <a:rPr lang="es-ES" sz="1400" dirty="0"/>
              <a:t>El pueblo, representado por personajes caracterizados como arquetipos, de una </a:t>
            </a:r>
            <a:r>
              <a:rPr lang="es-ES" sz="1400" dirty="0" smtClean="0"/>
              <a:t>manera genérica</a:t>
            </a:r>
            <a:r>
              <a:rPr lang="es-ES" sz="1400" dirty="0"/>
              <a:t>; incluso con intervenciones colectivas.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TÍTULO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s-ES" b="1" dirty="0" smtClean="0"/>
              <a:t>	</a:t>
            </a:r>
            <a:r>
              <a:rPr lang="es-ES" dirty="0" smtClean="0"/>
              <a:t>Encarna el título las </a:t>
            </a:r>
            <a:r>
              <a:rPr lang="es-ES" dirty="0"/>
              <a:t>contradicciones de la bohemia </a:t>
            </a:r>
            <a:r>
              <a:rPr lang="es-ES" dirty="0" smtClean="0"/>
              <a:t>heroica (Modernismo), cuyas luces </a:t>
            </a:r>
            <a:r>
              <a:rPr lang="es-ES" dirty="0"/>
              <a:t>y sombras se nos desvelan en la obra</a:t>
            </a:r>
            <a:r>
              <a:rPr lang="es-ES" dirty="0" smtClean="0"/>
              <a:t>. Se basa en una literatura de </a:t>
            </a:r>
            <a:r>
              <a:rPr lang="es-ES" dirty="0" smtClean="0"/>
              <a:t>parodia, </a:t>
            </a:r>
            <a:r>
              <a:rPr lang="es-ES" dirty="0" smtClean="0"/>
              <a:t>cuyo antecedente más cercano es </a:t>
            </a:r>
            <a:r>
              <a:rPr lang="es-ES" u="sng" dirty="0" smtClean="0"/>
              <a:t>La </a:t>
            </a:r>
            <a:r>
              <a:rPr lang="es-ES" u="sng" dirty="0" err="1" smtClean="0"/>
              <a:t>Golfemia</a:t>
            </a:r>
            <a:r>
              <a:rPr lang="es-ES" u="sng" dirty="0" smtClean="0"/>
              <a:t> </a:t>
            </a:r>
            <a:r>
              <a:rPr lang="es-ES" dirty="0" smtClean="0"/>
              <a:t>de Salvador María </a:t>
            </a:r>
            <a:r>
              <a:rPr lang="es-ES" dirty="0" err="1" smtClean="0"/>
              <a:t>Granés</a:t>
            </a:r>
            <a:r>
              <a:rPr lang="es-ES" dirty="0" smtClean="0"/>
              <a:t>, que parodia </a:t>
            </a:r>
            <a:r>
              <a:rPr lang="es-ES" u="sng" dirty="0" smtClean="0"/>
              <a:t>La </a:t>
            </a:r>
            <a:r>
              <a:rPr lang="es-ES" u="sng" dirty="0" err="1" smtClean="0"/>
              <a:t>Boheme</a:t>
            </a:r>
            <a:r>
              <a:rPr lang="es-ES" dirty="0" smtClean="0"/>
              <a:t> de Puccini. Se parodian las características de la tragedia hasta convertirla en esperpento.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CRONOLOGÍA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Aparece publicada por entregas en el semanario “España” en el año 1920. </a:t>
            </a:r>
          </a:p>
          <a:p>
            <a:pPr algn="just"/>
            <a:r>
              <a:rPr lang="es-ES" dirty="0" smtClean="0"/>
              <a:t>En 1924 </a:t>
            </a:r>
            <a:r>
              <a:rPr lang="es-ES" dirty="0"/>
              <a:t>se publica el libro, con tres escenas añadidas: la II, la VI y la XI</a:t>
            </a:r>
            <a:r>
              <a:rPr lang="es-ES" dirty="0" smtClean="0"/>
              <a:t>. Son las escenas de más compromiso social.</a:t>
            </a:r>
          </a:p>
          <a:p>
            <a:pPr algn="just"/>
            <a:r>
              <a:rPr lang="es-ES" dirty="0" smtClean="0"/>
              <a:t>No fue representada hasta 1963 en París y en Madrid hasta 1970 por Tamayo.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ESTRUCTURA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 smtClean="0"/>
              <a:t>Se compone </a:t>
            </a:r>
            <a:r>
              <a:rPr lang="es-ES" dirty="0"/>
              <a:t>de 15 escenas aparentemente inconexas. Distinguimos 2 partes:</a:t>
            </a:r>
          </a:p>
          <a:p>
            <a:pPr algn="just"/>
            <a:r>
              <a:rPr lang="es-ES" b="1" dirty="0"/>
              <a:t>1ª Parte. Abarca las 12 primeras escenas con una duración de 12 horas –</a:t>
            </a:r>
            <a:r>
              <a:rPr lang="es-ES" dirty="0" smtClean="0"/>
              <a:t>del</a:t>
            </a:r>
            <a:r>
              <a:rPr lang="es-ES" b="1" dirty="0" smtClean="0"/>
              <a:t> </a:t>
            </a:r>
            <a:r>
              <a:rPr lang="es-ES" dirty="0" smtClean="0"/>
              <a:t>anochecer </a:t>
            </a:r>
            <a:r>
              <a:rPr lang="es-ES" dirty="0"/>
              <a:t>a la madrugada-</a:t>
            </a:r>
            <a:r>
              <a:rPr lang="es-ES" dirty="0" smtClean="0"/>
              <a:t>. </a:t>
            </a:r>
            <a:r>
              <a:rPr lang="es-ES" dirty="0"/>
              <a:t>Es un “viaje a los infiernos”, parodia de la </a:t>
            </a:r>
            <a:r>
              <a:rPr lang="es-ES" u="sng" dirty="0" smtClean="0"/>
              <a:t>Divina Comedia </a:t>
            </a:r>
            <a:r>
              <a:rPr lang="es-ES" dirty="0"/>
              <a:t>de Dante</a:t>
            </a:r>
            <a:r>
              <a:rPr lang="es-ES" dirty="0" smtClean="0"/>
              <a:t>. La primera escena sería la introducción y la escena XII el desenlace.</a:t>
            </a:r>
          </a:p>
          <a:p>
            <a:pPr algn="just"/>
            <a:r>
              <a:rPr lang="es-ES" b="1" dirty="0"/>
              <a:t>2ª Parte. Abarca las escenas XIII, XIV y XV con una duración de 12 </a:t>
            </a:r>
            <a:r>
              <a:rPr lang="es-ES" b="1" dirty="0" smtClean="0"/>
              <a:t>horas </a:t>
            </a:r>
            <a:r>
              <a:rPr lang="es-ES" dirty="0" smtClean="0"/>
              <a:t>aproximadamente</a:t>
            </a:r>
            <a:r>
              <a:rPr lang="es-ES" dirty="0"/>
              <a:t>. Lo que se ha llamado “epílogo”. Se establece un </a:t>
            </a:r>
            <a:r>
              <a:rPr lang="es-ES" dirty="0" smtClean="0"/>
              <a:t>nuevo paralelismo </a:t>
            </a:r>
            <a:r>
              <a:rPr lang="es-ES" dirty="0"/>
              <a:t>entre la última escena y la primera: se lleva a cabo aquel </a:t>
            </a:r>
            <a:r>
              <a:rPr lang="es-ES" dirty="0" smtClean="0"/>
              <a:t>suicidio anunciado </a:t>
            </a:r>
            <a:r>
              <a:rPr lang="es-ES" dirty="0"/>
              <a:t>al principio de la obra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ESPACIO Y TIEMPO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/>
              <a:t>Esta obra respeta la unidad clásica de tiempo. Se desarrolla en menos </a:t>
            </a:r>
            <a:r>
              <a:rPr lang="es-ES" dirty="0" smtClean="0"/>
              <a:t>de veinticuatro </a:t>
            </a:r>
            <a:r>
              <a:rPr lang="es-ES" dirty="0"/>
              <a:t>horas. La acción transcurre desde los últimos momentos de un </a:t>
            </a:r>
            <a:r>
              <a:rPr lang="es-ES" dirty="0" smtClean="0"/>
              <a:t>día de </a:t>
            </a:r>
            <a:r>
              <a:rPr lang="es-ES" dirty="0"/>
              <a:t>invierno hasta la tarde siguiente. La trama es lineal y simple.</a:t>
            </a:r>
          </a:p>
          <a:p>
            <a:pPr algn="just"/>
            <a:r>
              <a:rPr lang="es-ES" dirty="0"/>
              <a:t>La unidad de lugar se cambia de forma decidida. Esta obra es un </a:t>
            </a:r>
            <a:r>
              <a:rPr lang="es-ES" dirty="0" smtClean="0"/>
              <a:t>drama itinerante </a:t>
            </a:r>
            <a:r>
              <a:rPr lang="es-ES" dirty="0"/>
              <a:t>que traslada la acción de un punto a otro de la </a:t>
            </a:r>
            <a:r>
              <a:rPr lang="es-ES" dirty="0" smtClean="0"/>
              <a:t>ciudad de Madrid (lugares reales). El </a:t>
            </a:r>
            <a:r>
              <a:rPr lang="es-ES" dirty="0"/>
              <a:t>objetivo es trazar un cuadro </a:t>
            </a:r>
            <a:r>
              <a:rPr lang="es-ES" dirty="0" smtClean="0"/>
              <a:t>general crítico </a:t>
            </a:r>
            <a:r>
              <a:rPr lang="es-ES" dirty="0"/>
              <a:t>de la </a:t>
            </a:r>
            <a:r>
              <a:rPr lang="es-ES" dirty="0" smtClean="0"/>
              <a:t>sociedad española del momento.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CONTEXTO HISTÓRICO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/>
              <a:t>Desde 1875, tras un Golpe de Estado que termina con la I República, España se rigió por </a:t>
            </a:r>
            <a:r>
              <a:rPr lang="es-ES" dirty="0" smtClean="0"/>
              <a:t>el sistema </a:t>
            </a:r>
            <a:r>
              <a:rPr lang="es-ES" dirty="0"/>
              <a:t>conocido como Restauración </a:t>
            </a:r>
            <a:r>
              <a:rPr lang="es-ES" dirty="0" smtClean="0"/>
              <a:t>borbónica </a:t>
            </a:r>
            <a:r>
              <a:rPr lang="es-ES" dirty="0"/>
              <a:t>(1875-1923) con la soberanía compartida entre </a:t>
            </a:r>
            <a:r>
              <a:rPr lang="es-ES" dirty="0" smtClean="0"/>
              <a:t>la Corona </a:t>
            </a:r>
            <a:r>
              <a:rPr lang="es-ES" dirty="0"/>
              <a:t>(Alfonso XII, 1875-1885 y luego Alfonso XIII) y las Cortes, siendo el rey el jefe del Ejército. </a:t>
            </a:r>
            <a:r>
              <a:rPr lang="es-ES" dirty="0" smtClean="0"/>
              <a:t>El régimen </a:t>
            </a:r>
            <a:r>
              <a:rPr lang="es-ES" dirty="0"/>
              <a:t>se caracterizó por la alternancia en el poder pactada por los partidos conservador y liberal</a:t>
            </a:r>
            <a:r>
              <a:rPr lang="es-ES" dirty="0" smtClean="0"/>
              <a:t>. Esto </a:t>
            </a:r>
            <a:r>
              <a:rPr lang="es-ES" dirty="0"/>
              <a:t>trajo consigo la corrupción del sistema parlamentario y el caciquismo</a:t>
            </a:r>
            <a:r>
              <a:rPr lang="es-ES" dirty="0" smtClean="0"/>
              <a:t>. Es una obra que coincide en la parte añadida con el inicio de la dictadura del general Primo de Rivera (1923-30).</a:t>
            </a:r>
          </a:p>
          <a:p>
            <a:pPr algn="just"/>
            <a:r>
              <a:rPr lang="es-ES" dirty="0" smtClean="0"/>
              <a:t>Valle Inclán concentra acontecimientos del último cuarto de siglo: </a:t>
            </a:r>
            <a:r>
              <a:rPr lang="es-ES" dirty="0"/>
              <a:t>Una amplia zona de la historia contemporánea sirve de marco cronológico a </a:t>
            </a:r>
            <a:r>
              <a:rPr lang="es-ES" dirty="0" smtClean="0"/>
              <a:t>la trama</a:t>
            </a:r>
            <a:r>
              <a:rPr lang="es-ES" dirty="0"/>
              <a:t>. Valle hace referencia a las colonias españolas de América , a la </a:t>
            </a:r>
            <a:r>
              <a:rPr lang="es-ES" dirty="0" smtClean="0"/>
              <a:t>Semana Trágica </a:t>
            </a:r>
            <a:r>
              <a:rPr lang="es-ES" dirty="0"/>
              <a:t>(1909), a la revolución rusa (1917) y a los acontecimientos posteriores </a:t>
            </a:r>
            <a:r>
              <a:rPr lang="es-ES" dirty="0" smtClean="0"/>
              <a:t>a la </a:t>
            </a:r>
            <a:r>
              <a:rPr lang="es-ES" dirty="0"/>
              <a:t>crisis española de 1917</a:t>
            </a:r>
            <a:r>
              <a:rPr lang="es-ES" dirty="0" smtClean="0"/>
              <a:t>. - </a:t>
            </a:r>
            <a:r>
              <a:rPr lang="es-ES" dirty="0"/>
              <a:t>Crítica a políticos reales de diverso signo</a:t>
            </a:r>
            <a:r>
              <a:rPr lang="es-ES" dirty="0" smtClean="0"/>
              <a:t>: Maura, Castelar, Alfonso XIII.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CONTEXTO LITERARIO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s-ES" dirty="0"/>
              <a:t>Definimos el esperpento como género literario creado por Ramón del </a:t>
            </a:r>
            <a:r>
              <a:rPr lang="es-ES" dirty="0" smtClean="0"/>
              <a:t>Valle-Inclán </a:t>
            </a:r>
            <a:r>
              <a:rPr lang="es-ES" dirty="0"/>
              <a:t>en que deforma sistemáticamente la realidad, recargando sus </a:t>
            </a:r>
            <a:r>
              <a:rPr lang="es-ES" dirty="0" smtClean="0"/>
              <a:t>rasgos grotescos </a:t>
            </a:r>
            <a:r>
              <a:rPr lang="es-ES" dirty="0"/>
              <a:t>y absurdos, a la vez que se degradan los valores </a:t>
            </a:r>
            <a:r>
              <a:rPr lang="es-ES" dirty="0" smtClean="0"/>
              <a:t>literarios consagrados</a:t>
            </a:r>
            <a:r>
              <a:rPr lang="es-ES" dirty="0"/>
              <a:t>; para ello se </a:t>
            </a:r>
            <a:r>
              <a:rPr lang="es-ES" dirty="0" smtClean="0"/>
              <a:t>usa un </a:t>
            </a:r>
            <a:r>
              <a:rPr lang="es-ES" dirty="0"/>
              <a:t>lenguaje coloquial </a:t>
            </a:r>
            <a:r>
              <a:rPr lang="es-ES" dirty="0" smtClean="0"/>
              <a:t>y desgarrado. Tiene sus antecedentes en Goya y Quevedo y se puede relacionar como una manifestación española del Expresionismo vanguardista.</a:t>
            </a:r>
          </a:p>
          <a:p>
            <a:pPr algn="just"/>
            <a:r>
              <a:rPr lang="es-ES" dirty="0" smtClean="0"/>
              <a:t>Es la última paleta </a:t>
            </a:r>
            <a:r>
              <a:rPr lang="es-ES" dirty="0" smtClean="0"/>
              <a:t>estética (no etapa) </a:t>
            </a:r>
            <a:r>
              <a:rPr lang="es-ES" dirty="0" smtClean="0"/>
              <a:t>de Valle que inicia con esta obra. Se considera a esta obra y a su autor como precursores de la modernidad teatral.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TEMAS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a. </a:t>
            </a:r>
            <a:r>
              <a:rPr lang="es-ES" b="1" dirty="0"/>
              <a:t>La reflexión sobre el papel del artista en la sociedad. La bohemia.</a:t>
            </a:r>
          </a:p>
          <a:p>
            <a:pPr algn="just"/>
            <a:r>
              <a:rPr lang="es-ES" dirty="0"/>
              <a:t>b. </a:t>
            </a:r>
            <a:r>
              <a:rPr lang="es-ES" b="1" dirty="0"/>
              <a:t>La denuncia y crítica </a:t>
            </a:r>
            <a:r>
              <a:rPr lang="es-ES" b="1" dirty="0" smtClean="0"/>
              <a:t>de la sociedad </a:t>
            </a:r>
            <a:r>
              <a:rPr lang="es-ES" b="1" dirty="0" smtClean="0"/>
              <a:t>española contemporánea y de siempre (Leyenda Negra, Felipe II, Carlos II).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2060"/>
                </a:solidFill>
              </a:rPr>
              <a:t>ESTILO I</a:t>
            </a:r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Procedimientos esperpénticos: </a:t>
            </a:r>
          </a:p>
          <a:p>
            <a:pPr lvl="1" algn="just"/>
            <a:r>
              <a:rPr lang="es-ES" dirty="0" smtClean="0"/>
              <a:t>La </a:t>
            </a:r>
            <a:r>
              <a:rPr lang="es-ES" b="1" dirty="0" smtClean="0"/>
              <a:t>deformación, la distorsión de la realidad. </a:t>
            </a:r>
            <a:r>
              <a:rPr lang="es-ES" dirty="0" smtClean="0"/>
              <a:t>un parque público con mujerzuelas se transforme en “parodia grotesca del jardín de Armida” (escena X</a:t>
            </a:r>
            <a:r>
              <a:rPr lang="es-ES" dirty="0" smtClean="0"/>
              <a:t>). Parodia de Shakespeare: escena XIV en el cementerio (Hamlet y Romeo y Julieta)</a:t>
            </a:r>
            <a:endParaRPr lang="es-ES" dirty="0" smtClean="0"/>
          </a:p>
          <a:p>
            <a:pPr lvl="1" algn="just"/>
            <a:r>
              <a:rPr lang="es-ES" dirty="0" smtClean="0"/>
              <a:t>La </a:t>
            </a:r>
            <a:r>
              <a:rPr lang="es-ES" b="1" dirty="0" smtClean="0"/>
              <a:t>degradación de los personajes. Son 54. Aparecen como seres </a:t>
            </a:r>
            <a:r>
              <a:rPr lang="es-ES" b="1" dirty="0" smtClean="0"/>
              <a:t>ridículos, </a:t>
            </a:r>
            <a:r>
              <a:rPr lang="es-ES" dirty="0" smtClean="0"/>
              <a:t>grotescos, que viven una </a:t>
            </a:r>
            <a:r>
              <a:rPr lang="es-ES" dirty="0" smtClean="0"/>
              <a:t>tragedia, convertida </a:t>
            </a:r>
            <a:r>
              <a:rPr lang="es-ES" smtClean="0"/>
              <a:t>en esperpento. </a:t>
            </a:r>
            <a:endParaRPr lang="es-ES" dirty="0" smtClean="0"/>
          </a:p>
          <a:p>
            <a:pPr lvl="1" algn="just"/>
            <a:r>
              <a:rPr lang="es-ES" dirty="0" smtClean="0"/>
              <a:t>Utilización de la </a:t>
            </a:r>
            <a:r>
              <a:rPr lang="es-ES" b="1" dirty="0" smtClean="0"/>
              <a:t>ironía y de la sátira.</a:t>
            </a:r>
          </a:p>
          <a:p>
            <a:pPr lvl="1" algn="just"/>
            <a:r>
              <a:rPr lang="es-ES" dirty="0" smtClean="0"/>
              <a:t>El empleo de </a:t>
            </a:r>
            <a:r>
              <a:rPr lang="es-ES" b="1" dirty="0" smtClean="0"/>
              <a:t>contrastes, especialmente entre lo doloroso y lo grotesco. </a:t>
            </a:r>
            <a:r>
              <a:rPr lang="es-ES" dirty="0" smtClean="0"/>
              <a:t>En</a:t>
            </a:r>
            <a:r>
              <a:rPr lang="es-ES" b="1" dirty="0" smtClean="0"/>
              <a:t> </a:t>
            </a:r>
            <a:r>
              <a:rPr lang="es-ES" dirty="0" smtClean="0"/>
              <a:t>este sentido, la cima sería el velatorio de Max en la escena XIII.</a:t>
            </a:r>
          </a:p>
          <a:p>
            <a:pPr lvl="1" algn="just"/>
            <a:r>
              <a:rPr lang="es-ES" dirty="0" smtClean="0"/>
              <a:t> El tipo de humor utilizado: es una </a:t>
            </a:r>
            <a:r>
              <a:rPr lang="es-ES" b="1" dirty="0" smtClean="0"/>
              <a:t>risa agria e irónica. </a:t>
            </a:r>
          </a:p>
          <a:p>
            <a:pPr lvl="1" algn="just"/>
            <a:r>
              <a:rPr lang="es-ES" dirty="0" smtClean="0"/>
              <a:t>En cuanto al </a:t>
            </a:r>
            <a:r>
              <a:rPr lang="es-ES" b="1" dirty="0" smtClean="0"/>
              <a:t>lenguaje, asombra su riqueza y la variedad de registros </a:t>
            </a:r>
            <a:r>
              <a:rPr lang="es-ES" dirty="0" smtClean="0"/>
              <a:t>empleados: lenguaje cursi, literario, gitanismos, vulgarismos…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1185</Words>
  <Application>Microsoft Office PowerPoint</Application>
  <PresentationFormat>Presentación en pantalla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LUCES DE BOHEMIA  VALLE INCLÁN</vt:lpstr>
      <vt:lpstr>TÍTULO</vt:lpstr>
      <vt:lpstr>CRONOLOGÍA</vt:lpstr>
      <vt:lpstr>ESTRUCTURA</vt:lpstr>
      <vt:lpstr>ESPACIO Y TIEMPO</vt:lpstr>
      <vt:lpstr>CONTEXTO HISTÓRICO</vt:lpstr>
      <vt:lpstr>CONTEXTO LITERARIO</vt:lpstr>
      <vt:lpstr>TEMAS</vt:lpstr>
      <vt:lpstr>ESTILO I</vt:lpstr>
      <vt:lpstr>ESTILO II</vt:lpstr>
      <vt:lpstr>PERSONAJES</vt:lpstr>
      <vt:lpstr>PERSONAJES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LUCES DE BOHEMIA  VALLE INCLÁN</dc:title>
  <dc:creator>gmoreno</dc:creator>
  <cp:lastModifiedBy>gmoreno</cp:lastModifiedBy>
  <cp:revision>13</cp:revision>
  <dcterms:created xsi:type="dcterms:W3CDTF">2014-09-29T15:09:15Z</dcterms:created>
  <dcterms:modified xsi:type="dcterms:W3CDTF">2014-10-04T09:54:55Z</dcterms:modified>
</cp:coreProperties>
</file>