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C4F58B8-B1AA-4EFB-94E3-DD17C53EE2F9}" type="datetimeFigureOut">
              <a:rPr lang="es-ES" smtClean="0"/>
              <a:pPr/>
              <a:t>08/04/2018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FBD4523-E9D7-485D-A356-EBCB70D44A1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F58B8-B1AA-4EFB-94E3-DD17C53EE2F9}" type="datetimeFigureOut">
              <a:rPr lang="es-ES" smtClean="0"/>
              <a:pPr/>
              <a:t>08/04/2018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BD4523-E9D7-485D-A356-EBCB70D44A1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MARIBEL Y LA EXTRAÑA FAMILIA</a:t>
            </a:r>
            <a:endParaRPr lang="es-ES" dirty="0"/>
          </a:p>
        </p:txBody>
      </p:sp>
      <p:sp>
        <p:nvSpPr>
          <p:cNvPr id="3" name="2 Subtítulo"/>
          <p:cNvSpPr>
            <a:spLocks noGrp="1"/>
          </p:cNvSpPr>
          <p:nvPr>
            <p:ph type="subTitle" idx="1"/>
          </p:nvPr>
        </p:nvSpPr>
        <p:spPr/>
        <p:txBody>
          <a:bodyPr/>
          <a:lstStyle/>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CONTEXTO LITERARIO</a:t>
            </a:r>
            <a:endParaRPr lang="es-ES" dirty="0">
              <a:solidFill>
                <a:srgbClr val="C00000"/>
              </a:solidFill>
            </a:endParaRPr>
          </a:p>
        </p:txBody>
      </p:sp>
      <p:sp>
        <p:nvSpPr>
          <p:cNvPr id="3" name="2 Marcador de contenido"/>
          <p:cNvSpPr>
            <a:spLocks noGrp="1"/>
          </p:cNvSpPr>
          <p:nvPr>
            <p:ph idx="1"/>
          </p:nvPr>
        </p:nvSpPr>
        <p:spPr/>
        <p:txBody>
          <a:bodyPr>
            <a:normAutofit fontScale="70000" lnSpcReduction="20000"/>
          </a:bodyPr>
          <a:lstStyle/>
          <a:p>
            <a:pPr algn="just"/>
            <a:r>
              <a:rPr lang="es-ES" dirty="0" smtClean="0"/>
              <a:t>Miguel </a:t>
            </a:r>
            <a:r>
              <a:rPr lang="es-ES" dirty="0" err="1" smtClean="0"/>
              <a:t>Mihura</a:t>
            </a:r>
            <a:r>
              <a:rPr lang="es-ES" dirty="0" smtClean="0"/>
              <a:t> pertenece a la otra Generación del 27, la de prosistas y humoristas, influidos también por la Vanguardia (Surrealismo).</a:t>
            </a:r>
          </a:p>
          <a:p>
            <a:pPr algn="just"/>
            <a:r>
              <a:rPr lang="es-ES" dirty="0" smtClean="0"/>
              <a:t>En relación con los años 40-50 pertenecen a la renovación de la comedia de humor junto a </a:t>
            </a:r>
            <a:r>
              <a:rPr lang="es-ES" dirty="0" err="1" smtClean="0"/>
              <a:t>Jardiel</a:t>
            </a:r>
            <a:r>
              <a:rPr lang="es-ES" dirty="0" smtClean="0"/>
              <a:t> Poncela o Tono, que estuvieron en la década de los 30 en Hollywood. </a:t>
            </a:r>
            <a:r>
              <a:rPr lang="es-ES" dirty="0" err="1" smtClean="0"/>
              <a:t>Mihura</a:t>
            </a:r>
            <a:r>
              <a:rPr lang="es-ES" dirty="0" smtClean="0"/>
              <a:t> fundará La Codorniz, revista que creará una nuevo tipo de humor en los años en los años 40.</a:t>
            </a:r>
          </a:p>
          <a:p>
            <a:pPr algn="just"/>
            <a:r>
              <a:rPr lang="es-ES" dirty="0" smtClean="0"/>
              <a:t>Frente a la renovación que supuso Tres sombreros de copa. En Maribel </a:t>
            </a:r>
            <a:r>
              <a:rPr lang="es-ES" dirty="0" err="1" smtClean="0"/>
              <a:t>Mihura</a:t>
            </a:r>
            <a:r>
              <a:rPr lang="es-ES" dirty="0" smtClean="0"/>
              <a:t> realiza concesiones al público con un teatro menos </a:t>
            </a:r>
            <a:r>
              <a:rPr lang="es-ES" dirty="0" err="1" smtClean="0"/>
              <a:t>ronovador</a:t>
            </a:r>
            <a:r>
              <a:rPr lang="es-ES" dirty="0" smtClean="0"/>
              <a:t>, pero con atrevimientos humorísticos, como la escena inicial de la visita, donde el misterio y el suspense, según avanza la obra, suplantan al humor atrevido de Tres sombreros de copa, que anunciaba el teatro del absurdo.</a:t>
            </a:r>
          </a:p>
          <a:p>
            <a:pPr algn="just"/>
            <a:endParaRPr lang="es-ES" dirty="0" smtClean="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CONTEXTO HISTÓRICO</a:t>
            </a:r>
            <a:endParaRPr lang="es-ES" dirty="0">
              <a:solidFill>
                <a:srgbClr val="C00000"/>
              </a:solidFill>
            </a:endParaRPr>
          </a:p>
        </p:txBody>
      </p:sp>
      <p:sp>
        <p:nvSpPr>
          <p:cNvPr id="3" name="2 Marcador de contenido"/>
          <p:cNvSpPr>
            <a:spLocks noGrp="1"/>
          </p:cNvSpPr>
          <p:nvPr>
            <p:ph idx="1"/>
          </p:nvPr>
        </p:nvSpPr>
        <p:spPr/>
        <p:txBody>
          <a:bodyPr>
            <a:normAutofit fontScale="70000" lnSpcReduction="20000"/>
          </a:bodyPr>
          <a:lstStyle/>
          <a:p>
            <a:pPr algn="just"/>
            <a:r>
              <a:rPr lang="es-ES" dirty="0" smtClean="0"/>
              <a:t>Se representa en el momento de apertura del régimen franquista año 1959: concordato con la Santa Sede (53), bases americanas, entrada en la ONU (55), una vez superada la autarquía de los años 40. Eisenhower es recibido por Franco en este año. Los tecnócratas del OPUS van a entrar en el gobierno y de este año es el Plan de Estabilización </a:t>
            </a:r>
            <a:r>
              <a:rPr lang="es-ES" dirty="0"/>
              <a:t>E</a:t>
            </a:r>
            <a:r>
              <a:rPr lang="es-ES" dirty="0" smtClean="0"/>
              <a:t>conómica y los posteriores planes de desarrollo.</a:t>
            </a:r>
          </a:p>
          <a:p>
            <a:pPr algn="just"/>
            <a:r>
              <a:rPr lang="es-ES" dirty="0" smtClean="0"/>
              <a:t> Se percibe en la obra el cambio de la vida rural a la urbana (el pueblo de Cuenca de donde proceden Marcelino y su madre y al que se desplazan en el último acto), fundamental en este periodo. También el cambio social y político. La aparición de Maribel y sus amigas (chicas de alterne), un atrevimiento que permite la nueva apertura, y la confrontación de la vieja y extraña familia (viejo régimen) con la novedad y juventud de </a:t>
            </a:r>
            <a:r>
              <a:rPr lang="es-ES" dirty="0"/>
              <a:t>M</a:t>
            </a:r>
            <a:r>
              <a:rPr lang="es-ES" dirty="0" smtClean="0"/>
              <a:t>aribel y sus amigas (nueva sociedad), que buscan madre y tía. Se añaden como rasgos de modernidad la presencia de la música de Elvis </a:t>
            </a:r>
            <a:r>
              <a:rPr lang="es-ES" dirty="0" err="1" smtClean="0"/>
              <a:t>Presley</a:t>
            </a:r>
            <a:r>
              <a:rPr lang="es-ES" dirty="0" smtClean="0"/>
              <a:t>, los cocteles, la ropa atrevida de las amigas de Maribel….</a:t>
            </a:r>
          </a:p>
          <a:p>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LOS SANTOS INOCENTES</a:t>
            </a:r>
            <a:endParaRPr lang="es-ES" dirty="0"/>
          </a:p>
        </p:txBody>
      </p:sp>
      <p:sp>
        <p:nvSpPr>
          <p:cNvPr id="4" name="3 Subtítulo"/>
          <p:cNvSpPr>
            <a:spLocks noGrp="1"/>
          </p:cNvSpPr>
          <p:nvPr>
            <p:ph type="subTitle" idx="1"/>
          </p:nvPr>
        </p:nvSpPr>
        <p:spPr/>
        <p:txBody>
          <a:bodyPr/>
          <a:lstStyle/>
          <a:p>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lstStyle/>
          <a:p>
            <a:r>
              <a:rPr lang="es-ES" dirty="0" smtClean="0">
                <a:solidFill>
                  <a:srgbClr val="C00000"/>
                </a:solidFill>
              </a:rPr>
              <a:t>CONTEXTO </a:t>
            </a:r>
            <a:r>
              <a:rPr lang="es-ES" dirty="0" smtClean="0">
                <a:solidFill>
                  <a:srgbClr val="C00000"/>
                </a:solidFill>
              </a:rPr>
              <a:t>HISTÓRICO</a:t>
            </a:r>
            <a:endParaRPr lang="es-ES" dirty="0">
              <a:solidFill>
                <a:srgbClr val="C00000"/>
              </a:solidFill>
            </a:endParaRPr>
          </a:p>
        </p:txBody>
      </p:sp>
      <p:sp>
        <p:nvSpPr>
          <p:cNvPr id="3" name="2 Marcador de contenido"/>
          <p:cNvSpPr>
            <a:spLocks noGrp="1"/>
          </p:cNvSpPr>
          <p:nvPr>
            <p:ph idx="1"/>
          </p:nvPr>
        </p:nvSpPr>
        <p:spPr>
          <a:xfrm>
            <a:off x="457200" y="1700808"/>
            <a:ext cx="8229600" cy="4425355"/>
          </a:xfrm>
        </p:spPr>
        <p:txBody>
          <a:bodyPr>
            <a:noAutofit/>
          </a:bodyPr>
          <a:lstStyle/>
          <a:p>
            <a:pPr algn="just"/>
            <a:r>
              <a:rPr lang="es-ES" sz="1800" dirty="0" smtClean="0"/>
              <a:t>La novela se publicó en </a:t>
            </a:r>
            <a:r>
              <a:rPr lang="es-ES" sz="1800" dirty="0" smtClean="0"/>
              <a:t>1981, año que se sitúa en el periodo de la transición democrática con el gobierno de la UCD y en el momento del intento de golpe de estado. La transición acaba con la victoria del PSOE en 1982. </a:t>
            </a:r>
            <a:r>
              <a:rPr lang="es-ES" sz="1800" dirty="0" smtClean="0"/>
              <a:t>Sin embargo, su trama</a:t>
            </a:r>
            <a:r>
              <a:rPr lang="es-ES" sz="1800" dirty="0" smtClean="0"/>
              <a:t> </a:t>
            </a:r>
            <a:r>
              <a:rPr lang="es-ES" sz="1800" dirty="0" smtClean="0"/>
              <a:t>está ambientada en la época delos 60 en un cortijo de </a:t>
            </a:r>
            <a:r>
              <a:rPr lang="es-ES" sz="1800" dirty="0"/>
              <a:t>E</a:t>
            </a:r>
            <a:r>
              <a:rPr lang="es-ES" sz="1800" dirty="0" smtClean="0"/>
              <a:t>xtremadura cercano a Portugal. La novela supone una denuncia moral del latifundismo, la injusticia social y las consecuencias que provoca sobre </a:t>
            </a:r>
            <a:r>
              <a:rPr lang="es-ES" sz="1800" dirty="0" smtClean="0"/>
              <a:t>las </a:t>
            </a:r>
            <a:r>
              <a:rPr lang="es-ES" sz="1800" dirty="0" smtClean="0"/>
              <a:t>clases más </a:t>
            </a:r>
            <a:r>
              <a:rPr lang="es-ES" sz="1800" dirty="0" smtClean="0"/>
              <a:t>bajas, </a:t>
            </a:r>
            <a:r>
              <a:rPr lang="es-ES" sz="1800" dirty="0" smtClean="0"/>
              <a:t>que aceptan con resignación su situación.</a:t>
            </a:r>
          </a:p>
          <a:p>
            <a:pPr algn="just"/>
            <a:r>
              <a:rPr lang="es-ES" sz="1800" dirty="0" smtClean="0"/>
              <a:t>Aparecen en la novela dos tipos de personajes. Los sencillos, que son inocentes e íntegros, que viven en armonía con la naturaleza (Paco el Bajo), pero confinados en el campo; los terratenientes, orgullosos e inauténticos, que viven en la naturaleza como una forma de diversión y temporalmente (señorito Iván). Es, pues, una </a:t>
            </a:r>
            <a:r>
              <a:rPr lang="es-ES" sz="1800" smtClean="0"/>
              <a:t>novela rural y </a:t>
            </a:r>
            <a:r>
              <a:rPr lang="es-ES" sz="1800" dirty="0" smtClean="0"/>
              <a:t>social con momentos de profundo lirismo.</a:t>
            </a:r>
          </a:p>
          <a:p>
            <a:pPr algn="just"/>
            <a:r>
              <a:rPr lang="es-ES" sz="1800" dirty="0" smtClean="0"/>
              <a:t>Se perciben los cambios de los años 60: la mención del Concilio Vaticano II, </a:t>
            </a:r>
            <a:r>
              <a:rPr lang="es-ES" sz="1800" dirty="0" smtClean="0"/>
              <a:t>el uso</a:t>
            </a:r>
            <a:r>
              <a:rPr lang="es-ES" sz="1800" dirty="0" smtClean="0"/>
              <a:t> </a:t>
            </a:r>
            <a:r>
              <a:rPr lang="es-ES" sz="1800" dirty="0" smtClean="0"/>
              <a:t>de los nuevos tractores, el cambio de mentalidad de los jornaleros y la emigración de estos a la ciudad</a:t>
            </a:r>
            <a:r>
              <a:rPr lang="es-ES" sz="1800" dirty="0" smtClean="0"/>
              <a:t>.</a:t>
            </a:r>
            <a:endParaRPr lang="es-E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C00000"/>
                </a:solidFill>
              </a:rPr>
              <a:t>CONTEXTO </a:t>
            </a:r>
            <a:r>
              <a:rPr lang="es-ES" dirty="0" smtClean="0">
                <a:solidFill>
                  <a:srgbClr val="C00000"/>
                </a:solidFill>
              </a:rPr>
              <a:t> </a:t>
            </a:r>
            <a:r>
              <a:rPr lang="es-ES" dirty="0" smtClean="0">
                <a:solidFill>
                  <a:srgbClr val="C00000"/>
                </a:solidFill>
              </a:rPr>
              <a:t>LITERARIO</a:t>
            </a:r>
            <a:endParaRPr lang="es-ES" dirty="0"/>
          </a:p>
        </p:txBody>
      </p:sp>
      <p:sp>
        <p:nvSpPr>
          <p:cNvPr id="3" name="2 Marcador de contenido"/>
          <p:cNvSpPr>
            <a:spLocks noGrp="1"/>
          </p:cNvSpPr>
          <p:nvPr>
            <p:ph idx="1"/>
          </p:nvPr>
        </p:nvSpPr>
        <p:spPr/>
        <p:txBody>
          <a:bodyPr>
            <a:normAutofit fontScale="77500" lnSpcReduction="20000"/>
          </a:bodyPr>
          <a:lstStyle/>
          <a:p>
            <a:pPr algn="just"/>
            <a:r>
              <a:rPr lang="es-ES" dirty="0" smtClean="0"/>
              <a:t>Literariamente la novela tiene las características de la novela rural de Delibes en la técnica y estilo con su enorme capacidad léxica y de reproducción de la lengua rural, que se acaba identificando con la del narrador, pero pasada por renovación narrativa que supuso la novela de los años 60 y 70.</a:t>
            </a:r>
          </a:p>
          <a:p>
            <a:pPr algn="just"/>
            <a:r>
              <a:rPr lang="es-ES" dirty="0" smtClean="0"/>
              <a:t>Frente a esta novela se opone la nueva novela rural posterior (</a:t>
            </a:r>
            <a:r>
              <a:rPr lang="es-ES" i="1" dirty="0" smtClean="0"/>
              <a:t>Intemperie </a:t>
            </a:r>
            <a:r>
              <a:rPr lang="es-ES" dirty="0" smtClean="0"/>
              <a:t>de Jesús Carrasco de 2013) novela profundamente telúrica y ante todo un ejercicio de estilo donde se difumina la crítica social y la humanidad de los personajes; o </a:t>
            </a:r>
            <a:r>
              <a:rPr lang="es-ES" i="1" dirty="0" smtClean="0"/>
              <a:t>Mazurca para dos muertos </a:t>
            </a:r>
            <a:r>
              <a:rPr lang="es-ES" dirty="0" smtClean="0"/>
              <a:t>de Cela, más coetánea, con los rasgos más tremendistas y violentos de Cela, determinados por la guerra civil.</a:t>
            </a:r>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700</Words>
  <Application>Microsoft Office PowerPoint</Application>
  <PresentationFormat>Presentación en pantalla (4:3)</PresentationFormat>
  <Paragraphs>16</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MARIBEL Y LA EXTRAÑA FAMILIA</vt:lpstr>
      <vt:lpstr>CONTEXTO LITERARIO</vt:lpstr>
      <vt:lpstr>CONTEXTO HISTÓRICO</vt:lpstr>
      <vt:lpstr>LOS SANTOS INOCENTES</vt:lpstr>
      <vt:lpstr>CONTEXTO HISTÓRICO</vt:lpstr>
      <vt:lpstr>CONTEXTO  LITERARIO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MARIBEL Y LA EXTRAÑA FAMILIA</dc:title>
  <dc:creator>gmoreno</dc:creator>
  <cp:lastModifiedBy>gmoreno</cp:lastModifiedBy>
  <cp:revision>15</cp:revision>
  <dcterms:created xsi:type="dcterms:W3CDTF">2017-12-22T16:21:13Z</dcterms:created>
  <dcterms:modified xsi:type="dcterms:W3CDTF">2018-04-08T16:14:52Z</dcterms:modified>
</cp:coreProperties>
</file>