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9" r:id="rId12"/>
    <p:sldId id="266" r:id="rId13"/>
    <p:sldId id="271" r:id="rId14"/>
    <p:sldId id="267" r:id="rId15"/>
    <p:sldId id="268"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D691E64-2EC1-413E-840C-D1EB3A528F82}" type="datetimeFigureOut">
              <a:rPr lang="es-ES" smtClean="0"/>
              <a:pPr/>
              <a:t>13/01/2013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446B242-AA5C-45C4-87BE-AB5682A7553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91E64-2EC1-413E-840C-D1EB3A528F82}" type="datetimeFigureOut">
              <a:rPr lang="es-ES" smtClean="0"/>
              <a:pPr/>
              <a:t>13/01/2013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6B242-AA5C-45C4-87BE-AB5682A7553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 Type="http://schemas.openxmlformats.org/officeDocument/2006/relationships/slide" Target="slide4.xml"/><Relationship Id="rId21" Type="http://schemas.openxmlformats.org/officeDocument/2006/relationships/slide" Target="slide23.xml"/><Relationship Id="rId7" Type="http://schemas.openxmlformats.org/officeDocument/2006/relationships/slide" Target="slide8.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2" Type="http://schemas.openxmlformats.org/officeDocument/2006/relationships/slide" Target="slide3.xml"/><Relationship Id="rId16" Type="http://schemas.openxmlformats.org/officeDocument/2006/relationships/slide" Target="slide18.xml"/><Relationship Id="rId20" Type="http://schemas.openxmlformats.org/officeDocument/2006/relationships/slide" Target="slide22.xml"/><Relationship Id="rId1" Type="http://schemas.openxmlformats.org/officeDocument/2006/relationships/slideLayout" Target="../slideLayouts/slideLayout5.xml"/><Relationship Id="rId6" Type="http://schemas.openxmlformats.org/officeDocument/2006/relationships/slide" Target="slide7.xml"/><Relationship Id="rId11" Type="http://schemas.openxmlformats.org/officeDocument/2006/relationships/slide" Target="slide13.xml"/><Relationship Id="rId24" Type="http://schemas.openxmlformats.org/officeDocument/2006/relationships/slide" Target="slide26.xml"/><Relationship Id="rId5" Type="http://schemas.openxmlformats.org/officeDocument/2006/relationships/slide" Target="slide6.xml"/><Relationship Id="rId15" Type="http://schemas.openxmlformats.org/officeDocument/2006/relationships/slide" Target="slide17.xml"/><Relationship Id="rId23" Type="http://schemas.openxmlformats.org/officeDocument/2006/relationships/slide" Target="slide25.xml"/><Relationship Id="rId10" Type="http://schemas.openxmlformats.org/officeDocument/2006/relationships/slide" Target="slide11.xml"/><Relationship Id="rId19" Type="http://schemas.openxmlformats.org/officeDocument/2006/relationships/slide" Target="slide21.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6.xml"/><Relationship Id="rId22" Type="http://schemas.openxmlformats.org/officeDocument/2006/relationships/slide" Target="slide24.xml"/><Relationship Id="rId27" Type="http://schemas.openxmlformats.org/officeDocument/2006/relationships/slide" Target="slide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cnbiografias.com/app-bio/do/show?key=heliodoro-de-emes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Don_Quijote_de_la_Mancha"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dirty="0" smtClean="0">
                <a:solidFill>
                  <a:schemeClr val="accent6">
                    <a:lumMod val="75000"/>
                  </a:schemeClr>
                </a:solidFill>
              </a:rPr>
              <a:t>ÍNDICE</a:t>
            </a:r>
            <a:endParaRPr lang="es-ES" sz="4800" dirty="0">
              <a:solidFill>
                <a:schemeClr val="accent6">
                  <a:lumMod val="75000"/>
                </a:schemeClr>
              </a:solidFill>
            </a:endParaRPr>
          </a:p>
        </p:txBody>
      </p:sp>
      <p:sp>
        <p:nvSpPr>
          <p:cNvPr id="6" name="5 Marcador de texto"/>
          <p:cNvSpPr>
            <a:spLocks noGrp="1"/>
          </p:cNvSpPr>
          <p:nvPr>
            <p:ph type="body" idx="1"/>
          </p:nvPr>
        </p:nvSpPr>
        <p:spPr/>
        <p:txBody>
          <a:bodyPr>
            <a:normAutofit fontScale="25000" lnSpcReduction="20000"/>
          </a:bodyPr>
          <a:lstStyle/>
          <a:p>
            <a:endParaRPr lang="es-ES" dirty="0" smtClean="0"/>
          </a:p>
          <a:p>
            <a:endParaRPr lang="es-ES" dirty="0" smtClean="0"/>
          </a:p>
          <a:p>
            <a:pPr algn="ctr"/>
            <a:r>
              <a:rPr lang="es-ES" sz="9600" dirty="0" smtClean="0">
                <a:solidFill>
                  <a:srgbClr val="FF0000"/>
                </a:solidFill>
              </a:rPr>
              <a:t>CERVANTES  Y EL QUIJOTE</a:t>
            </a:r>
            <a:endParaRPr lang="es-ES" sz="9600" dirty="0">
              <a:solidFill>
                <a:srgbClr val="FF0000"/>
              </a:solidFill>
            </a:endParaRPr>
          </a:p>
        </p:txBody>
      </p:sp>
      <p:sp>
        <p:nvSpPr>
          <p:cNvPr id="4" name="3 Marcador de contenido"/>
          <p:cNvSpPr>
            <a:spLocks noGrp="1"/>
          </p:cNvSpPr>
          <p:nvPr>
            <p:ph sz="half" idx="2"/>
          </p:nvPr>
        </p:nvSpPr>
        <p:spPr/>
        <p:txBody>
          <a:bodyPr>
            <a:normAutofit fontScale="70000" lnSpcReduction="20000"/>
          </a:bodyPr>
          <a:lstStyle/>
          <a:p>
            <a:r>
              <a:rPr lang="es-ES" dirty="0" smtClean="0">
                <a:solidFill>
                  <a:srgbClr val="C00000"/>
                </a:solidFill>
                <a:hlinkClick r:id="rId2" action="ppaction://hlinksldjump"/>
              </a:rPr>
              <a:t>CERVANTES</a:t>
            </a:r>
            <a:endParaRPr lang="es-ES" dirty="0" smtClean="0">
              <a:solidFill>
                <a:srgbClr val="C00000"/>
              </a:solidFill>
            </a:endParaRPr>
          </a:p>
          <a:p>
            <a:r>
              <a:rPr lang="es-ES" dirty="0" smtClean="0">
                <a:solidFill>
                  <a:srgbClr val="C00000"/>
                </a:solidFill>
                <a:hlinkClick r:id="rId3" action="ppaction://hlinksldjump"/>
              </a:rPr>
              <a:t>POESÍA</a:t>
            </a:r>
            <a:endParaRPr lang="es-ES" dirty="0" smtClean="0">
              <a:solidFill>
                <a:srgbClr val="C00000"/>
              </a:solidFill>
            </a:endParaRPr>
          </a:p>
          <a:p>
            <a:r>
              <a:rPr lang="es-ES" dirty="0" smtClean="0">
                <a:solidFill>
                  <a:srgbClr val="C00000"/>
                </a:solidFill>
                <a:hlinkClick r:id="rId4" action="ppaction://hlinksldjump"/>
              </a:rPr>
              <a:t>TEATRO</a:t>
            </a:r>
            <a:endParaRPr lang="es-ES" dirty="0" smtClean="0">
              <a:solidFill>
                <a:srgbClr val="C00000"/>
              </a:solidFill>
            </a:endParaRPr>
          </a:p>
          <a:p>
            <a:r>
              <a:rPr lang="es-ES" dirty="0" smtClean="0">
                <a:solidFill>
                  <a:srgbClr val="C00000"/>
                </a:solidFill>
                <a:hlinkClick r:id="rId5" action="ppaction://hlinksldjump"/>
              </a:rPr>
              <a:t>LA GALATEA</a:t>
            </a:r>
            <a:endParaRPr lang="es-ES" dirty="0" smtClean="0">
              <a:solidFill>
                <a:srgbClr val="C00000"/>
              </a:solidFill>
            </a:endParaRPr>
          </a:p>
          <a:p>
            <a:r>
              <a:rPr lang="es-ES" dirty="0" smtClean="0">
                <a:solidFill>
                  <a:srgbClr val="C00000"/>
                </a:solidFill>
                <a:hlinkClick r:id="rId6" action="ppaction://hlinksldjump"/>
              </a:rPr>
              <a:t>NOVELAS EJEMPLARES</a:t>
            </a:r>
            <a:endParaRPr lang="es-ES" dirty="0" smtClean="0">
              <a:solidFill>
                <a:srgbClr val="C00000"/>
              </a:solidFill>
            </a:endParaRPr>
          </a:p>
          <a:p>
            <a:r>
              <a:rPr lang="es-ES" dirty="0" smtClean="0">
                <a:solidFill>
                  <a:srgbClr val="C00000"/>
                </a:solidFill>
                <a:hlinkClick r:id="rId7" action="ppaction://hlinksldjump"/>
              </a:rPr>
              <a:t>EL PERSILES</a:t>
            </a:r>
            <a:endParaRPr lang="es-ES" dirty="0" smtClean="0">
              <a:solidFill>
                <a:srgbClr val="C00000"/>
              </a:solidFill>
            </a:endParaRPr>
          </a:p>
          <a:p>
            <a:r>
              <a:rPr lang="es-ES" dirty="0" smtClean="0">
                <a:solidFill>
                  <a:srgbClr val="C00000"/>
                </a:solidFill>
                <a:hlinkClick r:id="rId8" action="ppaction://hlinksldjump"/>
              </a:rPr>
              <a:t>QUIJOTE</a:t>
            </a:r>
            <a:endParaRPr lang="es-ES" dirty="0" smtClean="0">
              <a:solidFill>
                <a:srgbClr val="C00000"/>
              </a:solidFill>
            </a:endParaRPr>
          </a:p>
          <a:p>
            <a:r>
              <a:rPr lang="es-ES" dirty="0" smtClean="0">
                <a:solidFill>
                  <a:srgbClr val="C00000"/>
                </a:solidFill>
                <a:hlinkClick r:id="rId9" action="ppaction://hlinksldjump"/>
              </a:rPr>
              <a:t>NARRACIÓN</a:t>
            </a:r>
            <a:endParaRPr lang="es-ES" dirty="0" smtClean="0">
              <a:solidFill>
                <a:srgbClr val="C00000"/>
              </a:solidFill>
            </a:endParaRPr>
          </a:p>
          <a:p>
            <a:r>
              <a:rPr lang="es-ES" dirty="0" smtClean="0">
                <a:solidFill>
                  <a:srgbClr val="C00000"/>
                </a:solidFill>
                <a:hlinkClick r:id="rId10" action="ppaction://hlinksldjump"/>
              </a:rPr>
              <a:t>NOVELAS INTERCALADAS</a:t>
            </a:r>
            <a:endParaRPr lang="es-ES" dirty="0" smtClean="0">
              <a:solidFill>
                <a:srgbClr val="C00000"/>
              </a:solidFill>
            </a:endParaRPr>
          </a:p>
          <a:p>
            <a:r>
              <a:rPr lang="es-ES" dirty="0" smtClean="0">
                <a:solidFill>
                  <a:srgbClr val="C00000"/>
                </a:solidFill>
                <a:hlinkClick r:id="" action="ppaction://noaction"/>
              </a:rPr>
              <a:t>ESTRUCTURA</a:t>
            </a:r>
            <a:endParaRPr lang="es-ES" dirty="0" smtClean="0">
              <a:solidFill>
                <a:srgbClr val="C00000"/>
              </a:solidFill>
            </a:endParaRPr>
          </a:p>
          <a:p>
            <a:r>
              <a:rPr lang="es-ES" dirty="0" smtClean="0">
                <a:solidFill>
                  <a:srgbClr val="C00000"/>
                </a:solidFill>
                <a:hlinkClick r:id="rId11" action="ppaction://hlinksldjump"/>
              </a:rPr>
              <a:t>DIFERENCIAS</a:t>
            </a:r>
            <a:endParaRPr lang="es-ES" dirty="0" smtClean="0">
              <a:solidFill>
                <a:srgbClr val="C00000"/>
              </a:solidFill>
            </a:endParaRPr>
          </a:p>
          <a:p>
            <a:r>
              <a:rPr lang="es-ES" dirty="0" smtClean="0">
                <a:solidFill>
                  <a:srgbClr val="C00000"/>
                </a:solidFill>
                <a:hlinkClick r:id="rId12" action="ppaction://hlinksldjump"/>
              </a:rPr>
              <a:t>PERSONAJES</a:t>
            </a:r>
            <a:endParaRPr lang="es-ES" dirty="0" smtClean="0">
              <a:solidFill>
                <a:srgbClr val="C00000"/>
              </a:solidFill>
            </a:endParaRPr>
          </a:p>
          <a:p>
            <a:r>
              <a:rPr lang="es-ES" dirty="0" smtClean="0">
                <a:solidFill>
                  <a:srgbClr val="C00000"/>
                </a:solidFill>
                <a:hlinkClick r:id="rId13" action="ppaction://hlinksldjump"/>
              </a:rPr>
              <a:t>PROTAGONISTAS</a:t>
            </a:r>
            <a:endParaRPr lang="es-ES" dirty="0" smtClean="0">
              <a:solidFill>
                <a:srgbClr val="C00000"/>
              </a:solidFill>
            </a:endParaRPr>
          </a:p>
          <a:p>
            <a:r>
              <a:rPr lang="es-ES" dirty="0" smtClean="0">
                <a:solidFill>
                  <a:srgbClr val="C00000"/>
                </a:solidFill>
                <a:hlinkClick r:id="rId14" action="ppaction://hlinksldjump"/>
              </a:rPr>
              <a:t>ESTILO Y TRANSCENDENCIA</a:t>
            </a:r>
            <a:endParaRPr lang="es-ES" dirty="0" smtClean="0">
              <a:solidFill>
                <a:srgbClr val="C00000"/>
              </a:solidFill>
            </a:endParaRPr>
          </a:p>
          <a:p>
            <a:endParaRPr lang="es-ES" dirty="0">
              <a:solidFill>
                <a:srgbClr val="C00000"/>
              </a:solidFill>
            </a:endParaRPr>
          </a:p>
        </p:txBody>
      </p:sp>
      <p:sp>
        <p:nvSpPr>
          <p:cNvPr id="7" name="6 Marcador de texto"/>
          <p:cNvSpPr>
            <a:spLocks noGrp="1"/>
          </p:cNvSpPr>
          <p:nvPr>
            <p:ph type="body" sz="quarter" idx="3"/>
          </p:nvPr>
        </p:nvSpPr>
        <p:spPr/>
        <p:txBody>
          <a:bodyPr>
            <a:normAutofit/>
          </a:bodyPr>
          <a:lstStyle/>
          <a:p>
            <a:pPr algn="ctr"/>
            <a:r>
              <a:rPr lang="es-ES" dirty="0" smtClean="0">
                <a:solidFill>
                  <a:srgbClr val="FF0000"/>
                </a:solidFill>
                <a:hlinkClick r:id="rId15" action="ppaction://hlinksldjump"/>
              </a:rPr>
              <a:t>POESÍA DE 2º MITAD DE SIGLO</a:t>
            </a:r>
            <a:endParaRPr lang="es-ES" dirty="0">
              <a:solidFill>
                <a:srgbClr val="FF0000"/>
              </a:solidFill>
            </a:endParaRPr>
          </a:p>
        </p:txBody>
      </p:sp>
      <p:sp>
        <p:nvSpPr>
          <p:cNvPr id="8" name="7 Marcador de contenido"/>
          <p:cNvSpPr>
            <a:spLocks noGrp="1"/>
          </p:cNvSpPr>
          <p:nvPr>
            <p:ph sz="quarter" idx="4"/>
          </p:nvPr>
        </p:nvSpPr>
        <p:spPr/>
        <p:txBody>
          <a:bodyPr>
            <a:normAutofit fontScale="85000" lnSpcReduction="20000"/>
          </a:bodyPr>
          <a:lstStyle/>
          <a:p>
            <a:r>
              <a:rPr lang="es-ES" dirty="0" smtClean="0">
                <a:hlinkClick r:id="rId16" action="ppaction://hlinksldjump"/>
              </a:rPr>
              <a:t>ESCUELA DE SALAMANCA</a:t>
            </a:r>
            <a:endParaRPr lang="es-ES" dirty="0" smtClean="0"/>
          </a:p>
          <a:p>
            <a:r>
              <a:rPr lang="es-ES" dirty="0" smtClean="0">
                <a:hlinkClick r:id="rId17" action="ppaction://hlinksldjump"/>
              </a:rPr>
              <a:t>FRAY LUIS DE LEÓN</a:t>
            </a:r>
            <a:endParaRPr lang="es-ES" dirty="0" smtClean="0"/>
          </a:p>
          <a:p>
            <a:r>
              <a:rPr lang="es-ES" dirty="0" smtClean="0">
                <a:hlinkClick r:id="rId18" action="ppaction://hlinksldjump"/>
              </a:rPr>
              <a:t>ESCUELA DE SEVILLA</a:t>
            </a:r>
            <a:endParaRPr lang="es-ES" dirty="0" smtClean="0"/>
          </a:p>
          <a:p>
            <a:r>
              <a:rPr lang="es-ES" dirty="0" smtClean="0">
                <a:hlinkClick r:id="rId19" action="ppaction://hlinksldjump"/>
              </a:rPr>
              <a:t>HERRERA</a:t>
            </a:r>
            <a:endParaRPr lang="es-ES" dirty="0" smtClean="0"/>
          </a:p>
          <a:p>
            <a:r>
              <a:rPr lang="es-ES" dirty="0" smtClean="0">
                <a:hlinkClick r:id="rId20" action="ppaction://hlinksldjump"/>
              </a:rPr>
              <a:t>LA LÍRICA DEL BARROCO</a:t>
            </a:r>
            <a:endParaRPr lang="es-ES" dirty="0" smtClean="0"/>
          </a:p>
          <a:p>
            <a:r>
              <a:rPr lang="es-ES" dirty="0" smtClean="0">
                <a:hlinkClick r:id="rId21" action="ppaction://hlinksldjump"/>
              </a:rPr>
              <a:t>LA LÍRICA II</a:t>
            </a:r>
            <a:endParaRPr lang="es-ES" dirty="0" smtClean="0"/>
          </a:p>
          <a:p>
            <a:r>
              <a:rPr lang="es-ES" dirty="0" smtClean="0">
                <a:hlinkClick r:id="rId22" action="ppaction://hlinksldjump"/>
              </a:rPr>
              <a:t>LOPE DE VEGA</a:t>
            </a:r>
            <a:endParaRPr lang="es-ES" dirty="0" smtClean="0"/>
          </a:p>
          <a:p>
            <a:r>
              <a:rPr lang="es-ES" dirty="0" smtClean="0">
                <a:hlinkClick r:id="rId23" action="ppaction://hlinksldjump"/>
              </a:rPr>
              <a:t>LOPE II</a:t>
            </a:r>
            <a:endParaRPr lang="es-ES" dirty="0" smtClean="0"/>
          </a:p>
          <a:p>
            <a:r>
              <a:rPr lang="es-ES" dirty="0" smtClean="0">
                <a:hlinkClick r:id="rId24" action="ppaction://hlinksldjump"/>
              </a:rPr>
              <a:t>GÓNGORA</a:t>
            </a:r>
            <a:endParaRPr lang="es-ES" dirty="0" smtClean="0"/>
          </a:p>
          <a:p>
            <a:r>
              <a:rPr lang="es-ES" dirty="0" smtClean="0">
                <a:hlinkClick r:id="rId25" action="ppaction://hlinksldjump"/>
              </a:rPr>
              <a:t>POEMAS</a:t>
            </a:r>
            <a:endParaRPr lang="es-ES" dirty="0" smtClean="0"/>
          </a:p>
          <a:p>
            <a:r>
              <a:rPr lang="es-ES" dirty="0" smtClean="0">
                <a:hlinkClick r:id="rId26" action="ppaction://hlinksldjump"/>
              </a:rPr>
              <a:t>POEMAS EXTENSOS</a:t>
            </a:r>
            <a:endParaRPr lang="es-ES" dirty="0" smtClean="0"/>
          </a:p>
          <a:p>
            <a:r>
              <a:rPr lang="es-ES" dirty="0" smtClean="0">
                <a:hlinkClick r:id="rId27" action="ppaction://hlinksldjump"/>
              </a:rPr>
              <a:t>QUEVEDO</a:t>
            </a:r>
            <a:endParaRPr lang="es-ES"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CARACTERÍSTICAS NARRATIVAS</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lnSpcReduction="10000"/>
          </a:bodyPr>
          <a:lstStyle/>
          <a:p>
            <a:pPr algn="just"/>
            <a:r>
              <a:rPr lang="es-ES" sz="1800" dirty="0" smtClean="0"/>
              <a:t>BIOGRAFÍA DE UN PERSONAJE (D. QUIJOTE) QUE ENLOQUECE AL LEER LAS NOVELAS DE CABALLERÍAS EN TRES SALIDAS RELATADAS DE FORMA EPISÓDICA  (AVENTURAS AUTÓNOMAS), CRONOLÓGICA Y LINEAL.</a:t>
            </a:r>
          </a:p>
          <a:p>
            <a:pPr algn="just"/>
            <a:r>
              <a:rPr lang="es-ES" sz="1800" b="1" dirty="0" smtClean="0"/>
              <a:t>CARACTERÍSTICAS</a:t>
            </a:r>
            <a:r>
              <a:rPr lang="es-ES" sz="1800" dirty="0" smtClean="0"/>
              <a:t>:</a:t>
            </a:r>
          </a:p>
          <a:p>
            <a:pPr lvl="1" algn="just"/>
            <a:r>
              <a:rPr lang="es-ES" sz="1800" dirty="0" smtClean="0"/>
              <a:t>SENCILLEZ NARRATIVA APARENTE, PERO ENORME COMPLEJIDAD CON MEZCLA DE POESÍA, NOVELAS INTERCALADAS, INTERRUPCIONES  DEL RELATO Y PARODIAS, COMO LA QUE SE REALIZA DEL </a:t>
            </a:r>
            <a:r>
              <a:rPr lang="es-ES" sz="1800" b="1" dirty="0" smtClean="0"/>
              <a:t>QUIJOTE APÓCRIFO </a:t>
            </a:r>
            <a:r>
              <a:rPr lang="es-ES" sz="1800" dirty="0" smtClean="0"/>
              <a:t>DE AVELLANEDA (1614).</a:t>
            </a:r>
          </a:p>
          <a:p>
            <a:pPr lvl="1" algn="just"/>
            <a:r>
              <a:rPr lang="es-ES" sz="1800" dirty="0" smtClean="0"/>
              <a:t>NARRADOR EXTERNO Y CRONISTA, NO SIEMPRE OMNISCIENTE (DISTANCIAMIENTO IRÓNICO), QUE SE MEZCLA A VECES CON EL INTERNO DE LAS NOVELAS INTERCALADAS.</a:t>
            </a:r>
          </a:p>
          <a:p>
            <a:pPr lvl="1" algn="just"/>
            <a:r>
              <a:rPr lang="es-ES" sz="1800" dirty="0" smtClean="0"/>
              <a:t>PERSPECTIVISMO: NO HAY UNA SOLA REALIDAD, SINO QUE DEPENDE DEL  PUNTO DE VISTA DEL PERSONAJE O CIRCUNSTANCIAS.</a:t>
            </a:r>
          </a:p>
          <a:p>
            <a:pPr lvl="1" algn="just"/>
            <a:r>
              <a:rPr lang="es-ES" sz="1800" dirty="0" smtClean="0"/>
              <a:t>NOVELA  </a:t>
            </a:r>
            <a:r>
              <a:rPr lang="es-ES" sz="1800" b="1" dirty="0" smtClean="0"/>
              <a:t>APÓCRIFA </a:t>
            </a:r>
            <a:r>
              <a:rPr lang="es-ES" sz="1800" dirty="0" smtClean="0"/>
              <a:t>QUE SE ATRIBUYE A CIDE HAMETE BENENGELI CON LA PARODIA DEL MANUSCRITO ENCONTRADO. CERVANTES ES EL COMENTARISTA Y A LA VEZ SE LE MENCIONA Y APARECE COMO PERSONAJE SECUNDARIO.</a:t>
            </a:r>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solidFill>
                  <a:schemeClr val="accent6">
                    <a:lumMod val="75000"/>
                  </a:schemeClr>
                </a:solidFill>
              </a:rPr>
              <a:t>NOVELAS INTERCALADAS</a:t>
            </a:r>
            <a:br>
              <a:rPr lang="es-ES" dirty="0" smtClean="0">
                <a:solidFill>
                  <a:schemeClr val="accent6">
                    <a:lumMod val="75000"/>
                  </a:schemeClr>
                </a:solidFill>
              </a:rPr>
            </a:br>
            <a:r>
              <a:rPr lang="es-ES" sz="2200" dirty="0" smtClean="0"/>
              <a:t>(SOLO PRIMERA PARTE)</a:t>
            </a:r>
            <a:endParaRPr lang="es-ES" sz="2200" dirty="0"/>
          </a:p>
        </p:txBody>
      </p:sp>
      <p:sp>
        <p:nvSpPr>
          <p:cNvPr id="3" name="2 Marcador de contenido"/>
          <p:cNvSpPr>
            <a:spLocks noGrp="1"/>
          </p:cNvSpPr>
          <p:nvPr>
            <p:ph idx="1"/>
          </p:nvPr>
        </p:nvSpPr>
        <p:spPr/>
        <p:txBody>
          <a:bodyPr>
            <a:normAutofit fontScale="77500" lnSpcReduction="20000"/>
          </a:bodyPr>
          <a:lstStyle/>
          <a:p>
            <a:pPr algn="just"/>
            <a:r>
              <a:rPr lang="es-ES" dirty="0" smtClean="0"/>
              <a:t>TIENEN LA MISIÓN DE DAR VARIEDAD Y COMPLEJIDAD, Y DE INTRODUCIR PERSONAJES DE ALTA CONDICIÓN SOCIAL Y AMORES REALES FRENTE AL IDEALIZADO DE D. QUIJOTE.</a:t>
            </a:r>
          </a:p>
          <a:p>
            <a:pPr algn="just"/>
            <a:r>
              <a:rPr lang="es-ES" dirty="0" smtClean="0">
                <a:solidFill>
                  <a:srgbClr val="FF0000"/>
                </a:solidFill>
              </a:rPr>
              <a:t>NOVELAS RELACIONADAS CON LA TRAMA</a:t>
            </a:r>
            <a:r>
              <a:rPr lang="es-ES" dirty="0" smtClean="0"/>
              <a:t>:</a:t>
            </a:r>
          </a:p>
          <a:p>
            <a:pPr lvl="1" algn="just"/>
            <a:r>
              <a:rPr lang="es-ES" b="1" dirty="0" smtClean="0"/>
              <a:t>Hª DE GRISÓSTOMO Y MARCELA</a:t>
            </a:r>
            <a:r>
              <a:rPr lang="es-ES" dirty="0" smtClean="0"/>
              <a:t>. NOVELA PASTORIL EN TORNO AL TEMA DE LA LIBERTAD.</a:t>
            </a:r>
          </a:p>
          <a:p>
            <a:pPr lvl="1" algn="just"/>
            <a:r>
              <a:rPr lang="es-ES" b="1" dirty="0" smtClean="0"/>
              <a:t>Hª DE CARDENIO Y LUSCINDA</a:t>
            </a:r>
            <a:r>
              <a:rPr lang="es-ES" dirty="0" smtClean="0"/>
              <a:t>. NOVELA IDEALIZANTE QUE SE ENTREMEZCLA COMPLEJAMENTE CON LA ACCIÓN DEL QUIJOTE PARA CREAR SUSPENSE AL LECTOR.</a:t>
            </a:r>
          </a:p>
          <a:p>
            <a:pPr algn="just"/>
            <a:r>
              <a:rPr lang="es-ES" dirty="0" smtClean="0">
                <a:solidFill>
                  <a:srgbClr val="FF0000"/>
                </a:solidFill>
              </a:rPr>
              <a:t>NOVELAS AL MARGEN DE LA TRAMA</a:t>
            </a:r>
            <a:r>
              <a:rPr lang="es-ES" dirty="0" smtClean="0"/>
              <a:t>:</a:t>
            </a:r>
          </a:p>
          <a:p>
            <a:pPr lvl="1" algn="just"/>
            <a:r>
              <a:rPr lang="es-ES" b="1" dirty="0" smtClean="0"/>
              <a:t>EL CURIOSO IMPERTINENTE</a:t>
            </a:r>
            <a:r>
              <a:rPr lang="es-ES" dirty="0" smtClean="0"/>
              <a:t>: NOVELA DE INTRIGA SICOLÓGICA.</a:t>
            </a:r>
          </a:p>
          <a:p>
            <a:pPr lvl="1" algn="just"/>
            <a:r>
              <a:rPr lang="es-ES" b="1" dirty="0" smtClean="0"/>
              <a:t>LA HISTORIA DEL CAUTIVO</a:t>
            </a:r>
            <a:r>
              <a:rPr lang="es-ES" dirty="0" smtClean="0"/>
              <a:t>: NOVELA MORISCA CON RASGOS AUTOBIOGRÁFICOS.</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dirty="0" smtClean="0">
                <a:solidFill>
                  <a:schemeClr val="accent6">
                    <a:lumMod val="75000"/>
                  </a:schemeClr>
                </a:solidFill>
              </a:rPr>
              <a:t>ESTRUCTURA</a:t>
            </a:r>
            <a:r>
              <a:rPr lang="es-ES" dirty="0" smtClean="0"/>
              <a:t/>
            </a:r>
            <a:br>
              <a:rPr lang="es-ES" dirty="0" smtClean="0"/>
            </a:br>
            <a:r>
              <a:rPr lang="es-ES" sz="2000" dirty="0" smtClean="0"/>
              <a:t>CASI SIMÉTRICA, RENACENTISTA</a:t>
            </a:r>
            <a:endParaRPr lang="es-ES" sz="2000" dirty="0"/>
          </a:p>
        </p:txBody>
      </p:sp>
      <p:sp>
        <p:nvSpPr>
          <p:cNvPr id="7" name="6 Marcador de texto"/>
          <p:cNvSpPr>
            <a:spLocks noGrp="1"/>
          </p:cNvSpPr>
          <p:nvPr>
            <p:ph type="body" idx="1"/>
          </p:nvPr>
        </p:nvSpPr>
        <p:spPr/>
        <p:txBody>
          <a:bodyPr/>
          <a:lstStyle/>
          <a:p>
            <a:pPr algn="ctr"/>
            <a:r>
              <a:rPr lang="es-ES" dirty="0" smtClean="0">
                <a:solidFill>
                  <a:srgbClr val="C00000"/>
                </a:solidFill>
              </a:rPr>
              <a:t>1ª PARTE</a:t>
            </a:r>
            <a:endParaRPr lang="es-ES" dirty="0">
              <a:solidFill>
                <a:srgbClr val="C00000"/>
              </a:solidFill>
            </a:endParaRPr>
          </a:p>
        </p:txBody>
      </p:sp>
      <p:sp>
        <p:nvSpPr>
          <p:cNvPr id="5" name="4 Marcador de contenido"/>
          <p:cNvSpPr>
            <a:spLocks noGrp="1"/>
          </p:cNvSpPr>
          <p:nvPr>
            <p:ph sz="half" idx="2"/>
          </p:nvPr>
        </p:nvSpPr>
        <p:spPr/>
        <p:txBody>
          <a:bodyPr>
            <a:normAutofit/>
          </a:bodyPr>
          <a:lstStyle/>
          <a:p>
            <a:r>
              <a:rPr lang="es-ES" dirty="0" smtClean="0"/>
              <a:t>INTRODUCCIÓN </a:t>
            </a:r>
            <a:r>
              <a:rPr lang="es-ES" b="1" dirty="0" smtClean="0">
                <a:solidFill>
                  <a:schemeClr val="tx2">
                    <a:lumMod val="75000"/>
                  </a:schemeClr>
                </a:solidFill>
              </a:rPr>
              <a:t>(1ª SALIDA)  </a:t>
            </a:r>
            <a:r>
              <a:rPr lang="es-ES" b="1" dirty="0" smtClean="0"/>
              <a:t>CAP I-VII</a:t>
            </a:r>
            <a:r>
              <a:rPr lang="es-ES" b="1" dirty="0" smtClean="0">
                <a:solidFill>
                  <a:schemeClr val="tx2">
                    <a:lumMod val="75000"/>
                  </a:schemeClr>
                </a:solidFill>
              </a:rPr>
              <a:t> </a:t>
            </a:r>
          </a:p>
          <a:p>
            <a:r>
              <a:rPr lang="es-ES" dirty="0" smtClean="0"/>
              <a:t>AVENTURAS ITINERANTES </a:t>
            </a:r>
            <a:r>
              <a:rPr lang="es-ES" b="1" dirty="0" smtClean="0">
                <a:solidFill>
                  <a:schemeClr val="tx2">
                    <a:lumMod val="75000"/>
                  </a:schemeClr>
                </a:solidFill>
              </a:rPr>
              <a:t>(2ª SALIDA) </a:t>
            </a:r>
            <a:r>
              <a:rPr lang="es-ES" b="1" dirty="0" smtClean="0"/>
              <a:t>CAP VIII-XXXI</a:t>
            </a:r>
            <a:endParaRPr lang="es-ES" b="1" dirty="0" smtClean="0">
              <a:solidFill>
                <a:schemeClr val="tx2">
                  <a:lumMod val="75000"/>
                </a:schemeClr>
              </a:solidFill>
            </a:endParaRPr>
          </a:p>
          <a:p>
            <a:r>
              <a:rPr lang="es-ES" dirty="0" smtClean="0"/>
              <a:t>INTERRUPCIÓN DE AVENTURAS ITINERANTES EN LA VENTA </a:t>
            </a:r>
            <a:r>
              <a:rPr lang="es-ES" b="1" dirty="0" smtClean="0"/>
              <a:t>XXXII-XLVI</a:t>
            </a:r>
            <a:endParaRPr lang="es-ES" dirty="0" smtClean="0"/>
          </a:p>
          <a:p>
            <a:r>
              <a:rPr lang="es-ES" dirty="0" smtClean="0"/>
              <a:t>VUELTA A LA ALDEA </a:t>
            </a:r>
            <a:r>
              <a:rPr lang="es-ES" b="1" dirty="0" smtClean="0"/>
              <a:t>XLVII-LII</a:t>
            </a:r>
            <a:endParaRPr lang="es-ES" dirty="0"/>
          </a:p>
        </p:txBody>
      </p:sp>
      <p:sp>
        <p:nvSpPr>
          <p:cNvPr id="8" name="7 Marcador de texto"/>
          <p:cNvSpPr>
            <a:spLocks noGrp="1"/>
          </p:cNvSpPr>
          <p:nvPr>
            <p:ph type="body" sz="quarter" idx="3"/>
          </p:nvPr>
        </p:nvSpPr>
        <p:spPr/>
        <p:txBody>
          <a:bodyPr/>
          <a:lstStyle/>
          <a:p>
            <a:pPr algn="ctr"/>
            <a:r>
              <a:rPr lang="es-ES" dirty="0" smtClean="0">
                <a:solidFill>
                  <a:srgbClr val="C00000"/>
                </a:solidFill>
              </a:rPr>
              <a:t>2º PARTE </a:t>
            </a:r>
            <a:r>
              <a:rPr lang="es-ES" dirty="0" smtClean="0">
                <a:solidFill>
                  <a:schemeClr val="tx2">
                    <a:lumMod val="75000"/>
                  </a:schemeClr>
                </a:solidFill>
              </a:rPr>
              <a:t>(3ª SALIDA)</a:t>
            </a:r>
            <a:endParaRPr lang="es-ES" dirty="0">
              <a:solidFill>
                <a:schemeClr val="tx2">
                  <a:lumMod val="75000"/>
                </a:schemeClr>
              </a:solidFill>
            </a:endParaRPr>
          </a:p>
        </p:txBody>
      </p:sp>
      <p:sp>
        <p:nvSpPr>
          <p:cNvPr id="6" name="5 Marcador de contenido"/>
          <p:cNvSpPr>
            <a:spLocks noGrp="1"/>
          </p:cNvSpPr>
          <p:nvPr>
            <p:ph sz="quarter" idx="4"/>
          </p:nvPr>
        </p:nvSpPr>
        <p:spPr/>
        <p:txBody>
          <a:bodyPr>
            <a:normAutofit fontScale="92500" lnSpcReduction="10000"/>
          </a:bodyPr>
          <a:lstStyle/>
          <a:p>
            <a:r>
              <a:rPr lang="es-ES" dirty="0" smtClean="0"/>
              <a:t>INTRODUCCIÓN </a:t>
            </a:r>
            <a:r>
              <a:rPr lang="es-ES" b="1" dirty="0" smtClean="0"/>
              <a:t>CAPI-VII</a:t>
            </a:r>
            <a:endParaRPr lang="es-ES" dirty="0" smtClean="0"/>
          </a:p>
          <a:p>
            <a:r>
              <a:rPr lang="es-ES" dirty="0" smtClean="0"/>
              <a:t>AVENTURAS ITINERANTES</a:t>
            </a:r>
            <a:r>
              <a:rPr lang="es-ES" b="1" dirty="0" smtClean="0"/>
              <a:t> CAP VIII-XXXI</a:t>
            </a:r>
            <a:r>
              <a:rPr lang="es-ES" dirty="0" smtClean="0"/>
              <a:t> </a:t>
            </a:r>
          </a:p>
          <a:p>
            <a:r>
              <a:rPr lang="es-ES" dirty="0" smtClean="0"/>
              <a:t>INTERRUPCIÓN DE AVENTURAS ITINERANTES EN EL PALACIO DEL DUQUE </a:t>
            </a:r>
            <a:r>
              <a:rPr lang="es-ES" b="1" dirty="0" smtClean="0"/>
              <a:t>CAP XXXII-LVII</a:t>
            </a:r>
            <a:endParaRPr lang="es-ES" dirty="0" smtClean="0"/>
          </a:p>
          <a:p>
            <a:r>
              <a:rPr lang="es-ES" dirty="0" smtClean="0"/>
              <a:t>AVENTURAS ITINERANTES </a:t>
            </a:r>
            <a:r>
              <a:rPr lang="es-ES" b="1" dirty="0" smtClean="0"/>
              <a:t>CAP LVIII-LXIV</a:t>
            </a:r>
            <a:endParaRPr lang="es-ES" dirty="0" smtClean="0"/>
          </a:p>
          <a:p>
            <a:r>
              <a:rPr lang="es-ES" dirty="0" smtClean="0"/>
              <a:t>REGRESO DE D. QUIJOTE Y CONCLUSIÓN </a:t>
            </a:r>
            <a:r>
              <a:rPr lang="es-ES" b="1" dirty="0" smtClean="0"/>
              <a:t>CAP LXV-LXXIV</a:t>
            </a:r>
            <a:endParaRPr lang="es-ES" dirty="0"/>
          </a:p>
        </p:txBody>
      </p:sp>
      <p:sp>
        <p:nvSpPr>
          <p:cNvPr id="9" name="8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fontScale="90000"/>
          </a:bodyPr>
          <a:lstStyle/>
          <a:p>
            <a:r>
              <a:rPr lang="es-ES" dirty="0" smtClean="0">
                <a:solidFill>
                  <a:schemeClr val="accent6">
                    <a:lumMod val="75000"/>
                  </a:schemeClr>
                </a:solidFill>
              </a:rPr>
              <a:t>DIFERENCIAS ENTRE LAS DOS PARTES</a:t>
            </a:r>
            <a:endParaRPr lang="es-ES" dirty="0">
              <a:solidFill>
                <a:schemeClr val="accent6">
                  <a:lumMod val="75000"/>
                </a:schemeClr>
              </a:solidFill>
            </a:endParaRPr>
          </a:p>
        </p:txBody>
      </p:sp>
      <p:sp>
        <p:nvSpPr>
          <p:cNvPr id="8" name="7 Marcador de contenido"/>
          <p:cNvSpPr>
            <a:spLocks noGrp="1"/>
          </p:cNvSpPr>
          <p:nvPr>
            <p:ph idx="1"/>
          </p:nvPr>
        </p:nvSpPr>
        <p:spPr/>
        <p:txBody>
          <a:bodyPr>
            <a:normAutofit fontScale="92500" lnSpcReduction="20000"/>
          </a:bodyPr>
          <a:lstStyle/>
          <a:p>
            <a:pPr algn="just"/>
            <a:r>
              <a:rPr lang="es-ES" dirty="0" smtClean="0"/>
              <a:t>EN LA PRIMERA PARTE D. QUIJOTE NO PERCIBE LA REALIDAD, EN LA SEGUNDA, SÍ. EVOLUCIONA DE LA LOCURA A LA CORDURA.</a:t>
            </a:r>
          </a:p>
          <a:p>
            <a:pPr algn="just"/>
            <a:r>
              <a:rPr lang="es-ES" dirty="0" smtClean="0"/>
              <a:t>EN LA SEGUNDA PARTE NO HAY NOVELAS INTERCALADAS.</a:t>
            </a:r>
          </a:p>
          <a:p>
            <a:pPr algn="just"/>
            <a:r>
              <a:rPr lang="es-ES" dirty="0" smtClean="0"/>
              <a:t>EN LA SEGUNDA PARTE LA PRIMERA PARTE SE MENCIONA COMO NOVELA Y D. QUIJOTE Y SANCHO PANZA COMO PERSONAJES DE LA MISMA (METANOVELA)</a:t>
            </a:r>
          </a:p>
          <a:p>
            <a:pPr algn="just"/>
            <a:r>
              <a:rPr lang="es-ES" dirty="0" smtClean="0"/>
              <a:t>SE CRITICA Y SE MENCIONA EN LA SEGUNDA PARTE EL QUIJOTE APÓCRIFO DE AVELLANEDA.</a:t>
            </a:r>
            <a:endParaRPr lang="es-ES" dirty="0"/>
          </a:p>
        </p:txBody>
      </p:sp>
      <p:sp>
        <p:nvSpPr>
          <p:cNvPr id="9" name="8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normAutofit fontScale="90000"/>
          </a:bodyPr>
          <a:lstStyle/>
          <a:p>
            <a:r>
              <a:rPr lang="es-ES" dirty="0" smtClean="0">
                <a:solidFill>
                  <a:schemeClr val="accent6">
                    <a:lumMod val="75000"/>
                  </a:schemeClr>
                </a:solidFill>
              </a:rPr>
              <a:t>PERSONAJES</a:t>
            </a:r>
            <a:br>
              <a:rPr lang="es-ES" dirty="0" smtClean="0">
                <a:solidFill>
                  <a:schemeClr val="accent6">
                    <a:lumMod val="75000"/>
                  </a:schemeClr>
                </a:solidFill>
              </a:rPr>
            </a:br>
            <a:r>
              <a:rPr lang="es-ES" sz="1600" dirty="0" smtClean="0"/>
              <a:t>LOS PERSONAJES SECUNDARIOS SON CIENTOS Y SE ESTRUCTURAN EN TORNO A LA LOCURA DE D. QUIJOTE</a:t>
            </a:r>
            <a:endParaRPr lang="es-ES" sz="1600" dirty="0"/>
          </a:p>
        </p:txBody>
      </p:sp>
      <p:sp>
        <p:nvSpPr>
          <p:cNvPr id="15" name="14 Marcador de texto"/>
          <p:cNvSpPr>
            <a:spLocks noGrp="1"/>
          </p:cNvSpPr>
          <p:nvPr>
            <p:ph type="body" idx="1"/>
          </p:nvPr>
        </p:nvSpPr>
        <p:spPr/>
        <p:txBody>
          <a:bodyPr>
            <a:normAutofit fontScale="92500"/>
          </a:bodyPr>
          <a:lstStyle/>
          <a:p>
            <a:pPr algn="ctr"/>
            <a:r>
              <a:rPr lang="es-ES" dirty="0" smtClean="0">
                <a:solidFill>
                  <a:srgbClr val="C00000"/>
                </a:solidFill>
              </a:rPr>
              <a:t>LOS QUE PERCIBEN LA LOCURA</a:t>
            </a:r>
            <a:endParaRPr lang="es-ES" dirty="0">
              <a:solidFill>
                <a:srgbClr val="C00000"/>
              </a:solidFill>
            </a:endParaRPr>
          </a:p>
        </p:txBody>
      </p:sp>
      <p:sp>
        <p:nvSpPr>
          <p:cNvPr id="16" name="15 Marcador de contenido"/>
          <p:cNvSpPr>
            <a:spLocks noGrp="1"/>
          </p:cNvSpPr>
          <p:nvPr>
            <p:ph sz="half" idx="2"/>
          </p:nvPr>
        </p:nvSpPr>
        <p:spPr/>
        <p:txBody>
          <a:bodyPr/>
          <a:lstStyle/>
          <a:p>
            <a:pPr algn="just"/>
            <a:r>
              <a:rPr lang="es-ES" b="1" dirty="0" smtClean="0"/>
              <a:t>OPONENTES:</a:t>
            </a:r>
            <a:r>
              <a:rPr lang="es-ES" dirty="0" smtClean="0"/>
              <a:t> INTENTAN DEVOLVER A D. QUIJOTE A SU ALDEA: EL CURA Y BARBERO EN LA PRIMERA PARTE, SANSÓN CARRASCO EN LA SEGUNDA.</a:t>
            </a:r>
          </a:p>
          <a:p>
            <a:pPr algn="just"/>
            <a:r>
              <a:rPr lang="es-ES" b="1" dirty="0" smtClean="0"/>
              <a:t>AYUDANTES:</a:t>
            </a:r>
            <a:r>
              <a:rPr lang="es-ES" dirty="0" smtClean="0"/>
              <a:t> SE DIVIERTEN O SE APROVECHAN DE LA LOCURA DE D. QUIJOTE: DUQUES.</a:t>
            </a:r>
            <a:endParaRPr lang="es-ES" dirty="0"/>
          </a:p>
        </p:txBody>
      </p:sp>
      <p:sp>
        <p:nvSpPr>
          <p:cNvPr id="17" name="16 Marcador de texto"/>
          <p:cNvSpPr>
            <a:spLocks noGrp="1"/>
          </p:cNvSpPr>
          <p:nvPr>
            <p:ph type="body" sz="quarter" idx="3"/>
          </p:nvPr>
        </p:nvSpPr>
        <p:spPr/>
        <p:txBody>
          <a:bodyPr>
            <a:normAutofit/>
          </a:bodyPr>
          <a:lstStyle/>
          <a:p>
            <a:pPr algn="ctr"/>
            <a:r>
              <a:rPr lang="es-ES" dirty="0" smtClean="0">
                <a:solidFill>
                  <a:srgbClr val="C00000"/>
                </a:solidFill>
              </a:rPr>
              <a:t>LOS QUE NO LA PERCIBEN</a:t>
            </a:r>
            <a:endParaRPr lang="es-ES" dirty="0">
              <a:solidFill>
                <a:srgbClr val="C00000"/>
              </a:solidFill>
            </a:endParaRPr>
          </a:p>
        </p:txBody>
      </p:sp>
      <p:sp>
        <p:nvSpPr>
          <p:cNvPr id="18" name="17 Marcador de contenido"/>
          <p:cNvSpPr>
            <a:spLocks noGrp="1"/>
          </p:cNvSpPr>
          <p:nvPr>
            <p:ph sz="quarter" idx="4"/>
          </p:nvPr>
        </p:nvSpPr>
        <p:spPr/>
        <p:txBody>
          <a:bodyPr/>
          <a:lstStyle/>
          <a:p>
            <a:pPr algn="just"/>
            <a:r>
              <a:rPr lang="es-ES" sz="2000" dirty="0" smtClean="0"/>
              <a:t>LOS CABREROS EN LA PRIMERA PARTE Y DOÑA GUTIÉRREZ EN LA SEGUNDA.</a:t>
            </a:r>
          </a:p>
          <a:p>
            <a:endParaRPr lang="es-ES" dirty="0"/>
          </a:p>
        </p:txBody>
      </p:sp>
      <p:sp>
        <p:nvSpPr>
          <p:cNvPr id="20" name="19 CuadroTexto"/>
          <p:cNvSpPr txBox="1"/>
          <p:nvPr/>
        </p:nvSpPr>
        <p:spPr>
          <a:xfrm>
            <a:off x="4932040" y="3573016"/>
            <a:ext cx="3600400" cy="461665"/>
          </a:xfrm>
          <a:prstGeom prst="rect">
            <a:avLst/>
          </a:prstGeom>
          <a:noFill/>
        </p:spPr>
        <p:txBody>
          <a:bodyPr wrap="square" rtlCol="0">
            <a:spAutoFit/>
          </a:bodyPr>
          <a:lstStyle/>
          <a:p>
            <a:pPr algn="ctr"/>
            <a:r>
              <a:rPr lang="es-ES" sz="2400" b="1" dirty="0" smtClean="0">
                <a:solidFill>
                  <a:srgbClr val="C00000"/>
                </a:solidFill>
              </a:rPr>
              <a:t>SANCHO PANZA</a:t>
            </a:r>
            <a:endParaRPr lang="es-ES" sz="2400" b="1" dirty="0">
              <a:solidFill>
                <a:srgbClr val="C00000"/>
              </a:solidFill>
            </a:endParaRPr>
          </a:p>
        </p:txBody>
      </p:sp>
      <p:sp>
        <p:nvSpPr>
          <p:cNvPr id="21" name="20 CuadroTexto"/>
          <p:cNvSpPr txBox="1"/>
          <p:nvPr/>
        </p:nvSpPr>
        <p:spPr>
          <a:xfrm>
            <a:off x="5004048" y="4005064"/>
            <a:ext cx="3600400" cy="2246769"/>
          </a:xfrm>
          <a:prstGeom prst="rect">
            <a:avLst/>
          </a:prstGeom>
          <a:noFill/>
        </p:spPr>
        <p:txBody>
          <a:bodyPr wrap="square" rtlCol="0">
            <a:spAutoFit/>
          </a:bodyPr>
          <a:lstStyle/>
          <a:p>
            <a:pPr algn="just"/>
            <a:r>
              <a:rPr lang="es-ES" sz="2000" dirty="0" smtClean="0"/>
              <a:t>SE ENCUENTRA EN LOS TRES CASOS: EN OCASIONES NO PERCIBE LA LOCURA DE SU AMO, OTRAS LAS PERCIBE Y SE APROVECHA DE ELLA O PRETENDE, EN OCASIONES DEVOLVERLE A SU ALDEA.</a:t>
            </a:r>
            <a:endParaRPr lang="es-ES" sz="2000" dirty="0"/>
          </a:p>
        </p:txBody>
      </p:sp>
      <p:sp>
        <p:nvSpPr>
          <p:cNvPr id="22" name="21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dirty="0" smtClean="0">
                <a:solidFill>
                  <a:schemeClr val="accent6">
                    <a:lumMod val="75000"/>
                  </a:schemeClr>
                </a:solidFill>
              </a:rPr>
              <a:t>PROTAGONISTAS</a:t>
            </a:r>
            <a:endParaRPr lang="es-ES" dirty="0">
              <a:solidFill>
                <a:schemeClr val="accent6">
                  <a:lumMod val="75000"/>
                </a:schemeClr>
              </a:solidFill>
            </a:endParaRPr>
          </a:p>
        </p:txBody>
      </p:sp>
      <p:sp>
        <p:nvSpPr>
          <p:cNvPr id="8" name="7 Marcador de contenido"/>
          <p:cNvSpPr>
            <a:spLocks noGrp="1"/>
          </p:cNvSpPr>
          <p:nvPr>
            <p:ph idx="1"/>
          </p:nvPr>
        </p:nvSpPr>
        <p:spPr/>
        <p:txBody>
          <a:bodyPr>
            <a:noAutofit/>
          </a:bodyPr>
          <a:lstStyle/>
          <a:p>
            <a:pPr algn="just"/>
            <a:r>
              <a:rPr lang="es-ES" sz="2000" b="1" dirty="0" smtClean="0"/>
              <a:t>D. QUIJOTE</a:t>
            </a:r>
            <a:r>
              <a:rPr lang="es-ES" sz="2000" dirty="0" smtClean="0"/>
              <a:t>: SE MUEVE EN EL IDEALISMO Y OSCILA COMPLEJAMENTE ENTRE LA LOCURA Y LA REALIDAD, HASTA QUE FINALMENTE SE VUELVE CUERDO. ANTECEDENTE EN EL HIDALGO, TERCER AMO DE LAZARILLO.</a:t>
            </a:r>
          </a:p>
          <a:p>
            <a:pPr algn="just"/>
            <a:r>
              <a:rPr lang="es-ES" sz="2000" b="1" dirty="0" smtClean="0"/>
              <a:t>SANCHO PANZA</a:t>
            </a:r>
            <a:r>
              <a:rPr lang="es-ES" sz="2000" dirty="0" smtClean="0"/>
              <a:t>: PERSONAJE REALISTA QUE SE VA COMPLETANDO A LO LARGO DE LA NOVELA. OSCILA ENTRE LA ESTUPIDEZ Y LA DISCRECIÓN. TIENE SU ORIGEN EN EL PASTOR BOBO DEL OFFICIUM PASTORUM. LENGUAJE POPULAR Y REFRANES.</a:t>
            </a:r>
          </a:p>
          <a:p>
            <a:pPr algn="just"/>
            <a:r>
              <a:rPr lang="es-ES" sz="2000" dirty="0" smtClean="0"/>
              <a:t>ENTRE ELLOS APARECE EL TEMA BÁSICO DE LA AMISTAD, QUE UNE  A PERSONAJES DE CONDICIÓN DISPAR. SE PRODUCE LA SANCHIFICACIÓN DE D. QUIJOTE Y LA QUIJOTIZACIÓN DE SANCHO,</a:t>
            </a:r>
          </a:p>
          <a:p>
            <a:pPr algn="just"/>
            <a:r>
              <a:rPr lang="es-ES" sz="2000" b="1" dirty="0" smtClean="0"/>
              <a:t>DULCINEA</a:t>
            </a:r>
            <a:r>
              <a:rPr lang="es-ES" sz="2000" dirty="0" smtClean="0"/>
              <a:t>: PERSONAJE IDEALIZADO DE ALDONZA LORENZO, QUE NUNCA APARECE EN LA OBRA. EJEMPLO MÁXIMO DEL NEOPLATONISMO AMOROSO.</a:t>
            </a:r>
            <a:endParaRPr lang="es-ES" sz="2000" dirty="0"/>
          </a:p>
        </p:txBody>
      </p:sp>
      <p:sp>
        <p:nvSpPr>
          <p:cNvPr id="9" name="8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solidFill>
                  <a:schemeClr val="accent6">
                    <a:lumMod val="75000"/>
                  </a:schemeClr>
                </a:solidFill>
              </a:rPr>
              <a:t>ESTILO Y TRANSCENDENCIA DEL QUIJOTE</a:t>
            </a:r>
            <a:endParaRPr lang="es-ES" sz="3600" dirty="0">
              <a:solidFill>
                <a:schemeClr val="accent6">
                  <a:lumMod val="75000"/>
                </a:schemeClr>
              </a:solidFill>
            </a:endParaRPr>
          </a:p>
        </p:txBody>
      </p:sp>
      <p:sp>
        <p:nvSpPr>
          <p:cNvPr id="3" name="2 Marcador de contenido"/>
          <p:cNvSpPr>
            <a:spLocks noGrp="1"/>
          </p:cNvSpPr>
          <p:nvPr>
            <p:ph idx="1"/>
          </p:nvPr>
        </p:nvSpPr>
        <p:spPr/>
        <p:txBody>
          <a:bodyPr>
            <a:normAutofit fontScale="85000" lnSpcReduction="10000"/>
          </a:bodyPr>
          <a:lstStyle/>
          <a:p>
            <a:pPr algn="just"/>
            <a:r>
              <a:rPr lang="es-ES" dirty="0" smtClean="0"/>
              <a:t>ESTILO SENCILLO. PERO ELABORADO (RENACIMIENTO). SU ESTILO SE CARACTERIZA POR EL HUMOR Y LA IRONÍA. DOMINIO IMPRESIONANTE DEL LÉXICO. LLEGA A UTILIZAR HASTA 12.372 PALABRAS DISTINTAS.</a:t>
            </a:r>
          </a:p>
          <a:p>
            <a:pPr algn="just"/>
            <a:r>
              <a:rPr lang="es-ES" dirty="0" smtClean="0"/>
              <a:t>EL QUIJOTE SE LEYÓ EXCLUSIVAMENT POR SUS CONTEMPORÁNEOS COMO UN LIBRO DE HUMOR. A PARTIR DEL SIGLO XVIII SE RECONOCE COMO UNA OBRA MAESTRA DE LA LITERATURA UNIVERSAL. EN EL ROMANTICISMO LA OBRA REPRESENTA EL SÍMBOLO DE LA LIBERTAD DEL SER HUMANO Y SU TEMPERAMENTO EN SUS PROTAGONISTAS. D. QUIJOTE Y SANCHO.</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6">
                    <a:lumMod val="75000"/>
                  </a:schemeClr>
                </a:solidFill>
              </a:rPr>
              <a:t>LA POESÍA DE LA SEGUNDA MITAD DEL SIGLO XVI</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92500" lnSpcReduction="20000"/>
          </a:bodyPr>
          <a:lstStyle/>
          <a:p>
            <a:r>
              <a:rPr lang="es-ES" dirty="0" smtClean="0"/>
              <a:t>CARACTERÍSTICAS:</a:t>
            </a:r>
          </a:p>
          <a:p>
            <a:pPr lvl="1"/>
            <a:r>
              <a:rPr lang="es-ES" dirty="0" smtClean="0"/>
              <a:t>NACIONALISMO EN TEMAS: APARECE LA ÉPICA (</a:t>
            </a:r>
            <a:r>
              <a:rPr lang="es-ES" b="1" dirty="0" smtClean="0"/>
              <a:t>LA ARAUCANA</a:t>
            </a:r>
            <a:r>
              <a:rPr lang="es-ES" dirty="0" smtClean="0"/>
              <a:t> DE ERCILLA).</a:t>
            </a:r>
          </a:p>
          <a:p>
            <a:pPr lvl="1"/>
            <a:r>
              <a:rPr lang="es-ES" dirty="0" smtClean="0"/>
              <a:t>ASIMILACIÓN PROPIA DE LAS FÓRMULAS POÉTICAS RENACENTISTAS.</a:t>
            </a:r>
          </a:p>
          <a:p>
            <a:pPr lvl="1"/>
            <a:r>
              <a:rPr lang="es-ES" dirty="0" smtClean="0"/>
              <a:t>CRISTIANIZACIÓN DEL HUMANISMO (CONTRARREFORMA Y APARICIÓN DE TEMAS RELIGIOSOS)</a:t>
            </a:r>
          </a:p>
          <a:p>
            <a:r>
              <a:rPr lang="es-ES" dirty="0" smtClean="0"/>
              <a:t>DOS ESCUELAS:</a:t>
            </a:r>
          </a:p>
          <a:p>
            <a:pPr lvl="1"/>
            <a:r>
              <a:rPr lang="es-ES" dirty="0" smtClean="0"/>
              <a:t>SEVILLA (MANIERISMO)</a:t>
            </a:r>
          </a:p>
          <a:p>
            <a:pPr lvl="1"/>
            <a:r>
              <a:rPr lang="es-ES" dirty="0" smtClean="0"/>
              <a:t>SALAMANCA (PURISMO)</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ESCUELA DE SALAMANCA</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92500" lnSpcReduction="20000"/>
          </a:bodyPr>
          <a:lstStyle/>
          <a:p>
            <a:r>
              <a:rPr lang="es-ES" dirty="0" smtClean="0"/>
              <a:t>INFLUIDA POR LA UNIVERSIDAD: REFLEXIÓN.</a:t>
            </a:r>
          </a:p>
          <a:p>
            <a:r>
              <a:rPr lang="es-ES" dirty="0" smtClean="0"/>
              <a:t>TEMAS MORALES, FILOSÓFICOS Y RELIGIOSOS.</a:t>
            </a:r>
          </a:p>
          <a:p>
            <a:r>
              <a:rPr lang="es-ES" dirty="0" smtClean="0"/>
              <a:t>NEOPLATONISMO FILOSÓFICO.</a:t>
            </a:r>
          </a:p>
          <a:p>
            <a:r>
              <a:rPr lang="es-ES" dirty="0" smtClean="0"/>
              <a:t>IMITACIÓN DIRECTA DE CLÁSICOS Y LATINOS. </a:t>
            </a:r>
          </a:p>
          <a:p>
            <a:r>
              <a:rPr lang="es-ES" dirty="0" smtClean="0"/>
              <a:t>ESTILO SOBRIO Y SENCILLO, AUNQUE NO REHUYEN EL HIPÉRBATON.</a:t>
            </a:r>
          </a:p>
          <a:p>
            <a:r>
              <a:rPr lang="es-ES" dirty="0" smtClean="0"/>
              <a:t>UTILIZACIÓN DE LA LIRA COMO ESTROFA QUE IMITA EL VERSO LATINO Y SUS TRANSICIONES, APOYADAS EN ENCABALGAMIENTOS.</a:t>
            </a:r>
          </a:p>
          <a:p>
            <a:r>
              <a:rPr lang="es-ES" dirty="0" smtClean="0"/>
              <a:t>OTROS POETAS: EL BROCENSE.</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4 Imagen" descr="universidad.png"/>
          <p:cNvPicPr>
            <a:picLocks noChangeAspect="1"/>
          </p:cNvPicPr>
          <p:nvPr/>
        </p:nvPicPr>
        <p:blipFill>
          <a:blip r:embed="rId2" cstate="print"/>
          <a:stretch>
            <a:fillRect/>
          </a:stretch>
        </p:blipFill>
        <p:spPr>
          <a:xfrm>
            <a:off x="6677025" y="5010150"/>
            <a:ext cx="2466975" cy="18478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leon.png"/>
          <p:cNvPicPr>
            <a:picLocks noChangeAspect="1"/>
          </p:cNvPicPr>
          <p:nvPr/>
        </p:nvPicPr>
        <p:blipFill>
          <a:blip r:embed="rId2" cstate="print"/>
          <a:stretch>
            <a:fillRect/>
          </a:stretch>
        </p:blipFill>
        <p:spPr>
          <a:xfrm>
            <a:off x="7566308" y="0"/>
            <a:ext cx="1577692" cy="1817440"/>
          </a:xfrm>
          <a:prstGeom prst="rect">
            <a:avLst/>
          </a:prstGeom>
        </p:spPr>
      </p:pic>
      <p:sp>
        <p:nvSpPr>
          <p:cNvPr id="2" name="1 Título"/>
          <p:cNvSpPr>
            <a:spLocks noGrp="1"/>
          </p:cNvSpPr>
          <p:nvPr>
            <p:ph type="title"/>
          </p:nvPr>
        </p:nvSpPr>
        <p:spPr/>
        <p:txBody>
          <a:bodyPr/>
          <a:lstStyle/>
          <a:p>
            <a:pPr algn="l"/>
            <a:r>
              <a:rPr lang="es-ES" dirty="0" smtClean="0">
                <a:solidFill>
                  <a:schemeClr val="accent6">
                    <a:lumMod val="75000"/>
                  </a:schemeClr>
                </a:solidFill>
              </a:rPr>
              <a:t>FRAY LUIS DE LEÓN (1527-1591)</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77500" lnSpcReduction="20000"/>
          </a:bodyPr>
          <a:lstStyle/>
          <a:p>
            <a:pPr algn="just"/>
            <a:r>
              <a:rPr lang="es-ES" dirty="0" smtClean="0"/>
              <a:t>PRIMERA EDICIÓN PÓSTUMA EN 1631, PREPARADA POR QUEVEDO, PERO CON GRANDES PROBLEMAS TEXTUALES. IBA A APARECER COMO ANÓNIMA.</a:t>
            </a:r>
          </a:p>
          <a:p>
            <a:pPr algn="just"/>
            <a:r>
              <a:rPr lang="es-ES" dirty="0" smtClean="0"/>
              <a:t>CINCO SONETOS DE TEMA PETRARQUISTA SON SUS PRIMERAS COMPOSICIONES, QUE LE SIRVEN DE ENSAYO POÉTICO.</a:t>
            </a:r>
          </a:p>
          <a:p>
            <a:pPr algn="just"/>
            <a:r>
              <a:rPr lang="es-ES" dirty="0" smtClean="0"/>
              <a:t>TEMA: LA BÚSQUEDA DE LA ARMONÍA ESPIRITUAL CON TÓPICOS COMO EL BEATUS ILLE O LOCUS AMOENUS, QUE SE PLASMA EN SU POEMA INICIAL: </a:t>
            </a:r>
            <a:r>
              <a:rPr lang="es-ES" b="1" dirty="0" smtClean="0"/>
              <a:t>¡Qué descansada vida... </a:t>
            </a:r>
            <a:r>
              <a:rPr lang="es-ES" dirty="0" smtClean="0"/>
              <a:t>DE AQUÍ PARTEN OTROS TEMAS COMO EL HEROÍSMO MORAL, EL ELOGIO A AMIGOS (</a:t>
            </a:r>
            <a:r>
              <a:rPr lang="es-ES" b="1" dirty="0" smtClean="0"/>
              <a:t>ODA A SALINAS</a:t>
            </a:r>
            <a:r>
              <a:rPr lang="es-ES" dirty="0" smtClean="0"/>
              <a:t>), EL TEMA NACIONAL (</a:t>
            </a:r>
            <a:r>
              <a:rPr lang="es-ES" b="1" dirty="0" smtClean="0"/>
              <a:t>PROFECÍA DEL TAJO</a:t>
            </a:r>
            <a:r>
              <a:rPr lang="es-ES" dirty="0" smtClean="0"/>
              <a:t>) O EL ANHELO MÍSTICO.</a:t>
            </a:r>
          </a:p>
          <a:p>
            <a:pPr algn="just"/>
            <a:r>
              <a:rPr lang="es-ES" dirty="0" smtClean="0"/>
              <a:t>UTILIZA EXCLUSIVAMENTE LA LIRA.</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4293096"/>
            <a:ext cx="7772400" cy="1470025"/>
          </a:xfrm>
        </p:spPr>
        <p:txBody>
          <a:bodyPr>
            <a:normAutofit/>
          </a:bodyPr>
          <a:lstStyle/>
          <a:p>
            <a:r>
              <a:rPr lang="es-ES" sz="5400" dirty="0" smtClean="0">
                <a:solidFill>
                  <a:srgbClr val="FF0000"/>
                </a:solidFill>
              </a:rPr>
              <a:t>CERVANTES Y EL QUIJOTE</a:t>
            </a:r>
            <a:endParaRPr lang="es-ES" sz="5400" dirty="0">
              <a:solidFill>
                <a:srgbClr val="FF0000"/>
              </a:solidFill>
            </a:endParaRPr>
          </a:p>
        </p:txBody>
      </p:sp>
      <p:sp>
        <p:nvSpPr>
          <p:cNvPr id="3" name="2 Subtítulo"/>
          <p:cNvSpPr>
            <a:spLocks noGrp="1"/>
          </p:cNvSpPr>
          <p:nvPr>
            <p:ph type="subTitle" idx="1"/>
          </p:nvPr>
        </p:nvSpPr>
        <p:spPr/>
        <p:txBody>
          <a:bodyPr/>
          <a:lstStyle/>
          <a:p>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4 Imagen" descr="CERVANTES.png"/>
          <p:cNvPicPr>
            <a:picLocks noChangeAspect="1"/>
          </p:cNvPicPr>
          <p:nvPr/>
        </p:nvPicPr>
        <p:blipFill>
          <a:blip r:embed="rId2" cstate="print"/>
          <a:stretch>
            <a:fillRect/>
          </a:stretch>
        </p:blipFill>
        <p:spPr>
          <a:xfrm>
            <a:off x="2555776" y="620688"/>
            <a:ext cx="4450605" cy="392919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LA ESCUELA SEVILLANA</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85000" lnSpcReduction="20000"/>
          </a:bodyPr>
          <a:lstStyle/>
          <a:p>
            <a:pPr algn="just"/>
            <a:r>
              <a:rPr lang="es-ES" dirty="0" smtClean="0"/>
              <a:t>HUMANISTAS NO VINCULADOS A LA UNIVERSIDAD, SINO A TERTULIAS LITERARIAS.</a:t>
            </a:r>
          </a:p>
          <a:p>
            <a:pPr algn="just"/>
            <a:r>
              <a:rPr lang="es-ES" dirty="0" smtClean="0"/>
              <a:t>TEMAS VARIOS: NEOPLATONISMO AMOROSO, RELIGIOSO O ÉPICO.</a:t>
            </a:r>
          </a:p>
          <a:p>
            <a:pPr algn="just"/>
            <a:r>
              <a:rPr lang="es-ES" dirty="0" smtClean="0"/>
              <a:t>VARIEDAD ESTRÓFICA.</a:t>
            </a:r>
          </a:p>
          <a:p>
            <a:pPr algn="just"/>
            <a:r>
              <a:rPr lang="es-ES" dirty="0" smtClean="0"/>
              <a:t>IMITACION DE ITALIANOS (PETRARCA)Y CLÁSICOS.</a:t>
            </a:r>
          </a:p>
          <a:p>
            <a:pPr algn="just"/>
            <a:r>
              <a:rPr lang="es-ES" dirty="0" smtClean="0"/>
              <a:t>COMPLICACIÓN DEL ESTILO.</a:t>
            </a:r>
          </a:p>
          <a:p>
            <a:pPr lvl="1" algn="just"/>
            <a:r>
              <a:rPr lang="es-ES" dirty="0" smtClean="0"/>
              <a:t>MAYOR USO DEL HIPÉRBATON.</a:t>
            </a:r>
          </a:p>
          <a:p>
            <a:pPr lvl="1" algn="just"/>
            <a:r>
              <a:rPr lang="es-ES" dirty="0" smtClean="0"/>
              <a:t>ADJETIVACIÓN.</a:t>
            </a:r>
          </a:p>
          <a:p>
            <a:pPr lvl="1" algn="just"/>
            <a:r>
              <a:rPr lang="es-ES" dirty="0" smtClean="0"/>
              <a:t>USO DE METÁFORAS.</a:t>
            </a:r>
          </a:p>
          <a:p>
            <a:pPr lvl="1" algn="just"/>
            <a:r>
              <a:rPr lang="es-ES" dirty="0" smtClean="0"/>
              <a:t>USO DE ALGUNOS CULTISMOS.</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FERNANDO DE HERRERA</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77500" lnSpcReduction="20000"/>
          </a:bodyPr>
          <a:lstStyle/>
          <a:p>
            <a:pPr algn="just"/>
            <a:r>
              <a:rPr lang="es-ES" dirty="0" smtClean="0"/>
              <a:t>LABOR HUMANÍSTICA: ANOTACIONES A GARCILASO, OBRAS DE HISTORIA PERDIDA…</a:t>
            </a:r>
          </a:p>
          <a:p>
            <a:pPr algn="just"/>
            <a:r>
              <a:rPr lang="es-ES" dirty="0" smtClean="0"/>
              <a:t>OBRA ÉPICA JUVENIL NACIONALISTA CANCIÓN A LA BATALLA DE LEPANTO.</a:t>
            </a:r>
          </a:p>
          <a:p>
            <a:pPr algn="just"/>
            <a:r>
              <a:rPr lang="es-ES" dirty="0" smtClean="0"/>
              <a:t>POESÍA LÍRICA CON PROBLEMAS TEXTUALES EDITADA POR PACHECO EN 1619.</a:t>
            </a:r>
          </a:p>
          <a:p>
            <a:pPr algn="just"/>
            <a:r>
              <a:rPr lang="es-ES" dirty="0" smtClean="0"/>
              <a:t>IMITA EL CANCIONERO DE PETRARCA Y A GARCILASO CON LAS SIGUIENTES CARACTERÍSTICAS:</a:t>
            </a:r>
          </a:p>
          <a:p>
            <a:pPr lvl="1" algn="just"/>
            <a:r>
              <a:rPr lang="es-ES" dirty="0" smtClean="0"/>
              <a:t>AMOR PLATÓNICO POR LA CONDESA DE GELVES (LUZ)</a:t>
            </a:r>
          </a:p>
          <a:p>
            <a:pPr lvl="1" algn="just"/>
            <a:r>
              <a:rPr lang="es-ES" dirty="0" smtClean="0"/>
              <a:t>MEZCLA ELEMENTOS PROFANOS Y RELIGIOSOS.</a:t>
            </a:r>
          </a:p>
          <a:p>
            <a:pPr lvl="1" algn="just"/>
            <a:r>
              <a:rPr lang="es-ES" dirty="0" smtClean="0"/>
              <a:t>ARREPENTIMIENTO AMOROSO</a:t>
            </a:r>
            <a:r>
              <a:rPr lang="es-ES" smtClean="0"/>
              <a:t>: SE INICIA CON SONETO PRÓLOGO Y </a:t>
            </a:r>
            <a:r>
              <a:rPr lang="es-ES" dirty="0" smtClean="0"/>
              <a:t>CON ESCASAS COMPOSICIONES </a:t>
            </a:r>
            <a:r>
              <a:rPr lang="es-ES" smtClean="0"/>
              <a:t>EN MUERTE (ELEGÍA).</a:t>
            </a:r>
            <a:endParaRPr lang="es-ES" dirty="0" smtClean="0"/>
          </a:p>
          <a:p>
            <a:pPr lvl="1"/>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4 Imagen" descr="herrera.jpg"/>
          <p:cNvPicPr>
            <a:picLocks noChangeAspect="1"/>
          </p:cNvPicPr>
          <p:nvPr/>
        </p:nvPicPr>
        <p:blipFill>
          <a:blip r:embed="rId2" cstate="print"/>
          <a:stretch>
            <a:fillRect/>
          </a:stretch>
        </p:blipFill>
        <p:spPr>
          <a:xfrm>
            <a:off x="7512953" y="0"/>
            <a:ext cx="1631047" cy="155679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LA LÍRICA DEL BARROCO I (XVII)</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85000" lnSpcReduction="10000"/>
          </a:bodyPr>
          <a:lstStyle/>
          <a:p>
            <a:pPr algn="just"/>
            <a:r>
              <a:rPr lang="es-ES" dirty="0" smtClean="0"/>
              <a:t>GRANDES PROBLEMAS TEXTUALES: LA POESÍA CIRCULA EN MANUSCRITOS INCONTROLADOS Y LA EDICIÓN DE MUCHOS POETAS ES PÓSTUMA.</a:t>
            </a:r>
          </a:p>
          <a:p>
            <a:pPr algn="just"/>
            <a:r>
              <a:rPr lang="es-ES" dirty="0" smtClean="0"/>
              <a:t>EDICIÓN DE OBRAS COLECTIVAS: </a:t>
            </a:r>
            <a:r>
              <a:rPr lang="es-ES" b="1" dirty="0" smtClean="0"/>
              <a:t>FLORES DE POETAS ILUSTRES</a:t>
            </a:r>
            <a:r>
              <a:rPr lang="es-ES" dirty="0" smtClean="0"/>
              <a:t> (1605) </a:t>
            </a:r>
            <a:r>
              <a:rPr lang="es-ES" b="1" dirty="0" smtClean="0"/>
              <a:t>ROMANCERO GENERAL </a:t>
            </a:r>
            <a:r>
              <a:rPr lang="es-ES" dirty="0" smtClean="0"/>
              <a:t>(1600-5).</a:t>
            </a:r>
          </a:p>
          <a:p>
            <a:pPr algn="just"/>
            <a:r>
              <a:rPr lang="es-ES" dirty="0" smtClean="0"/>
              <a:t>INNOVACIONES BARROCAS:</a:t>
            </a:r>
          </a:p>
          <a:p>
            <a:pPr lvl="1" algn="just"/>
            <a:r>
              <a:rPr lang="es-ES" dirty="0" smtClean="0"/>
              <a:t>ESTROFAS:  DÉCIMAS Y SILVAS.</a:t>
            </a:r>
          </a:p>
          <a:p>
            <a:pPr lvl="1" algn="just"/>
            <a:r>
              <a:rPr lang="es-ES" dirty="0" smtClean="0"/>
              <a:t>POEMAS LARGOS DESCRIPTIVOS, FÁBULAS MITOLÓGICAS SERIAS Y CÓMICAS.</a:t>
            </a:r>
          </a:p>
          <a:p>
            <a:pPr lvl="1" algn="just"/>
            <a:r>
              <a:rPr lang="es-ES" dirty="0" smtClean="0"/>
              <a:t>TIENDE A DESAPARECER EL POEMA ÉPICO RENACENTISTA.</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LÍRICA DEL BARROCO II</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92500" lnSpcReduction="20000"/>
          </a:bodyPr>
          <a:lstStyle/>
          <a:p>
            <a:pPr algn="just"/>
            <a:r>
              <a:rPr lang="es-ES" sz="2000" dirty="0" smtClean="0"/>
              <a:t>TEMAS: POESÍA MORAL CRISTIANA, DE TONO HORACIANO (ARGENSOLAS), SÁTIRA BURLESCA, POESÍA PETRARQUISTA, A VECES PARÓDICA, MITOLOGÍA…</a:t>
            </a:r>
          </a:p>
          <a:p>
            <a:pPr algn="just"/>
            <a:r>
              <a:rPr lang="es-ES" sz="2000" dirty="0" smtClean="0"/>
              <a:t>DUALIDAD POÉTICA: EN ESTILO, TONO, ESTROFAS.</a:t>
            </a:r>
          </a:p>
          <a:p>
            <a:pPr algn="just"/>
            <a:r>
              <a:rPr lang="es-ES" sz="2000" dirty="0" smtClean="0"/>
              <a:t>COMPLICACIÓN DEL ESTILO, QUE TIENE BASE CONCEPTISTA. CONCEPTISMO Y CULTERANISMO.</a:t>
            </a:r>
          </a:p>
          <a:p>
            <a:pPr algn="just"/>
            <a:r>
              <a:rPr lang="es-ES" sz="2000" dirty="0" smtClean="0"/>
              <a:t>CUATRO GENERACIONES DE POETAS QUE CONVERGEN EN EL PRIMER TERCIO DEL SIGLO.</a:t>
            </a:r>
          </a:p>
          <a:p>
            <a:pPr algn="just"/>
            <a:r>
              <a:rPr lang="es-ES" sz="2000" dirty="0" smtClean="0"/>
              <a:t>ESCUELAS POÉTICAS CON TRES GRANDES AUTORES: LOPE DE VEGA, GÓNGORA, QUEVEDO:</a:t>
            </a:r>
          </a:p>
          <a:p>
            <a:pPr lvl="1" algn="just"/>
            <a:r>
              <a:rPr lang="es-ES" sz="2000" dirty="0" smtClean="0"/>
              <a:t>POETAS MANIERISTAS INICIADORES DEL BARROCO: PEDRO ESPINOSA (ESCUELA DE ANTEQUERA), LUIS CARRILLO.</a:t>
            </a:r>
          </a:p>
          <a:p>
            <a:pPr lvl="1" algn="just"/>
            <a:r>
              <a:rPr lang="es-ES" sz="2000" dirty="0" smtClean="0"/>
              <a:t>ESCUELA ANDALUZA: FERNÁNDEZ DE ANDRADA (</a:t>
            </a:r>
            <a:r>
              <a:rPr lang="es-ES" sz="2000" b="1" dirty="0" smtClean="0"/>
              <a:t>EPÍSTOLA MORAL A FABIO</a:t>
            </a:r>
            <a:r>
              <a:rPr lang="es-ES" sz="2000" dirty="0" smtClean="0"/>
              <a:t>), RODRIGO CARO (</a:t>
            </a:r>
            <a:r>
              <a:rPr lang="es-ES" sz="2000" b="1" dirty="0" smtClean="0"/>
              <a:t>CANCIÓN A LAS RUINAS DE ITÁLICA</a:t>
            </a:r>
            <a:r>
              <a:rPr lang="es-ES" sz="2000" dirty="0" smtClean="0"/>
              <a:t>)…</a:t>
            </a:r>
          </a:p>
          <a:p>
            <a:pPr lvl="1" algn="just"/>
            <a:r>
              <a:rPr lang="es-ES" sz="2000" dirty="0" smtClean="0"/>
              <a:t>ESCUELA ARAGONESA DE TEMA HORACIANO Y ESTILO SOBRIO: HERMANOS ARGENSOLA.</a:t>
            </a:r>
          </a:p>
          <a:p>
            <a:pPr lvl="1" algn="just"/>
            <a:r>
              <a:rPr lang="es-ES" sz="2000" dirty="0" smtClean="0"/>
              <a:t> SEGUIDORES DE GÓNGORA: VILLAMEDIANA, SOTO DE ROJAS, BOCÁNGEL. SOR JUANA INÉS DE LA CRUZ…</a:t>
            </a:r>
          </a:p>
          <a:p>
            <a:pPr>
              <a:buNone/>
            </a:pPr>
            <a:endParaRPr lang="es-ES" sz="2000"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dirty="0" smtClean="0">
                <a:solidFill>
                  <a:schemeClr val="accent6">
                    <a:lumMod val="75000"/>
                  </a:schemeClr>
                </a:solidFill>
              </a:rPr>
              <a:t>LOPE DE VEGA (1562-1635) </a:t>
            </a:r>
            <a:endParaRPr lang="es-ES" dirty="0">
              <a:solidFill>
                <a:schemeClr val="accent6">
                  <a:lumMod val="75000"/>
                </a:schemeClr>
              </a:solidFill>
            </a:endParaRPr>
          </a:p>
        </p:txBody>
      </p:sp>
      <p:pic>
        <p:nvPicPr>
          <p:cNvPr id="4" name="3 Imagen" descr="LOPE.png"/>
          <p:cNvPicPr>
            <a:picLocks noChangeAspect="1"/>
          </p:cNvPicPr>
          <p:nvPr/>
        </p:nvPicPr>
        <p:blipFill>
          <a:blip r:embed="rId2" cstate="print"/>
          <a:stretch>
            <a:fillRect/>
          </a:stretch>
        </p:blipFill>
        <p:spPr>
          <a:xfrm>
            <a:off x="6648450" y="0"/>
            <a:ext cx="2495550" cy="1556792"/>
          </a:xfrm>
          <a:prstGeom prst="rect">
            <a:avLst/>
          </a:prstGeom>
        </p:spPr>
      </p:pic>
      <p:sp>
        <p:nvSpPr>
          <p:cNvPr id="3" name="2 Marcador de contenido"/>
          <p:cNvSpPr>
            <a:spLocks noGrp="1"/>
          </p:cNvSpPr>
          <p:nvPr>
            <p:ph idx="1"/>
          </p:nvPr>
        </p:nvSpPr>
        <p:spPr/>
        <p:txBody>
          <a:bodyPr>
            <a:normAutofit fontScale="77500" lnSpcReduction="20000"/>
          </a:bodyPr>
          <a:lstStyle/>
          <a:p>
            <a:pPr algn="just"/>
            <a:r>
              <a:rPr lang="es-ES" dirty="0" smtClean="0"/>
              <a:t>IMPORTANCIA AUTOBIOGRÁFICA EN SU POESÍA Y SUS DISTINTAS RELACIONES AMOROSAS.</a:t>
            </a:r>
          </a:p>
          <a:p>
            <a:pPr algn="just"/>
            <a:r>
              <a:rPr lang="es-ES" dirty="0" smtClean="0"/>
              <a:t>BÚSQUEDA DE SENCILLEZ ESTILÍSTICA, QUE A VECES SE COMPLICA EN ALGUNAS OBRAS POR INFLUENCIA DE GÓNGORA.</a:t>
            </a:r>
          </a:p>
          <a:p>
            <a:pPr algn="just"/>
            <a:r>
              <a:rPr lang="es-ES" dirty="0" smtClean="0"/>
              <a:t>OBRA ÉPICA: SIGUE LA CORRIENTE RENACENTISTA:</a:t>
            </a:r>
          </a:p>
          <a:p>
            <a:pPr lvl="1" algn="just"/>
            <a:r>
              <a:rPr lang="es-ES" dirty="0" smtClean="0"/>
              <a:t>DE INFLUENCIA ITALIANA (TASS0 Y ARIOSTO): </a:t>
            </a:r>
            <a:r>
              <a:rPr lang="es-ES" b="1" dirty="0" smtClean="0"/>
              <a:t>LA HERMOSURA DE ANGÉLICA Y JERUSALÉN CONQUISTADA.</a:t>
            </a:r>
          </a:p>
          <a:p>
            <a:pPr lvl="1" algn="just"/>
            <a:r>
              <a:rPr lang="es-ES" dirty="0" smtClean="0"/>
              <a:t>DE TEMA ESPAÑOL: </a:t>
            </a:r>
            <a:r>
              <a:rPr lang="es-ES" b="1" dirty="0" smtClean="0"/>
              <a:t>LA DRAGONTEA </a:t>
            </a:r>
            <a:r>
              <a:rPr lang="es-ES" dirty="0" smtClean="0"/>
              <a:t>(1598), LA DERROTA DEL PIRATA DRAKE.</a:t>
            </a:r>
          </a:p>
          <a:p>
            <a:pPr lvl="1" algn="just"/>
            <a:r>
              <a:rPr lang="es-ES" dirty="0" smtClean="0"/>
              <a:t>RELIGIOSO: </a:t>
            </a:r>
            <a:r>
              <a:rPr lang="es-ES" b="1" dirty="0" smtClean="0"/>
              <a:t>EL ISIDRO </a:t>
            </a:r>
            <a:r>
              <a:rPr lang="es-ES" dirty="0" smtClean="0"/>
              <a:t>EN OCTAVAS, SOBRE S. ISIDRO, DE TONO POPULAR.</a:t>
            </a:r>
          </a:p>
          <a:p>
            <a:pPr lvl="1" algn="just"/>
            <a:r>
              <a:rPr lang="es-ES" dirty="0" smtClean="0"/>
              <a:t>BURLESCO: </a:t>
            </a:r>
            <a:r>
              <a:rPr lang="es-ES" b="1" dirty="0" smtClean="0"/>
              <a:t>LA GATOMAQUIA </a:t>
            </a:r>
            <a:r>
              <a:rPr lang="es-ES" dirty="0" smtClean="0"/>
              <a:t>(1634)</a:t>
            </a:r>
          </a:p>
          <a:p>
            <a:pPr lvl="1"/>
            <a:endParaRPr lang="es-ES" dirty="0"/>
          </a:p>
        </p:txBody>
      </p:sp>
      <p:sp>
        <p:nvSpPr>
          <p:cNvPr id="5" name="4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LOPE DE VEGA II</a:t>
            </a:r>
            <a:endParaRPr lang="es-ES" dirty="0">
              <a:solidFill>
                <a:schemeClr val="accent6">
                  <a:lumMod val="75000"/>
                </a:schemeClr>
              </a:solidFill>
            </a:endParaRPr>
          </a:p>
        </p:txBody>
      </p:sp>
      <p:sp>
        <p:nvSpPr>
          <p:cNvPr id="3" name="2 Marcador de contenido"/>
          <p:cNvSpPr>
            <a:spLocks noGrp="1"/>
          </p:cNvSpPr>
          <p:nvPr>
            <p:ph idx="1"/>
          </p:nvPr>
        </p:nvSpPr>
        <p:spPr>
          <a:xfrm>
            <a:off x="467544" y="1484784"/>
            <a:ext cx="8229600" cy="4525963"/>
          </a:xfrm>
        </p:spPr>
        <p:txBody>
          <a:bodyPr>
            <a:noAutofit/>
          </a:bodyPr>
          <a:lstStyle/>
          <a:p>
            <a:pPr algn="just"/>
            <a:r>
              <a:rPr lang="es-ES" sz="1800" dirty="0" smtClean="0"/>
              <a:t>ES UNO DE LOS CREADORES DEL ROMANCERO NUEVO: RECOGE LA TRADICIÓN MEDIEVAL CON MAYOR PREOCUPACIÓN ESTILÍSTICA, DIVISIÓN EN CUARTETAS, ESTRIBILLO, ELEMENTOS LÍRICOS Y NUEVOS TEMAS (PASTORIL : BELARDO) O TRADICIONALES MORISCOS (ZAIDE). TODOS LO TEMAS TRASUNTOS DE SUS REALCIONES AMOROSAS.</a:t>
            </a:r>
          </a:p>
          <a:p>
            <a:pPr algn="just"/>
            <a:r>
              <a:rPr lang="es-ES" sz="1800" dirty="0" smtClean="0"/>
              <a:t>OBRAS, TODAS CUIDADAS Y EDITADAS EN VIDA:</a:t>
            </a:r>
          </a:p>
          <a:p>
            <a:pPr lvl="1" algn="just"/>
            <a:r>
              <a:rPr lang="es-ES" sz="1800" b="1" dirty="0" smtClean="0"/>
              <a:t>RIMAS</a:t>
            </a:r>
            <a:r>
              <a:rPr lang="es-ES" sz="1800" dirty="0" smtClean="0"/>
              <a:t> (1602): TONO PETRARQUISTA.</a:t>
            </a:r>
          </a:p>
          <a:p>
            <a:pPr lvl="1" algn="just"/>
            <a:r>
              <a:rPr lang="es-ES" sz="1800" b="1" dirty="0" smtClean="0"/>
              <a:t>RIMAS SACRAS </a:t>
            </a:r>
            <a:r>
              <a:rPr lang="es-ES" sz="1800" dirty="0" smtClean="0"/>
              <a:t>(1614): TEMA RELIGIOSO, COINCIDE CON SU ORDENACIÓN SACERDOTAL.</a:t>
            </a:r>
          </a:p>
          <a:p>
            <a:pPr lvl="1" algn="just"/>
            <a:r>
              <a:rPr lang="es-ES" sz="1800" b="1" dirty="0" smtClean="0"/>
              <a:t>LA FILOMENA </a:t>
            </a:r>
            <a:r>
              <a:rPr lang="es-ES" sz="1800" dirty="0" smtClean="0"/>
              <a:t>(1621) Y </a:t>
            </a:r>
            <a:r>
              <a:rPr lang="es-ES" sz="1800" b="1" dirty="0" smtClean="0"/>
              <a:t>LA CIRCE </a:t>
            </a:r>
            <a:r>
              <a:rPr lang="es-ES" sz="1800" dirty="0" smtClean="0"/>
              <a:t>(1624): GRUPO DE POEMAS DE TEMA BÁSICAMENTE MITOLÓGICO DONDE SE ADVIERTE LA INFLUENCIA DE GÓNGORA.</a:t>
            </a:r>
          </a:p>
          <a:p>
            <a:pPr lvl="1" algn="just"/>
            <a:r>
              <a:rPr lang="es-ES" sz="1800" b="1" dirty="0" smtClean="0"/>
              <a:t>RIMAS HUMANAS Y DIVINAS DEL LICENCIADO TOMÉ DE BURGUILLOS </a:t>
            </a:r>
            <a:r>
              <a:rPr lang="es-ES" sz="1800" dirty="0" smtClean="0"/>
              <a:t>(1634): PARODIA CÓMICA Y APÓCRIFA DEL CANCIONERO PETRARQUISTA EN QUE EL PROTAGONISTA SE ENAMORA DE UNA LAVANDERA DEL MANZANARES LLAMADA JUANA.</a:t>
            </a:r>
            <a:endParaRPr lang="es-ES" sz="1800"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GÓNGORA (1561-1627)</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85000" lnSpcReduction="10000"/>
          </a:bodyPr>
          <a:lstStyle/>
          <a:p>
            <a:pPr algn="just"/>
            <a:r>
              <a:rPr lang="es-ES" dirty="0" smtClean="0"/>
              <a:t>MÁXIMO EJEMPLO DE POETA BARROCO</a:t>
            </a:r>
          </a:p>
          <a:p>
            <a:pPr algn="just"/>
            <a:r>
              <a:rPr lang="es-ES" dirty="0" smtClean="0"/>
              <a:t>EVOLUCIÓN: CAMBIO CUANTITATIVO Y CUALITATIVO EN SU POESÍA, QUE ROMPE CON EL FUNDAMENTO CLÁSICO DE ADECUACIÓN ENTRE TEMA Y ESTILO A PARTIR SOBRE TODO DEL </a:t>
            </a:r>
            <a:r>
              <a:rPr lang="es-ES" b="1" dirty="0" smtClean="0"/>
              <a:t>POLIFEMO, SOLEDADES</a:t>
            </a:r>
            <a:r>
              <a:rPr lang="es-ES" dirty="0" smtClean="0"/>
              <a:t>.</a:t>
            </a:r>
          </a:p>
          <a:p>
            <a:pPr algn="just"/>
            <a:r>
              <a:rPr lang="es-ES" dirty="0" smtClean="0"/>
              <a:t>POETA DE ORIGEN CONCEPTISTA QUE COMPLICA EL </a:t>
            </a:r>
            <a:r>
              <a:rPr lang="es-ES" smtClean="0"/>
              <a:t>ESTILO </a:t>
            </a:r>
            <a:r>
              <a:rPr lang="es-ES" smtClean="0"/>
              <a:t>HASTA CONVERTIRLO EN </a:t>
            </a:r>
            <a:r>
              <a:rPr lang="es-ES" dirty="0" smtClean="0"/>
              <a:t>CULTO Y HERMÉTICO (CULTERANISMO).</a:t>
            </a:r>
          </a:p>
          <a:p>
            <a:pPr algn="just"/>
            <a:r>
              <a:rPr lang="es-ES" dirty="0" smtClean="0"/>
              <a:t>ES UNO DE LOS CREADORES DEL ROMANCERO NUEVO, MÁS COMPLICADO ESTILÍSTICAMENTE: PASTORIL, MORISCO, VENATORIO, PISCATORIO…</a:t>
            </a:r>
          </a:p>
          <a:p>
            <a:pPr>
              <a:buNone/>
            </a:pPr>
            <a:endParaRPr lang="es-ES" dirty="0"/>
          </a:p>
        </p:txBody>
      </p:sp>
      <p:pic>
        <p:nvPicPr>
          <p:cNvPr id="5" name="4 Imagen" descr="GONGORA.jpg"/>
          <p:cNvPicPr>
            <a:picLocks noChangeAspect="1"/>
          </p:cNvPicPr>
          <p:nvPr/>
        </p:nvPicPr>
        <p:blipFill>
          <a:blip r:embed="rId2" cstate="print"/>
          <a:stretch>
            <a:fillRect/>
          </a:stretch>
        </p:blipFill>
        <p:spPr>
          <a:xfrm>
            <a:off x="7239000" y="0"/>
            <a:ext cx="1905000" cy="2132856"/>
          </a:xfrm>
          <a:prstGeom prst="rect">
            <a:avLst/>
          </a:prstGeom>
        </p:spPr>
      </p:pic>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GÓNGORA (POEMAS)</a:t>
            </a:r>
            <a:endParaRPr lang="es-ES" dirty="0">
              <a:solidFill>
                <a:schemeClr val="accent6">
                  <a:lumMod val="75000"/>
                </a:schemeClr>
              </a:solidFill>
            </a:endParaRPr>
          </a:p>
        </p:txBody>
      </p:sp>
      <p:sp>
        <p:nvSpPr>
          <p:cNvPr id="3" name="2 Marcador de contenido"/>
          <p:cNvSpPr>
            <a:spLocks noGrp="1"/>
          </p:cNvSpPr>
          <p:nvPr>
            <p:ph idx="1"/>
          </p:nvPr>
        </p:nvSpPr>
        <p:spPr/>
        <p:txBody>
          <a:bodyPr>
            <a:noAutofit/>
          </a:bodyPr>
          <a:lstStyle/>
          <a:p>
            <a:pPr algn="just"/>
            <a:r>
              <a:rPr lang="es-ES" sz="2000" b="1" dirty="0" smtClean="0"/>
              <a:t>SONETOS</a:t>
            </a:r>
            <a:r>
              <a:rPr lang="es-ES" sz="2000" dirty="0" smtClean="0"/>
              <a:t>: SE INICIA CON EL TEMA PETRARQUISMO AL QUE AÑADE EL TONO DEDESENGAÑADO Y LA FUGACIDAD DEL TIEMPO BARROCA, CON UN ESTILO MÁS COMPLICADO, QUE DESPLAZA AL TEMA. TIENE POSTERIORMENTE SONETOS CIRCUNSTANCIALES CON TONO SATÍRICO Y CRÍTICO. EN SU ÚLTIMA ETAPA, TRAS SU DESENGAÑO EN LA CORTE UTILIZA EL TEMA DE LA BREVITAS VITAE CON TONO MÁS SOBRIO.</a:t>
            </a:r>
          </a:p>
          <a:p>
            <a:pPr algn="just"/>
            <a:r>
              <a:rPr lang="es-ES" sz="2000" b="1" dirty="0" smtClean="0"/>
              <a:t>CANCIONES</a:t>
            </a:r>
            <a:r>
              <a:rPr lang="es-ES" sz="2000" dirty="0" smtClean="0"/>
              <a:t>: </a:t>
            </a:r>
            <a:r>
              <a:rPr lang="es-ES" sz="2000" b="1" dirty="0" smtClean="0"/>
              <a:t>CANCIÓN A LA ARMADA QUE FUE A INGLATERRA</a:t>
            </a:r>
            <a:r>
              <a:rPr lang="es-ES" sz="2000" dirty="0" smtClean="0"/>
              <a:t>, DE TONO HERRERIANO. </a:t>
            </a:r>
            <a:r>
              <a:rPr lang="es-ES" sz="2000" b="1" dirty="0" smtClean="0"/>
              <a:t>ODA A LA TOMA DE LARACHE </a:t>
            </a:r>
            <a:r>
              <a:rPr lang="es-ES" sz="2000" dirty="0" smtClean="0"/>
              <a:t>(1609): INICIA UN ESTILO MÁS COMPLICADO, PLENAMENTE CULTERANO Y UN TONO IRÓNICO Y DESENGAÑADO.</a:t>
            </a:r>
          </a:p>
          <a:p>
            <a:pPr algn="just"/>
            <a:r>
              <a:rPr lang="es-ES" sz="2000" b="1" dirty="0" smtClean="0"/>
              <a:t>LETRILLAS</a:t>
            </a:r>
            <a:r>
              <a:rPr lang="es-ES" sz="2000" dirty="0" smtClean="0"/>
              <a:t>: ARTE MENOR CON ESTRIBILLO, RITMO ÁGIL, EN QUE UTILIZA EL TONO CÓMICO O LÍRICO.</a:t>
            </a:r>
            <a:endParaRPr lang="es-ES" sz="2000"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POEMAS EXTENSOS</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70000" lnSpcReduction="20000"/>
          </a:bodyPr>
          <a:lstStyle/>
          <a:p>
            <a:pPr algn="just"/>
            <a:r>
              <a:rPr lang="es-ES" b="1" dirty="0" smtClean="0"/>
              <a:t>FÁBULA DE POLIFEMO Y GALATEA </a:t>
            </a:r>
            <a:r>
              <a:rPr lang="es-ES" dirty="0" smtClean="0"/>
              <a:t>(1612): ESTILO CULTERANO EN OCTAVAS. MITO QUE RECUERDA EL TEMA DE LA BELLA Y LA BESTIA. PLENAMENTE BARROCO. MEZCLA LO LÍRICO A LO NARRATIVO. INTERPRETACIÓN PERSONAL DEL MITO (INVENTIO).</a:t>
            </a:r>
          </a:p>
          <a:p>
            <a:pPr algn="just"/>
            <a:r>
              <a:rPr lang="es-ES" b="1" dirty="0" smtClean="0"/>
              <a:t>SOLEDADES</a:t>
            </a:r>
            <a:r>
              <a:rPr lang="es-ES" dirty="0" smtClean="0"/>
              <a:t>: POEMA EN SILVAS QUE ROMPE LA RELACIÓN TEMA Y ESTILO, CON MEZCLA DE ELEMENTOS LÍRICOS, NARRATIVOS Y DESCRIPTIVOS, CON MOTIVO ORIGINAL. NARRA LA LLEGADA DE UN NÁUFRAGO A LA COSTA DONDE ES RECOGIDO POR UNOS PASTORES. IBA A SER UN POEMA ALEGÓRICO EN TORNO A LA VIDA HUMANA EN CUATRO PARTES. POEMA INACABADO CON SÓLO DOS PARTE (</a:t>
            </a:r>
            <a:r>
              <a:rPr lang="es-ES" smtClean="0"/>
              <a:t>1613-1617).</a:t>
            </a:r>
            <a:endParaRPr lang="es-ES" dirty="0" smtClean="0"/>
          </a:p>
          <a:p>
            <a:pPr algn="just"/>
            <a:r>
              <a:rPr lang="es-ES" b="1" dirty="0" smtClean="0"/>
              <a:t>FÁBULA DE PÍRAMO Y TISBE </a:t>
            </a:r>
            <a:r>
              <a:rPr lang="es-ES" dirty="0" smtClean="0"/>
              <a:t>(1618): ROMANCE EXTENSO PREFERIDO POR GÓNGORA, QUE MEZCLA LO SERIO Y LO CÓMICO, LO POPULAR Y LO CULTO, EN UNA PARODIA DEL MITO CLÁSICO.</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QUEVEDO</a:t>
            </a:r>
            <a:endParaRPr lang="es-ES" dirty="0">
              <a:solidFill>
                <a:schemeClr val="accent6">
                  <a:lumMod val="75000"/>
                </a:schemeClr>
              </a:solidFill>
            </a:endParaRPr>
          </a:p>
        </p:txBody>
      </p:sp>
      <p:sp>
        <p:nvSpPr>
          <p:cNvPr id="3" name="2 Marcador de contenido"/>
          <p:cNvSpPr>
            <a:spLocks noGrp="1"/>
          </p:cNvSpPr>
          <p:nvPr>
            <p:ph idx="1"/>
          </p:nvPr>
        </p:nvSpPr>
        <p:spPr/>
        <p:txBody>
          <a:bodyPr>
            <a:noAutofit/>
          </a:bodyPr>
          <a:lstStyle/>
          <a:p>
            <a:pPr algn="just"/>
            <a:r>
              <a:rPr lang="es-ES" sz="1600" dirty="0" smtClean="0"/>
              <a:t>GRANDES PROBLEMAS TEXTUALES. EDICIÓN PÓSTUMA EN 1648, EDITADA POR GONZÁLEZ SALAS EN </a:t>
            </a:r>
            <a:r>
              <a:rPr lang="es-ES" sz="1600" b="1" dirty="0" smtClean="0"/>
              <a:t>EL PARNASO ESPAÑOL </a:t>
            </a:r>
            <a:r>
              <a:rPr lang="es-ES" sz="1600" dirty="0" smtClean="0"/>
              <a:t>Y EL RESTO EN 1670 POR SU SOBRINO ALDRETE.</a:t>
            </a:r>
          </a:p>
          <a:p>
            <a:pPr algn="just"/>
            <a:r>
              <a:rPr lang="es-ES" sz="1600" dirty="0" smtClean="0"/>
              <a:t>POETA EXCEPCIONAL POR SU GRAN FUERZA EXPRESIVA CONCEPTISTA Y SU DOMINIO DEL SONETO.</a:t>
            </a:r>
          </a:p>
          <a:p>
            <a:pPr algn="just"/>
            <a:r>
              <a:rPr lang="es-ES" sz="1600" dirty="0" smtClean="0"/>
              <a:t>TEMAS:</a:t>
            </a:r>
          </a:p>
          <a:p>
            <a:pPr lvl="1" algn="just"/>
            <a:r>
              <a:rPr lang="es-ES" sz="1600" dirty="0" smtClean="0"/>
              <a:t>AMOROSO: EL MÁS IMPORTANTE QUIZÁ. SUBLIMA EL AMOR PLATÓNICO Y EL PETRARQUISMO CON EL TEMA DEL AMOR MÁS ALLÁ DE LA MUERTE. CICLO DE LISI.</a:t>
            </a:r>
          </a:p>
          <a:p>
            <a:pPr lvl="1" algn="just"/>
            <a:r>
              <a:rPr lang="es-ES" sz="1600" dirty="0" smtClean="0"/>
              <a:t>METAFÍSICO:  REFLEXIÓN SOBRE LA VIDA Y LA MUERTE, ENTENDIENDO LA MUERTE COMO ALGO INEVITABLE QUE ACEPTA EL POETA (ESTOICISMO), CONLOS TÓPICO DEL RELOJ Y LAS RUINAS. </a:t>
            </a:r>
            <a:r>
              <a:rPr lang="es-ES" sz="1600" b="1" dirty="0" smtClean="0"/>
              <a:t>HERÁCLITO CRISTIANO</a:t>
            </a:r>
            <a:r>
              <a:rPr lang="es-ES" sz="1600" dirty="0" smtClean="0"/>
              <a:t>.</a:t>
            </a:r>
          </a:p>
          <a:p>
            <a:pPr lvl="1" algn="just"/>
            <a:r>
              <a:rPr lang="es-ES" sz="1600" dirty="0" smtClean="0"/>
              <a:t>MORAL: SENTIDO CLÁSICO EN SU CRÍTICA SATÍRICA A POLÍTICA, ADULADORES, EL DINERO, LOS VICIOS. </a:t>
            </a:r>
            <a:r>
              <a:rPr lang="es-ES" sz="1600" b="1" dirty="0" smtClean="0"/>
              <a:t>EPÍSTOLA </a:t>
            </a:r>
            <a:r>
              <a:rPr lang="es-ES" sz="1600" b="1" dirty="0" smtClean="0"/>
              <a:t>CENSÓREA </a:t>
            </a:r>
            <a:r>
              <a:rPr lang="es-ES" sz="1600" b="1" dirty="0" smtClean="0"/>
              <a:t>AL CONDE DUQUE DE OLIVARES.</a:t>
            </a:r>
          </a:p>
          <a:p>
            <a:pPr lvl="1" algn="just"/>
            <a:r>
              <a:rPr lang="es-ES" sz="1600" dirty="0" smtClean="0"/>
              <a:t>POESÍA CÓMICA: BRILLANTEZ EXCEPCIONAL CONCEPTISTA EN LOS JUEGOS  E INVENCIONES DE PALABRA Y EN LA PARODIA DE GÉNEROS: ROMANCES DE CIEGO, POEMAS MITOLÓGICOS, JÁCARAS. EJEMPLO EL INCONCLUSO </a:t>
            </a:r>
            <a:r>
              <a:rPr lang="es-ES" sz="1600" b="1" dirty="0" smtClean="0"/>
              <a:t>POEMA DE LAS LOCURAS Y NECEDADES DE ORLANDO.</a:t>
            </a:r>
            <a:endParaRPr lang="es-ES" sz="1600" b="1"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4 Imagen" descr="QUEVEDO.png"/>
          <p:cNvPicPr>
            <a:picLocks noChangeAspect="1"/>
          </p:cNvPicPr>
          <p:nvPr/>
        </p:nvPicPr>
        <p:blipFill>
          <a:blip r:embed="rId2" cstate="print"/>
          <a:stretch>
            <a:fillRect/>
          </a:stretch>
        </p:blipFill>
        <p:spPr>
          <a:xfrm>
            <a:off x="6804248" y="0"/>
            <a:ext cx="1672208" cy="1628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CERVANTES (1547-1616)</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lnSpcReduction="10000"/>
          </a:bodyPr>
          <a:lstStyle/>
          <a:p>
            <a:pPr algn="just"/>
            <a:r>
              <a:rPr lang="es-ES" dirty="0" smtClean="0"/>
              <a:t>ESCRITOR DE TRANSICIÓN ENTRE EL RENACIMIENTO Y BARROCO (MANIERISTA).</a:t>
            </a:r>
          </a:p>
          <a:p>
            <a:pPr algn="just"/>
            <a:r>
              <a:rPr lang="es-ES" dirty="0" smtClean="0"/>
              <a:t>IMPORTANCIA DE SU BIOGRAFÍA EN SU OBRA.</a:t>
            </a:r>
          </a:p>
          <a:p>
            <a:pPr algn="just"/>
            <a:r>
              <a:rPr lang="es-ES" dirty="0" smtClean="0"/>
              <a:t>UNIDAD DE TODA SU OBRA (POESÍA, TEATRO, NOVELA) EN TORNO AL TEMA (LIBERTAD HUMANA), LA IDEOLOGÍA, ENTRE EL IDEALISMO (RENACENTISTA) Y REALISMO (BARROCO) Y LA SENCILLEZ DEL ESTILO (RENACIMIENTO).</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POESÍA</a:t>
            </a:r>
            <a:endParaRPr lang="es-ES" dirty="0">
              <a:solidFill>
                <a:schemeClr val="accent6">
                  <a:lumMod val="75000"/>
                </a:schemeClr>
              </a:solidFill>
            </a:endParaRPr>
          </a:p>
        </p:txBody>
      </p:sp>
      <p:sp>
        <p:nvSpPr>
          <p:cNvPr id="3" name="2 Marcador de contenido"/>
          <p:cNvSpPr>
            <a:spLocks noGrp="1"/>
          </p:cNvSpPr>
          <p:nvPr>
            <p:ph idx="1"/>
          </p:nvPr>
        </p:nvSpPr>
        <p:spPr/>
        <p:txBody>
          <a:bodyPr>
            <a:normAutofit fontScale="92500" lnSpcReduction="10000"/>
          </a:bodyPr>
          <a:lstStyle/>
          <a:p>
            <a:pPr algn="just"/>
            <a:r>
              <a:rPr lang="es-ES" sz="2400" dirty="0" smtClean="0"/>
              <a:t>POLÉMICA EN SU PROPIA ÉPOCA, EN QUE NO FUE VALORADA SU POESÍA, PERO SÍ SU PROSA. ESTÁ MÁS CERCA DEL PRECEPTISMO RENACENTISTA, QUE DE LA NUEVA POESÍA BARROCA EN SU ESTILO Y TEMAS. ES UNO DE LOS CREADORES DEL ROMANCERO NUEVO, AUNQUE CASI TODOS LOS ROMANCES ESTÁN PERDIDOS.</a:t>
            </a:r>
          </a:p>
          <a:p>
            <a:pPr algn="just"/>
            <a:r>
              <a:rPr lang="es-ES" sz="2400" dirty="0" smtClean="0"/>
              <a:t>SU MEJOR POESÍA SE ENCUENTRA EN </a:t>
            </a:r>
            <a:r>
              <a:rPr lang="es-ES" sz="2400" b="1" dirty="0" smtClean="0"/>
              <a:t>LA GALATEA </a:t>
            </a:r>
            <a:r>
              <a:rPr lang="es-ES" sz="2400" dirty="0" smtClean="0"/>
              <a:t>Y EN LOS POEMAS SATÍRICOS.</a:t>
            </a:r>
          </a:p>
          <a:p>
            <a:pPr algn="just"/>
            <a:r>
              <a:rPr lang="es-ES" sz="2400" dirty="0" smtClean="0"/>
              <a:t>SU OBRA MÁS EXTENSA E IMPORTANTE ES </a:t>
            </a:r>
            <a:r>
              <a:rPr lang="es-ES" sz="2400" b="1" dirty="0" smtClean="0"/>
              <a:t>EL VIAJE DEL PARNASO </a:t>
            </a:r>
            <a:r>
              <a:rPr lang="es-ES" sz="2400" dirty="0" smtClean="0"/>
              <a:t>ESCRITA EN TERCETOS ENCADENADOS (1614), EN QUE IMITA LA OBRA DE CESARE CAPORALE (1582). EN UN VIAJE PARÓDICO CERVANTES RECLUTA POETAS POR TODA ESPAÑA PARA LUCHAR CONTRA LOS POETAS MEDIOCRES. LA OBRA LE SIRVE PARA VALORAR A LOS POETAS ESPAÑOLES CONTEMPORÁNEOS.</a:t>
            </a:r>
            <a:endParaRPr lang="es-ES" sz="2400"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TEATRO</a:t>
            </a:r>
            <a:endParaRPr lang="es-ES" dirty="0">
              <a:solidFill>
                <a:schemeClr val="accent6">
                  <a:lumMod val="75000"/>
                </a:schemeClr>
              </a:solidFill>
            </a:endParaRPr>
          </a:p>
        </p:txBody>
      </p:sp>
      <p:sp>
        <p:nvSpPr>
          <p:cNvPr id="3" name="2 Marcador de contenido"/>
          <p:cNvSpPr>
            <a:spLocks noGrp="1"/>
          </p:cNvSpPr>
          <p:nvPr>
            <p:ph idx="1"/>
          </p:nvPr>
        </p:nvSpPr>
        <p:spPr>
          <a:xfrm>
            <a:off x="467544" y="1268760"/>
            <a:ext cx="8229600" cy="4525963"/>
          </a:xfrm>
        </p:spPr>
        <p:txBody>
          <a:bodyPr>
            <a:noAutofit/>
          </a:bodyPr>
          <a:lstStyle/>
          <a:p>
            <a:pPr algn="just"/>
            <a:r>
              <a:rPr lang="es-ES" sz="1800" dirty="0" smtClean="0"/>
              <a:t>TRANSICIÓN ENTRE EL RENACIMIENTO Y BARROCO, QUE BUSCA UNA NUEVA FÓRMULA SIN CONSEGUIRLA NI TENER ÉXITO TEATRAL (IMPORTANCIA ECONÓMICA DEL TEATRO PARA LOS AUTORES). PARTIDARIO DE LOS PRECEPTOS CLÁSICOS Y LA UNIDADES, NO SIEMPRE LAS SIGUE.</a:t>
            </a:r>
          </a:p>
          <a:p>
            <a:pPr algn="just"/>
            <a:r>
              <a:rPr lang="es-ES" sz="1800" dirty="0" smtClean="0"/>
              <a:t>TRES ÉPOCAS: 1581-7: CON OBRAS EN CARTEL DE TENDENCIA RENACENTISTA Y AUTOBIOGRÁFICA; 1587-1602: SILENCIO; 1602-1616: VUELTA AL TEATRO CON LA EDICIÓN DE SUS OBRAS SIN REPRESENTACIÓN (EDICIÓN EN 1615 DE 8 COMEDIAS Y 8 ENTREMESES NUNCA REPRESENTADOS).</a:t>
            </a:r>
          </a:p>
          <a:p>
            <a:pPr algn="just"/>
            <a:r>
              <a:rPr lang="es-ES" sz="1800" dirty="0" smtClean="0"/>
              <a:t>ETAPAS: 1ª. DOMINA LA QUINTILLA: </a:t>
            </a:r>
            <a:r>
              <a:rPr lang="es-ES" sz="1800" b="1" dirty="0" smtClean="0"/>
              <a:t>LA DESTRUCCIÓN DE NUMANCIA</a:t>
            </a:r>
            <a:r>
              <a:rPr lang="es-ES" sz="1800" dirty="0" smtClean="0"/>
              <a:t>, 1585. CON PERSONAJES ALEGÓRICOS; 2ª: PREDOMINIO DEL ROMANCE E INFLUENCIA DE LA COMEDIA NUEVA DE LOPE DE VEGA QUE PARODIA </a:t>
            </a:r>
            <a:r>
              <a:rPr lang="es-ES" sz="1800" b="1" dirty="0" smtClean="0"/>
              <a:t>(LA ENTRETENIDA</a:t>
            </a:r>
            <a:r>
              <a:rPr lang="es-ES" sz="1800" dirty="0" smtClean="0"/>
              <a:t>). TIENE COMEDIAS COMO </a:t>
            </a:r>
            <a:r>
              <a:rPr lang="es-ES" sz="1800" b="1" dirty="0" smtClean="0"/>
              <a:t>PEDRO DE URDEMALAS</a:t>
            </a:r>
            <a:r>
              <a:rPr lang="es-ES" sz="1800" dirty="0" smtClean="0"/>
              <a:t> O </a:t>
            </a:r>
            <a:r>
              <a:rPr lang="es-ES" sz="1800" b="1" dirty="0" smtClean="0"/>
              <a:t>EL RUFIÁN DICHOSO</a:t>
            </a:r>
            <a:r>
              <a:rPr lang="es-ES" sz="1800" dirty="0" smtClean="0"/>
              <a:t>.</a:t>
            </a:r>
          </a:p>
          <a:p>
            <a:pPr algn="just"/>
            <a:r>
              <a:rPr lang="es-ES" sz="1800" dirty="0" smtClean="0"/>
              <a:t>LOS ENTREMESES SON OBRAS BREVES QUE APARECÍAN ENTRE LAS JORNADAS DE LAS COMEDIAS DE CARÁCTER CÓMICO Y POPULAR CON FINAL EFECTISTA. CERVANTES RETOMA EL GÉNERO DE LOPE DE RUEDA, LO DIGNIFICA Y LE DA CONSISTENCIA LITERARIA Y TONO CRÍTICO: </a:t>
            </a:r>
            <a:r>
              <a:rPr lang="es-ES" sz="1800" b="1" dirty="0" smtClean="0"/>
              <a:t>EL RETABLO DE LAS MARAVILLAS</a:t>
            </a:r>
            <a:r>
              <a:rPr lang="es-ES" sz="1800" dirty="0" smtClean="0"/>
              <a:t>, </a:t>
            </a:r>
            <a:r>
              <a:rPr lang="es-ES" sz="1800" b="1" dirty="0" smtClean="0"/>
              <a:t>EL VIEJO CELOSO</a:t>
            </a:r>
            <a:r>
              <a:rPr lang="es-ES" sz="1800" dirty="0" smtClean="0"/>
              <a:t>.</a:t>
            </a:r>
            <a:endParaRPr lang="es-ES" sz="1800" dirty="0"/>
          </a:p>
        </p:txBody>
      </p:sp>
      <p:sp>
        <p:nvSpPr>
          <p:cNvPr id="6" name="5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6">
                    <a:lumMod val="75000"/>
                  </a:schemeClr>
                </a:solidFill>
              </a:rPr>
              <a:t>NARRATIVA </a:t>
            </a:r>
            <a:br>
              <a:rPr lang="es-ES" dirty="0" smtClean="0">
                <a:solidFill>
                  <a:schemeClr val="accent6">
                    <a:lumMod val="75000"/>
                  </a:schemeClr>
                </a:solidFill>
              </a:rPr>
            </a:br>
            <a:r>
              <a:rPr lang="es-ES" dirty="0" smtClean="0">
                <a:solidFill>
                  <a:srgbClr val="FF0000"/>
                </a:solidFill>
              </a:rPr>
              <a:t>LA GALATEA (1585)</a:t>
            </a:r>
            <a:endParaRPr lang="es-ES"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pPr algn="just"/>
            <a:r>
              <a:rPr lang="es-ES" dirty="0" smtClean="0"/>
              <a:t>PRIMERA NOVELA CERVANTINA, DE GÉNERO PASTORIL. FRENTE A LOS TÓPICOS DEL GÉNERO IDEALISTA, ES UNA OBRA DE TRANSICIÓN CON RASGOS REALISTAS QUE ROMPEN SUS CARACTERÍSTICAS: PERSONAJES VERDADERAMENTE RÚSTICOS, APARICIÓN DE UN CURA, MUERTE DE PERSONAJES. TAMBIÉN APARECEN PERSONAJES, ALGUNOS EN CLAVE, QUE ENSAYAN PERSONAJES Y EPISODIOS SECUNDARIOS Y TEMAS QUE PREFIGURAN EL QUIJOTE (NOVELAS INTERCALADAS).</a:t>
            </a:r>
          </a:p>
          <a:p>
            <a:pPr algn="just"/>
            <a:r>
              <a:rPr lang="es-ES" dirty="0" smtClean="0"/>
              <a:t>ESTILO SENCILLO Y A LA VEZ ELABORADO, EN QUE SE MEZCLA PROSA Y VERSO (EL MEJOR CERVANTINO).</a:t>
            </a:r>
          </a:p>
          <a:p>
            <a:pPr algn="just"/>
            <a:r>
              <a:rPr lang="es-ES" dirty="0" smtClean="0"/>
              <a:t>OBRA DE TRANSICIÓN INCONCLUSA, QUE SE PUEDE VALORAR COMO UN ENSAYO NARRATIVO NO LOGRADO PORQUE NO UNIFICA ELEMENTOS REALISTAS E IDEALISTAS.</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6">
                    <a:lumMod val="75000"/>
                  </a:schemeClr>
                </a:solidFill>
              </a:rPr>
              <a:t>NOVELA EJEMPLARES (1613)</a:t>
            </a:r>
            <a:br>
              <a:rPr lang="es-ES" dirty="0" smtClean="0">
                <a:solidFill>
                  <a:schemeClr val="accent6">
                    <a:lumMod val="75000"/>
                  </a:schemeClr>
                </a:solidFill>
              </a:rPr>
            </a:br>
            <a:r>
              <a:rPr lang="es-ES" sz="1800" dirty="0" smtClean="0"/>
              <a:t>SON EJEMPLARES PORQUE ADAPTAN EL GÉNERO A LA LITERATURA ESPAÑOLA Y POR EL CARÁCTER  EJEMPLARIZANTE, NO EN TODOS LOS CASOS , PERO LE SIRVE  PARA PASAR LA CENSURA</a:t>
            </a:r>
            <a:endParaRPr lang="es-ES" sz="1800" dirty="0"/>
          </a:p>
        </p:txBody>
      </p:sp>
      <p:sp>
        <p:nvSpPr>
          <p:cNvPr id="3" name="2 Marcador de contenido"/>
          <p:cNvSpPr>
            <a:spLocks noGrp="1"/>
          </p:cNvSpPr>
          <p:nvPr>
            <p:ph idx="1"/>
          </p:nvPr>
        </p:nvSpPr>
        <p:spPr/>
        <p:txBody>
          <a:bodyPr>
            <a:normAutofit fontScale="77500" lnSpcReduction="20000"/>
          </a:bodyPr>
          <a:lstStyle/>
          <a:p>
            <a:pPr algn="just"/>
            <a:r>
              <a:rPr lang="es-ES" dirty="0" smtClean="0"/>
              <a:t>CONCEPTO: RELATO DE CORTA EXTENSIÓN (MÁS EXTENSO QUE EL CUENTO) DE CARÁCTER IDEALIZADO Y ORIGEN ITALIANO (BOCCACCIO) Y CON RELATOS RENACENTISTAS DE MASSUCIO Y BANDELLO.</a:t>
            </a:r>
          </a:p>
          <a:p>
            <a:pPr algn="just"/>
            <a:r>
              <a:rPr lang="es-ES" dirty="0" smtClean="0"/>
              <a:t>CERVANTES NACIONALIZA EL GÉNERO, LO HACE MÁS EXTENSO Y COMPLEJO Y LE AÑADE ELEMENTOS REALISTAS.</a:t>
            </a:r>
          </a:p>
          <a:p>
            <a:pPr algn="just"/>
            <a:r>
              <a:rPr lang="es-ES" dirty="0" smtClean="0"/>
              <a:t>CLASIFICACIÓN:</a:t>
            </a:r>
          </a:p>
          <a:p>
            <a:pPr lvl="1" algn="just"/>
            <a:r>
              <a:rPr lang="es-ES" dirty="0" smtClean="0">
                <a:solidFill>
                  <a:srgbClr val="C00000"/>
                </a:solidFill>
              </a:rPr>
              <a:t>NOVELAS IDEALISTAS</a:t>
            </a:r>
            <a:r>
              <a:rPr lang="es-ES" dirty="0" smtClean="0"/>
              <a:t>:  </a:t>
            </a:r>
            <a:r>
              <a:rPr lang="es-ES" b="1" dirty="0" smtClean="0"/>
              <a:t>LA GITANILLA, LA ILUSTRE FREGONA, LA FUERZA DE LA SANGRE, LA ESPAÑOLA INGLESA, EL AMANTE LIBERAL, EL LICENCIADO VIDRIERA, LAS DOS DONCELLAS, LA SEÑORA CORNELIA.</a:t>
            </a:r>
          </a:p>
          <a:p>
            <a:pPr lvl="1" algn="just"/>
            <a:r>
              <a:rPr lang="es-ES" dirty="0" smtClean="0">
                <a:solidFill>
                  <a:srgbClr val="C00000"/>
                </a:solidFill>
              </a:rPr>
              <a:t>MIXTA</a:t>
            </a:r>
            <a:r>
              <a:rPr lang="es-ES" dirty="0" smtClean="0"/>
              <a:t>: </a:t>
            </a:r>
            <a:r>
              <a:rPr lang="es-ES" b="1" dirty="0" smtClean="0"/>
              <a:t>EL CELOSO EXTREMEÑO</a:t>
            </a:r>
            <a:r>
              <a:rPr lang="es-ES" dirty="0" smtClean="0"/>
              <a:t>.</a:t>
            </a:r>
          </a:p>
          <a:p>
            <a:pPr lvl="1" algn="just"/>
            <a:r>
              <a:rPr lang="es-ES" dirty="0" smtClean="0">
                <a:solidFill>
                  <a:srgbClr val="C00000"/>
                </a:solidFill>
              </a:rPr>
              <a:t>REALISTAS</a:t>
            </a:r>
            <a:r>
              <a:rPr lang="es-ES" dirty="0" smtClean="0"/>
              <a:t>: </a:t>
            </a:r>
            <a:r>
              <a:rPr lang="es-ES" b="1" dirty="0" smtClean="0"/>
              <a:t>RINCONETE Y CORTADILLO</a:t>
            </a:r>
            <a:r>
              <a:rPr lang="es-ES" dirty="0" smtClean="0"/>
              <a:t>, </a:t>
            </a:r>
            <a:r>
              <a:rPr lang="es-ES" b="1" dirty="0" smtClean="0"/>
              <a:t>EL CASAMIENTO ENGAÑOSO</a:t>
            </a:r>
            <a:r>
              <a:rPr lang="es-ES" dirty="0" smtClean="0"/>
              <a:t> QUE INTRODUCE </a:t>
            </a:r>
            <a:r>
              <a:rPr lang="es-ES" b="1" dirty="0" smtClean="0"/>
              <a:t>EL COLOQUIO DE LOS PERROS</a:t>
            </a:r>
            <a:r>
              <a:rPr lang="es-ES" dirty="0" smtClean="0"/>
              <a:t>.</a:t>
            </a:r>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solidFill>
                  <a:schemeClr val="accent6">
                    <a:lumMod val="75000"/>
                  </a:schemeClr>
                </a:solidFill>
              </a:rPr>
              <a:t>LOS TRABAJOS DE PERSILES Y SIGISMUNDA</a:t>
            </a:r>
            <a:r>
              <a:rPr lang="es-ES" sz="3600" dirty="0" smtClean="0"/>
              <a:t/>
            </a:r>
            <a:br>
              <a:rPr lang="es-ES" sz="3600" dirty="0" smtClean="0"/>
            </a:br>
            <a:r>
              <a:rPr lang="es-ES" sz="2000" dirty="0" smtClean="0"/>
              <a:t>EDICIÓN PÓSTUMA DE 1617, SIN RETOQUE FINAL CERVANTINO</a:t>
            </a:r>
            <a:endParaRPr lang="es-ES" sz="2000" dirty="0"/>
          </a:p>
        </p:txBody>
      </p:sp>
      <p:sp>
        <p:nvSpPr>
          <p:cNvPr id="3" name="2 Marcador de contenido"/>
          <p:cNvSpPr>
            <a:spLocks noGrp="1"/>
          </p:cNvSpPr>
          <p:nvPr>
            <p:ph idx="1"/>
          </p:nvPr>
        </p:nvSpPr>
        <p:spPr/>
        <p:txBody>
          <a:bodyPr>
            <a:normAutofit fontScale="77500" lnSpcReduction="20000"/>
          </a:bodyPr>
          <a:lstStyle/>
          <a:p>
            <a:pPr algn="just"/>
            <a:r>
              <a:rPr lang="es-ES" dirty="0" smtClean="0"/>
              <a:t>RELATO DE AVENTURAS QUE VIVEN DOS AMANTES (AMOR PLATÓNICO) PARA PODER UNIR SUS VIDAS.  TIENE ANTECEDENTES CLÁSICOS EN HELIODORO (</a:t>
            </a:r>
            <a:r>
              <a:rPr lang="es-ES" dirty="0" smtClean="0">
                <a:hlinkClick r:id="rId2"/>
              </a:rPr>
              <a:t>HISTORIA ETIÓPICA</a:t>
            </a:r>
            <a:r>
              <a:rPr lang="es-ES" dirty="0" smtClean="0"/>
              <a:t>) Y AQUILES ESTACIO (</a:t>
            </a:r>
            <a:r>
              <a:rPr lang="es-ES" b="1" dirty="0" smtClean="0"/>
              <a:t>HISTORIA DE LEUCIPO Y CLITOFONTE</a:t>
            </a:r>
            <a:r>
              <a:rPr lang="es-ES" dirty="0" smtClean="0"/>
              <a:t>).</a:t>
            </a:r>
          </a:p>
          <a:p>
            <a:pPr algn="just"/>
            <a:r>
              <a:rPr lang="es-ES" dirty="0" smtClean="0"/>
              <a:t>CERVANTES LLEVA LAS AVENTURAS AL MUNDO ÁRTICO (ISLANDIA) CON UNA CLARO SIMBOLISMO RELIGIOSO CONTRARREFORMISTA: LA EUROPA PROTESTANTE ACABA SU VIAJE FINAL EN ROMA (MUNDO CATÓLICO). PREDOMINIO DEL IDEALISMO.</a:t>
            </a:r>
          </a:p>
          <a:p>
            <a:pPr algn="just"/>
            <a:r>
              <a:rPr lang="es-ES" dirty="0" smtClean="0"/>
              <a:t>GRAN COMPLEJIDAD NARRATIVA: INICIO IN MEDIAS RES, GRANDES CONOCIMIENTOS HUMANÍSTICOS, SEPARACIÓN NARRATIVA DE LOS AMANTES,MULTIPLES HISTORIAS…</a:t>
            </a:r>
          </a:p>
          <a:p>
            <a:endParaRPr lang="es-ES" dirty="0"/>
          </a:p>
        </p:txBody>
      </p:sp>
      <p:sp>
        <p:nvSpPr>
          <p:cNvPr id="4" name="3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EL QUIJOTE</a:t>
            </a:r>
            <a:endParaRPr lang="es-ES" dirty="0">
              <a:solidFill>
                <a:schemeClr val="accent6">
                  <a:lumMod val="75000"/>
                </a:schemeClr>
              </a:solidFill>
            </a:endParaRPr>
          </a:p>
        </p:txBody>
      </p:sp>
      <p:pic>
        <p:nvPicPr>
          <p:cNvPr id="4" name="3 Imagen" descr="QUIJOTE.jpg"/>
          <p:cNvPicPr>
            <a:picLocks noChangeAspect="1"/>
          </p:cNvPicPr>
          <p:nvPr/>
        </p:nvPicPr>
        <p:blipFill>
          <a:blip r:embed="rId2" cstate="print"/>
          <a:stretch>
            <a:fillRect/>
          </a:stretch>
        </p:blipFill>
        <p:spPr>
          <a:xfrm>
            <a:off x="6156176" y="0"/>
            <a:ext cx="2466975" cy="1524231"/>
          </a:xfrm>
          <a:prstGeom prst="rect">
            <a:avLst/>
          </a:prstGeom>
        </p:spPr>
      </p:pic>
      <p:sp>
        <p:nvSpPr>
          <p:cNvPr id="3" name="2 Marcador de contenido"/>
          <p:cNvSpPr>
            <a:spLocks noGrp="1"/>
          </p:cNvSpPr>
          <p:nvPr>
            <p:ph idx="1"/>
          </p:nvPr>
        </p:nvSpPr>
        <p:spPr>
          <a:xfrm>
            <a:off x="467544" y="1484784"/>
            <a:ext cx="8229600" cy="4525963"/>
          </a:xfrm>
        </p:spPr>
        <p:txBody>
          <a:bodyPr>
            <a:noAutofit/>
          </a:bodyPr>
          <a:lstStyle/>
          <a:p>
            <a:pPr algn="just"/>
            <a:r>
              <a:rPr lang="es-ES" sz="2400" dirty="0" smtClean="0"/>
              <a:t>DOS PARTES: 1ª (EDICIÓN DE 1605, QUIZÁ PUDO EXISTIR UNA EN 1604), 2ª (1615).</a:t>
            </a:r>
          </a:p>
          <a:p>
            <a:pPr algn="just"/>
            <a:r>
              <a:rPr lang="es-ES" sz="2400" dirty="0" smtClean="0"/>
              <a:t>SE TRATA DE UNA PARODIA DE LAS NOVELAS DE CABALLERÍAS ANULANDO LO FANTÁSTICO A TRAVÉS DEL REALISMO DEL LUGAR (REAL Y VULGAR: LA MANCHA) Y CRONOLOGÍA (TIEMPO PRÓXIMO A LA EDICIÓN DE LA OBRA) Y LA VEROSIMILITUD DE SUCESOS Y PERSONAJES. EL MODELO PARODIADO SE OFRECE COMO REFERENTE INTERNO.</a:t>
            </a:r>
          </a:p>
          <a:p>
            <a:pPr algn="just"/>
            <a:r>
              <a:rPr lang="es-ES" sz="2400" dirty="0" smtClean="0"/>
              <a:t>LA CRÍTICA DEL GÉNERO SE HACE EN SUS DOS VERTIENTES: MORAL (ELEMENTOS FANTÁSTICOS QUE  DAÑAN LA REFERENCIA REAL DEL LECTOR Y SU INTEGRIDAD) Y LITERARIA (RELATOS MAL ESCRITOS).</a:t>
            </a:r>
          </a:p>
          <a:p>
            <a:pPr algn="just"/>
            <a:r>
              <a:rPr lang="es-ES" sz="2400" dirty="0" smtClean="0">
                <a:hlinkClick r:id="rId3"/>
              </a:rPr>
              <a:t>RESUMEN</a:t>
            </a:r>
            <a:r>
              <a:rPr lang="es-ES" sz="2400" dirty="0" smtClean="0"/>
              <a:t>.</a:t>
            </a:r>
            <a:endParaRPr lang="es-ES" sz="2400" dirty="0"/>
          </a:p>
        </p:txBody>
      </p:sp>
      <p:sp>
        <p:nvSpPr>
          <p:cNvPr id="5" name="4 Botón de acción: Inicio">
            <a:hlinkClick r:id="" action="ppaction://hlinkshowjump?jump=firstslide" highlightClick="1"/>
          </p:cNvPr>
          <p:cNvSpPr/>
          <p:nvPr/>
        </p:nvSpPr>
        <p:spPr>
          <a:xfrm>
            <a:off x="4860032" y="6237312"/>
            <a:ext cx="610368" cy="62068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1+#ppt_w/2"/>
                                          </p:val>
                                        </p:tav>
                                        <p:tav tm="100000">
                                          <p:val>
                                            <p:strVal val="#ppt_x"/>
                                          </p:val>
                                        </p:tav>
                                      </p:tavLst>
                                    </p:anim>
                                    <p:anim calcmode="lin" valueType="num">
                                      <p:cBhvr additive="base">
                                        <p:cTn id="8"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2961</Words>
  <Application>Microsoft Office PowerPoint</Application>
  <PresentationFormat>Presentación en pantalla (4:3)</PresentationFormat>
  <Paragraphs>205</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ÍNDICE</vt:lpstr>
      <vt:lpstr>CERVANTES Y EL QUIJOTE</vt:lpstr>
      <vt:lpstr>CERVANTES (1547-1616)</vt:lpstr>
      <vt:lpstr>POESÍA</vt:lpstr>
      <vt:lpstr>TEATRO</vt:lpstr>
      <vt:lpstr>NARRATIVA  LA GALATEA (1585)</vt:lpstr>
      <vt:lpstr>NOVELA EJEMPLARES (1613) SON EJEMPLARES PORQUE ADAPTAN EL GÉNERO A LA LITERATURA ESPAÑOLA Y POR EL CARÁCTER  EJEMPLARIZANTE, NO EN TODOS LOS CASOS , PERO LE SIRVE  PARA PASAR LA CENSURA</vt:lpstr>
      <vt:lpstr>LOS TRABAJOS DE PERSILES Y SIGISMUNDA EDICIÓN PÓSTUMA DE 1617, SIN RETOQUE FINAL CERVANTINO</vt:lpstr>
      <vt:lpstr>EL QUIJOTE</vt:lpstr>
      <vt:lpstr>CARACTERÍSTICAS NARRATIVAS</vt:lpstr>
      <vt:lpstr>NOVELAS INTERCALADAS (SOLO PRIMERA PARTE)</vt:lpstr>
      <vt:lpstr>ESTRUCTURA CASI SIMÉTRICA, RENACENTISTA</vt:lpstr>
      <vt:lpstr>DIFERENCIAS ENTRE LAS DOS PARTES</vt:lpstr>
      <vt:lpstr>PERSONAJES LOS PERSONAJES SECUNDARIOS SON CIENTOS Y SE ESTRUCTURAN EN TORNO A LA LOCURA DE D. QUIJOTE</vt:lpstr>
      <vt:lpstr>PROTAGONISTAS</vt:lpstr>
      <vt:lpstr>ESTILO Y TRANSCENDENCIA DEL QUIJOTE</vt:lpstr>
      <vt:lpstr>LA POESÍA DE LA SEGUNDA MITAD DEL SIGLO XVI</vt:lpstr>
      <vt:lpstr>ESCUELA DE SALAMANCA</vt:lpstr>
      <vt:lpstr>FRAY LUIS DE LEÓN (1527-1591)</vt:lpstr>
      <vt:lpstr>LA ESCUELA SEVILLANA</vt:lpstr>
      <vt:lpstr>FERNANDO DE HERRERA</vt:lpstr>
      <vt:lpstr>LA LÍRICA DEL BARROCO I (XVII)</vt:lpstr>
      <vt:lpstr>LÍRICA DEL BARROCO II</vt:lpstr>
      <vt:lpstr>LOPE DE VEGA (1562-1635) </vt:lpstr>
      <vt:lpstr>LOPE DE VEGA II</vt:lpstr>
      <vt:lpstr>GÓNGORA (1561-1627)</vt:lpstr>
      <vt:lpstr>GÓNGORA (POEMAS)</vt:lpstr>
      <vt:lpstr>POEMAS EXTENSOS</vt:lpstr>
      <vt:lpstr>QUEVEDO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CERVANTES Y EL QUIJOTE</dc:title>
  <dc:creator>gmoreno</dc:creator>
  <cp:lastModifiedBy>gmoreno</cp:lastModifiedBy>
  <cp:revision>61</cp:revision>
  <dcterms:created xsi:type="dcterms:W3CDTF">2013-01-02T10:33:07Z</dcterms:created>
  <dcterms:modified xsi:type="dcterms:W3CDTF">2013-01-13T08:46:01Z</dcterms:modified>
</cp:coreProperties>
</file>