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8" r:id="rId10"/>
    <p:sldId id="267" r:id="rId11"/>
    <p:sldId id="269" r:id="rId12"/>
    <p:sldId id="273" r:id="rId13"/>
    <p:sldId id="280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660"/>
  </p:normalViewPr>
  <p:slideViewPr>
    <p:cSldViewPr>
      <p:cViewPr varScale="1">
        <p:scale>
          <a:sx n="77" d="100"/>
          <a:sy n="7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EBE05-2A86-410D-9A48-10DE8490B4FC}" type="datetimeFigureOut">
              <a:rPr lang="es-ES" smtClean="0"/>
              <a:pPr/>
              <a:t>11/09/2018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29ABD-07B4-4C5A-94CC-3AD2074B2C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29ABD-07B4-4C5A-94CC-3AD2074B2C9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29ABD-07B4-4C5A-94CC-3AD2074B2C97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29ABD-07B4-4C5A-94CC-3AD2074B2C97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8ECE-CBAB-4277-B7CA-A4B7E277414E}" type="datetimeFigureOut">
              <a:rPr lang="es-ES" smtClean="0"/>
              <a:pPr/>
              <a:t>11/09/2018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8128-99C3-494D-9EFF-239B08886F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8ECE-CBAB-4277-B7CA-A4B7E277414E}" type="datetimeFigureOut">
              <a:rPr lang="es-ES" smtClean="0"/>
              <a:pPr/>
              <a:t>11/09/2018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8128-99C3-494D-9EFF-239B08886F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8ECE-CBAB-4277-B7CA-A4B7E277414E}" type="datetimeFigureOut">
              <a:rPr lang="es-ES" smtClean="0"/>
              <a:pPr/>
              <a:t>11/09/2018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8128-99C3-494D-9EFF-239B08886F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8ECE-CBAB-4277-B7CA-A4B7E277414E}" type="datetimeFigureOut">
              <a:rPr lang="es-ES" smtClean="0"/>
              <a:pPr/>
              <a:t>11/09/2018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8128-99C3-494D-9EFF-239B08886F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8ECE-CBAB-4277-B7CA-A4B7E277414E}" type="datetimeFigureOut">
              <a:rPr lang="es-ES" smtClean="0"/>
              <a:pPr/>
              <a:t>11/09/2018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8128-99C3-494D-9EFF-239B08886F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8ECE-CBAB-4277-B7CA-A4B7E277414E}" type="datetimeFigureOut">
              <a:rPr lang="es-ES" smtClean="0"/>
              <a:pPr/>
              <a:t>11/09/2018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8128-99C3-494D-9EFF-239B08886F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8ECE-CBAB-4277-B7CA-A4B7E277414E}" type="datetimeFigureOut">
              <a:rPr lang="es-ES" smtClean="0"/>
              <a:pPr/>
              <a:t>11/09/2018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8128-99C3-494D-9EFF-239B08886F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8ECE-CBAB-4277-B7CA-A4B7E277414E}" type="datetimeFigureOut">
              <a:rPr lang="es-ES" smtClean="0"/>
              <a:pPr/>
              <a:t>11/09/2018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8128-99C3-494D-9EFF-239B08886F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8ECE-CBAB-4277-B7CA-A4B7E277414E}" type="datetimeFigureOut">
              <a:rPr lang="es-ES" smtClean="0"/>
              <a:pPr/>
              <a:t>11/09/2018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8128-99C3-494D-9EFF-239B08886F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8ECE-CBAB-4277-B7CA-A4B7E277414E}" type="datetimeFigureOut">
              <a:rPr lang="es-ES" smtClean="0"/>
              <a:pPr/>
              <a:t>11/09/2018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8128-99C3-494D-9EFF-239B08886F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8ECE-CBAB-4277-B7CA-A4B7E277414E}" type="datetimeFigureOut">
              <a:rPr lang="es-ES" smtClean="0"/>
              <a:pPr/>
              <a:t>11/09/2018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8128-99C3-494D-9EFF-239B08886F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A8ECE-CBAB-4277-B7CA-A4B7E277414E}" type="datetimeFigureOut">
              <a:rPr lang="es-ES" smtClean="0"/>
              <a:pPr/>
              <a:t>11/09/2018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F8128-99C3-494D-9EFF-239B08886F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CwpbyhTtWgo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Pedro_Alfonso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://es.wikipedia.org/wiki/Decamer%C3%B3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hyperlink" Target="http://es.wikipedia.org/wiki/Divina_Comedia" TargetMode="External"/><Relationship Id="rId4" Type="http://schemas.openxmlformats.org/officeDocument/2006/relationships/hyperlink" Target="http://www.youtube.com/watch?v=TVhMaSzDPWk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_-oeH8YFl4" TargetMode="External"/><Relationship Id="rId2" Type="http://schemas.openxmlformats.org/officeDocument/2006/relationships/hyperlink" Target="http://es.wikipedia.org/wiki/Amad%C3%ADs_de_Gaula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FE8gj1rID4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://es.wikipedia.org/wiki/Auto_de_los_Reyes_Mago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s.wikipedia.org/wiki/Amor_cort%C3%A9s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es.wikipedia.org/wiki/Arnaut_Danie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5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es.wikipedia.org/wiki/Leixapr%C3%A9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es.wikipedia.org/wiki/Cantar_de_Rold%C3%A1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hyperlink" Target="http://www.youtube.com/watch?v=xSsXB2Km9vw" TargetMode="External"/><Relationship Id="rId4" Type="http://schemas.openxmlformats.org/officeDocument/2006/relationships/hyperlink" Target="http://es.wikipedia.org/wiki/Cantar_de_mio_Ci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youtube.com/watch?v=qGtIBT1eHW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eda medi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  <a:hlinkClick r:id="rId4"/>
              </a:rPr>
              <a:t>LITERATURA MEDIEVAL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ILAGR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10350" y="1196752"/>
            <a:ext cx="2533650" cy="180022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ÉPICA CULTA EN VERSO</a:t>
            </a:r>
            <a:br>
              <a:rPr lang="es-ES" dirty="0" smtClean="0">
                <a:solidFill>
                  <a:srgbClr val="002060"/>
                </a:solidFill>
              </a:rPr>
            </a:br>
            <a:r>
              <a:rPr lang="es-ES" dirty="0" smtClean="0">
                <a:solidFill>
                  <a:srgbClr val="002060"/>
                </a:solidFill>
              </a:rPr>
              <a:t>EL MESTER DE CLERECÍA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CARACTERÍSTICAS:</a:t>
            </a:r>
          </a:p>
          <a:p>
            <a:r>
              <a:rPr lang="es-ES" dirty="0" smtClean="0"/>
              <a:t>AUTOR: CULTO, QUE UTILIZA FUENTE ESCRITA.</a:t>
            </a:r>
          </a:p>
          <a:p>
            <a:r>
              <a:rPr lang="es-ES" dirty="0" smtClean="0"/>
              <a:t>OBRA CULTA DIDÁCTICA DE DIFUSIÓN ORAL.</a:t>
            </a:r>
          </a:p>
          <a:p>
            <a:r>
              <a:rPr lang="es-ES" dirty="0" smtClean="0"/>
              <a:t>ESTRUCTURA: TRÍPTICO:</a:t>
            </a:r>
          </a:p>
          <a:p>
            <a:pPr lvl="1"/>
            <a:r>
              <a:rPr lang="es-ES" dirty="0" smtClean="0"/>
              <a:t>INTRODUCCIÓN: BREVE PRESENTACIÓN DE LA OBRA</a:t>
            </a:r>
          </a:p>
          <a:p>
            <a:pPr lvl="1"/>
            <a:r>
              <a:rPr lang="es-ES" dirty="0" smtClean="0"/>
              <a:t>CUERPO: PARTE EXTENSA CON NARRACIÓN Y DOCTRINA.</a:t>
            </a:r>
          </a:p>
          <a:p>
            <a:pPr lvl="1"/>
            <a:r>
              <a:rPr lang="es-ES" smtClean="0"/>
              <a:t>EPÍLOGO: BREVE RESUMEN DE DOCTRINA, A VECES CON AUTORÍA.</a:t>
            </a:r>
            <a:endParaRPr lang="es-ES" dirty="0" smtClean="0"/>
          </a:p>
          <a:p>
            <a:r>
              <a:rPr lang="es-ES" dirty="0" smtClean="0"/>
              <a:t>CONTENIDOS: RELIGIOSOS (CRISTIANO, MARIANO…), MORAL, AMOR CORTÉS, HEROICO (ANTIGUO, MODERNO, PRIVADO).</a:t>
            </a:r>
          </a:p>
          <a:p>
            <a:r>
              <a:rPr lang="es-ES" dirty="0" smtClean="0"/>
              <a:t>MÉTRICA: ISOSILÁBICA. CUADERNA VÍA: CUATRO VERSOS ALEJANDRINOS QUE RIMAN EN CONSONANTE.</a:t>
            </a:r>
          </a:p>
          <a:p>
            <a:r>
              <a:rPr lang="es-ES" dirty="0" smtClean="0"/>
              <a:t>CRONOLOGÍA: SIGLO XIII HASTA EL XIV, EN ESTE SIGLO CON ELEMENTOS LÍRICOS Y VERSOS DE DIECISÉIS SÍLABAS.</a:t>
            </a:r>
          </a:p>
          <a:p>
            <a:endParaRPr lang="es-ES" dirty="0"/>
          </a:p>
        </p:txBody>
      </p:sp>
      <p:sp>
        <p:nvSpPr>
          <p:cNvPr id="5" name="4 Botón de acción: Inicio">
            <a:hlinkClick r:id="rId3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CAME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6" y="3356992"/>
            <a:ext cx="2237634" cy="1407417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EL CUENTO MEDIEVAL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EL APÓLOGO MEDIEVAL PRETENDE ENSEÑAR, ES UNA NARRACIÓN BREVE DE CARÁCTER DIDÁCTICO, CON PRESENTACIÓN, APÓLOGO Y MORALEJA.</a:t>
            </a:r>
          </a:p>
          <a:p>
            <a:r>
              <a:rPr lang="es-ES" dirty="0" smtClean="0"/>
              <a:t>FUENTES; ORIENTAL Y GRECOLATINA: </a:t>
            </a:r>
            <a:r>
              <a:rPr lang="es-ES" dirty="0" smtClean="0">
                <a:hlinkClick r:id="rId3"/>
              </a:rPr>
              <a:t>DISCIPLINA CLERICALIS</a:t>
            </a:r>
            <a:r>
              <a:rPr lang="es-ES" dirty="0" smtClean="0"/>
              <a:t>, CALILA E DIMNA, SENDEBAR.</a:t>
            </a:r>
          </a:p>
          <a:p>
            <a:r>
              <a:rPr lang="es-ES" dirty="0" smtClean="0"/>
              <a:t>SON UN PASO FUNDAMENTAL PARA EL RELATO LARGO AL UNIRSE CON TRES TÉCNICAS:</a:t>
            </a:r>
          </a:p>
          <a:p>
            <a:pPr lvl="1"/>
            <a:r>
              <a:rPr lang="es-ES" dirty="0" smtClean="0"/>
              <a:t>CUENTOS CON MARCO.</a:t>
            </a:r>
          </a:p>
          <a:p>
            <a:pPr lvl="1"/>
            <a:r>
              <a:rPr lang="es-ES" dirty="0" smtClean="0"/>
              <a:t>ENHEBRADO</a:t>
            </a:r>
          </a:p>
          <a:p>
            <a:pPr lvl="1"/>
            <a:r>
              <a:rPr lang="es-ES" dirty="0" smtClean="0"/>
              <a:t>TÉCNICA MIXTA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LAS TRES GRANDES COLECCIONES DE CUENTOS MEDIEVALES SON: </a:t>
            </a:r>
            <a:r>
              <a:rPr lang="es-ES" b="1" i="1" dirty="0" smtClean="0"/>
              <a:t>EL CONDE LUCANOR </a:t>
            </a:r>
            <a:r>
              <a:rPr lang="es-ES" dirty="0" smtClean="0"/>
              <a:t>DE D. JUAN MANUEL, </a:t>
            </a:r>
            <a:r>
              <a:rPr lang="es-ES" i="1" dirty="0" smtClean="0">
                <a:hlinkClick r:id="rId4"/>
              </a:rPr>
              <a:t>EL DECAMERON </a:t>
            </a:r>
            <a:r>
              <a:rPr lang="es-ES" dirty="0" smtClean="0"/>
              <a:t>DE BOCCACCIO Y </a:t>
            </a:r>
            <a:r>
              <a:rPr lang="es-ES" b="1" i="1" dirty="0" smtClean="0"/>
              <a:t>LOS CUENTOS DE CANTERBURY </a:t>
            </a:r>
            <a:r>
              <a:rPr lang="es-ES" dirty="0" smtClean="0"/>
              <a:t>DE CHAUCER</a:t>
            </a:r>
            <a:endParaRPr lang="es-ES" dirty="0"/>
          </a:p>
        </p:txBody>
      </p:sp>
      <p:sp>
        <p:nvSpPr>
          <p:cNvPr id="5" name="4 Botón de acción: Inicio">
            <a:hlinkClick r:id="rId5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BOCCACC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772816"/>
            <a:ext cx="1691680" cy="18288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BOCCACCIO (1313-1375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AUTOR DE TRANSICIÓN ENTRE EDAD MEDIA Y RENACIMIENTO, QUE ESCRIBE EN LATÍN E ITALIANO.</a:t>
            </a:r>
          </a:p>
          <a:p>
            <a:r>
              <a:rPr lang="es-ES" dirty="0" smtClean="0"/>
              <a:t>OTRAS OBRAS:</a:t>
            </a:r>
          </a:p>
          <a:p>
            <a:pPr lvl="1"/>
            <a:r>
              <a:rPr lang="es-ES" b="1" dirty="0" smtClean="0"/>
              <a:t>FILOCOLO</a:t>
            </a:r>
            <a:r>
              <a:rPr lang="es-ES" dirty="0" smtClean="0"/>
              <a:t>: MUESTRA TEMPRANA DE NOVELA BIZANTINA</a:t>
            </a:r>
          </a:p>
          <a:p>
            <a:pPr lvl="1"/>
            <a:r>
              <a:rPr lang="es-ES" b="1" dirty="0" smtClean="0"/>
              <a:t>FILOSTRATO</a:t>
            </a:r>
            <a:r>
              <a:rPr lang="es-ES" dirty="0" smtClean="0"/>
              <a:t>: OBRA NARRATIVA : VERSO, CON ELEMENTOS MITOLÓGICOS EN QUE CUENTA SU RELACIÓN CON FIAMMETTA-</a:t>
            </a:r>
          </a:p>
          <a:p>
            <a:pPr lvl="1"/>
            <a:r>
              <a:rPr lang="es-ES" dirty="0" smtClean="0"/>
              <a:t>EL </a:t>
            </a:r>
            <a:r>
              <a:rPr lang="es-ES" b="1" dirty="0" smtClean="0"/>
              <a:t>CORBACHO</a:t>
            </a:r>
            <a:r>
              <a:rPr lang="es-ES" dirty="0" smtClean="0"/>
              <a:t>: INVECTIVA MISÓGINA-</a:t>
            </a:r>
          </a:p>
          <a:p>
            <a:pPr lvl="1"/>
            <a:r>
              <a:rPr lang="es-ES" dirty="0" smtClean="0"/>
              <a:t>LA </a:t>
            </a:r>
            <a:r>
              <a:rPr lang="es-ES" b="1" dirty="0" smtClean="0"/>
              <a:t>TESEIDA</a:t>
            </a:r>
            <a:r>
              <a:rPr lang="es-ES" dirty="0" smtClean="0"/>
              <a:t>: PRIMER POEMA NARRATIVO EN ITALIANO, EN OCTAVAS, QUE CUENTA LA AVENTURAS DE TESEO CON LAS AMAZONAS.</a:t>
            </a:r>
          </a:p>
          <a:p>
            <a:pPr lvl="1"/>
            <a:r>
              <a:rPr lang="es-ES" b="1" dirty="0" smtClean="0"/>
              <a:t>NINFALE FIESOLANO</a:t>
            </a:r>
            <a:r>
              <a:rPr lang="es-ES" dirty="0" smtClean="0"/>
              <a:t>: POEMA PASTORIL ESCRITO EN OCTAVAS, ANTECEDENTE DE LA NOVELA PASTORIL.</a:t>
            </a:r>
          </a:p>
          <a:p>
            <a:pPr lvl="1"/>
            <a:r>
              <a:rPr lang="es-ES" dirty="0" smtClean="0"/>
              <a:t>OBRAS EN LATIN: </a:t>
            </a:r>
            <a:r>
              <a:rPr lang="es-ES" b="1" dirty="0" smtClean="0"/>
              <a:t>GENEALOGIA DEORUM GENTILIUM </a:t>
            </a:r>
            <a:r>
              <a:rPr lang="es-ES" dirty="0" smtClean="0"/>
              <a:t>(15 LIBROS EN QUE APARECE COMPLETA LA MITOLOGÍA CLÁSICA), </a:t>
            </a:r>
            <a:r>
              <a:rPr lang="es-ES" b="1" dirty="0" smtClean="0"/>
              <a:t>DE CASIBUS VIRORUM ILUSTRIUM</a:t>
            </a:r>
            <a:r>
              <a:rPr lang="es-ES" dirty="0" smtClean="0"/>
              <a:t>, </a:t>
            </a:r>
            <a:r>
              <a:rPr lang="es-ES" b="1" dirty="0" smtClean="0"/>
              <a:t>DE CLARIS MULIERIBUS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3 Botón de acción: Inicio">
            <a:hlinkClick r:id="rId3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AN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332656"/>
            <a:ext cx="1691680" cy="23241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hlinkClick r:id="rId4"/>
              </a:rPr>
              <a:t>DANTE </a:t>
            </a:r>
            <a:r>
              <a:rPr lang="es-ES" smtClean="0"/>
              <a:t>(1265-1331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AUTOR DE TRANSICIÓN ENTRE LA EDAD MEDIA Y RENACIMIENTO.</a:t>
            </a:r>
          </a:p>
          <a:p>
            <a:r>
              <a:rPr lang="es-ES" dirty="0" smtClean="0"/>
              <a:t>UNO DE LOS POETAS CREADORES DEL DOLCE STIL NOVO, CENTRADO EN LAFIGURA DE BEATRICE: LA </a:t>
            </a:r>
            <a:r>
              <a:rPr lang="es-ES" b="1" dirty="0" smtClean="0"/>
              <a:t>VITA NUOVA </a:t>
            </a:r>
            <a:r>
              <a:rPr lang="es-ES" dirty="0" smtClean="0"/>
              <a:t>(1292), QUE SON 31 POEMAS LÍRICOS CON CAPÍTULOS EN PROSA EN QUE EXPRESA SU PASIÓN AMOROSA POR BEATRIZ.</a:t>
            </a:r>
          </a:p>
          <a:p>
            <a:r>
              <a:rPr lang="es-ES" dirty="0" smtClean="0"/>
              <a:t>ESCRIBE </a:t>
            </a:r>
            <a:r>
              <a:rPr lang="es-ES" b="1" dirty="0" smtClean="0">
                <a:hlinkClick r:id="rId5"/>
              </a:rPr>
              <a:t>LA DIVINA COMEDIA </a:t>
            </a:r>
            <a:r>
              <a:rPr lang="es-ES" dirty="0" smtClean="0"/>
              <a:t>(1306-1321). </a:t>
            </a:r>
          </a:p>
          <a:p>
            <a:r>
              <a:rPr lang="es-ES" dirty="0" smtClean="0"/>
              <a:t>OTRAS OBRAS: </a:t>
            </a:r>
            <a:r>
              <a:rPr lang="es-ES" b="1" dirty="0" smtClean="0"/>
              <a:t>CONVIVIO</a:t>
            </a:r>
            <a:r>
              <a:rPr lang="es-ES" dirty="0" smtClean="0"/>
              <a:t>, EN ITALIANO, DE CARÁCTER DOCTRINAL. EN LATÍN: </a:t>
            </a:r>
            <a:r>
              <a:rPr lang="es-ES" b="1" dirty="0" smtClean="0"/>
              <a:t>DEVULGARI ELOQUENTIA Y MONARCHIA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5" name="4 Botón de acción: Inicio">
            <a:hlinkClick r:id="rId6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NOVELA DE CABALLERÍAS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ORIGEN: DEGRADACIÓN DE LA ÉPICA Y DE LA SOCIEDAD FEUDAL: PASO DE LA PROSA AL VERSO, ELEMENTOS FANTÁSTICOS, TEXTO PARA SER LEÍDO.</a:t>
            </a:r>
          </a:p>
          <a:p>
            <a:r>
              <a:rPr lang="es-ES" dirty="0" smtClean="0"/>
              <a:t>CARACTERÍSTICAS: </a:t>
            </a:r>
          </a:p>
          <a:p>
            <a:pPr lvl="1"/>
            <a:r>
              <a:rPr lang="es-ES" dirty="0" smtClean="0"/>
              <a:t>DESARROLLO DE DISTINTAS AVENTURAS SIMÉTRICAS Y DE SUSPENSE.</a:t>
            </a:r>
          </a:p>
          <a:p>
            <a:pPr lvl="1"/>
            <a:r>
              <a:rPr lang="es-ES" dirty="0" smtClean="0"/>
              <a:t>ELEMENTOS FANTÁSTICOS. EL HOMBRE NO SUFRE EL PASO DEL TIEMPO NI LA GUERRA NI LA MUERTE.</a:t>
            </a:r>
          </a:p>
          <a:p>
            <a:pPr lvl="1"/>
            <a:r>
              <a:rPr lang="es-ES" dirty="0" smtClean="0"/>
              <a:t>PASADO REMOTO.</a:t>
            </a:r>
          </a:p>
          <a:p>
            <a:pPr lvl="1"/>
            <a:r>
              <a:rPr lang="es-ES" dirty="0" smtClean="0"/>
              <a:t>NARRADOR OMNISCIENTE.</a:t>
            </a:r>
          </a:p>
          <a:p>
            <a:pPr lvl="1"/>
            <a:r>
              <a:rPr lang="es-ES" dirty="0" smtClean="0"/>
              <a:t>PROTAGONISTA: CABALLERO NOBLE Y VALEROSOS QUE ACTÚA POR LA FAMA Y EL HONOR, A LA VEZ QUE VIVE EL AMOR (CORTÉS) POR UNA DAMA (</a:t>
            </a:r>
            <a:r>
              <a:rPr lang="es-ES" dirty="0" err="1" smtClean="0"/>
              <a:t>Amadís</a:t>
            </a:r>
            <a:r>
              <a:rPr lang="es-ES" dirty="0" smtClean="0"/>
              <a:t>).</a:t>
            </a:r>
          </a:p>
          <a:p>
            <a:pPr lvl="1"/>
            <a:r>
              <a:rPr lang="es-ES" dirty="0" smtClean="0"/>
              <a:t>ANTAGONISTA: MÚLTIPLES. EL HÉROE SALE SIEMPRE VENCEDOR.</a:t>
            </a:r>
          </a:p>
          <a:p>
            <a:r>
              <a:rPr lang="es-ES" dirty="0" smtClean="0"/>
              <a:t>PRIMERAS NOVELAS: LA GRAN CONQUISTA DE ULTRAMAR, EL CABALLERO ZIFAR (XIV).</a:t>
            </a:r>
          </a:p>
          <a:p>
            <a:r>
              <a:rPr lang="es-ES" dirty="0" smtClean="0"/>
              <a:t>GRANDES NOVELAS: </a:t>
            </a:r>
            <a:r>
              <a:rPr lang="es-ES" i="1" dirty="0" smtClean="0">
                <a:hlinkClick r:id="rId2"/>
              </a:rPr>
              <a:t>AMADÍS DE GAULA </a:t>
            </a:r>
            <a:r>
              <a:rPr lang="es-ES" dirty="0" smtClean="0"/>
              <a:t>Y </a:t>
            </a:r>
            <a:r>
              <a:rPr lang="es-ES" dirty="0" smtClean="0">
                <a:hlinkClick r:id="rId3"/>
              </a:rPr>
              <a:t>TIRANTE EL BLANCO </a:t>
            </a:r>
            <a:r>
              <a:rPr lang="es-ES" dirty="0" smtClean="0"/>
              <a:t>(XV)</a:t>
            </a:r>
            <a:endParaRPr lang="es-ES" dirty="0"/>
          </a:p>
        </p:txBody>
      </p:sp>
      <p:sp>
        <p:nvSpPr>
          <p:cNvPr id="4" name="3 Botón de acción: Inicio">
            <a:hlinkClick r:id="rId4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RTU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916832"/>
            <a:ext cx="2095500" cy="18669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OTRAS NOVELAS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NOVELAS DE LA ANTIGÜEDAD CLÁSICA (XII):</a:t>
            </a:r>
          </a:p>
          <a:p>
            <a:pPr lvl="1"/>
            <a:r>
              <a:rPr lang="es-ES" b="1" dirty="0" smtClean="0"/>
              <a:t>NOVELAS DE TEBAS.</a:t>
            </a:r>
          </a:p>
          <a:p>
            <a:pPr lvl="1"/>
            <a:r>
              <a:rPr lang="es-ES" b="1" dirty="0" smtClean="0"/>
              <a:t>EL ENEAS.</a:t>
            </a:r>
          </a:p>
          <a:p>
            <a:pPr lvl="1"/>
            <a:r>
              <a:rPr lang="es-ES" b="1" dirty="0" smtClean="0"/>
              <a:t>NOVELAS DE TROYA.</a:t>
            </a:r>
          </a:p>
          <a:p>
            <a:pPr lvl="1"/>
            <a:r>
              <a:rPr lang="es-ES" b="1" dirty="0" smtClean="0"/>
              <a:t>NOVELAS  DE ALEJANDRO</a:t>
            </a:r>
            <a:r>
              <a:rPr lang="es-ES" dirty="0" smtClean="0"/>
              <a:t>.</a:t>
            </a:r>
          </a:p>
          <a:p>
            <a:r>
              <a:rPr lang="es-ES" dirty="0" smtClean="0"/>
              <a:t>NOVELAS DEL CICLO ARTÚRICO, QUE TIENEN SU ORIGEN EN EL ROMAN COURTOIS, PERO EN PROSA:</a:t>
            </a:r>
          </a:p>
          <a:p>
            <a:pPr lvl="1"/>
            <a:r>
              <a:rPr lang="es-ES" b="1" dirty="0" smtClean="0"/>
              <a:t>LANCELOT.</a:t>
            </a:r>
          </a:p>
          <a:p>
            <a:pPr lvl="1"/>
            <a:r>
              <a:rPr lang="es-ES" b="1" dirty="0" smtClean="0"/>
              <a:t>LADEMANDA DEL GRIAL.</a:t>
            </a:r>
          </a:p>
          <a:p>
            <a:pPr lvl="1"/>
            <a:r>
              <a:rPr lang="es-ES" b="1" dirty="0" smtClean="0"/>
              <a:t>LA MUERTE DEL REY ARTURO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5" name="4 Botón de acción: Inicio">
            <a:hlinkClick r:id="rId3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G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96050" y="3212976"/>
            <a:ext cx="2647950" cy="172402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hlinkClick r:id="rId3"/>
              </a:rPr>
              <a:t>EL TEATRO MEDIEVAL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PÉRDIDA DE TRADICIÓN GRECORROMANA</a:t>
            </a:r>
          </a:p>
          <a:p>
            <a:r>
              <a:rPr lang="es-ES" dirty="0" smtClean="0"/>
              <a:t>EL TEATRO MEDIEVAL TIENEN SU ORIGEN EN LA LITURGIA. DE UNA ANTÍFONA A LA QUE POSTERIORMENTE SE AÑADE LA LETRA EN LATÍN EN VERSO, MIENTRAS EVOLUCIONA DE MANERA COMPLEJA.</a:t>
            </a:r>
          </a:p>
          <a:p>
            <a:r>
              <a:rPr lang="es-ES" dirty="0" smtClean="0"/>
              <a:t>ORIGEN: EN EL ESTE DE FRANCIA , EN ZONA PRÓXIMAS A SUIZA, SIGLO XI.</a:t>
            </a:r>
          </a:p>
          <a:p>
            <a:r>
              <a:rPr lang="es-ES" dirty="0" smtClean="0"/>
              <a:t>TIPOS DE DRAMA LITÚRGICOS POR ORDEN DE CRONOLÓGICO:</a:t>
            </a:r>
          </a:p>
          <a:p>
            <a:pPr lvl="1"/>
            <a:r>
              <a:rPr lang="es-ES" dirty="0" smtClean="0"/>
              <a:t>VISITATIO SEPULCHRI.</a:t>
            </a:r>
          </a:p>
          <a:p>
            <a:pPr lvl="1"/>
            <a:r>
              <a:rPr lang="es-ES" dirty="0" smtClean="0"/>
              <a:t>OFFICIUM PASTORUM.</a:t>
            </a:r>
          </a:p>
          <a:p>
            <a:pPr lvl="1"/>
            <a:r>
              <a:rPr lang="es-ES" dirty="0" smtClean="0"/>
              <a:t>ORDO STELLAE: </a:t>
            </a:r>
            <a:r>
              <a:rPr lang="es-ES" dirty="0" smtClean="0">
                <a:hlinkClick r:id="rId4"/>
              </a:rPr>
              <a:t>AUTO DE LOS REYES MAGOS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ORDO SIBILLAE.</a:t>
            </a:r>
          </a:p>
          <a:p>
            <a:pPr lvl="1"/>
            <a:r>
              <a:rPr lang="es-ES" dirty="0" smtClean="0"/>
              <a:t>DRAMAS DE SANTOS (S, NICOLÁS).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EVOLUCIÓN: TEXTOS EN LENGUA VERNÁCULAS, APARICIÓN DE ELEMENTOS PROFANOS CÓMICOS (EL PASTOR BOBO. EL UNGÜENTARIO), EL ESPECTÁCULO SALE DE LOS TEMPLOS.</a:t>
            </a:r>
            <a:endParaRPr lang="es-ES" dirty="0"/>
          </a:p>
        </p:txBody>
      </p:sp>
      <p:sp>
        <p:nvSpPr>
          <p:cNvPr id="5" name="4 Botón de acción: Inicio">
            <a:hlinkClick r:id="rId5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LÍRICA CULTA MEDIEVAL</a:t>
            </a:r>
            <a:br>
              <a:rPr lang="es-ES" dirty="0" smtClean="0">
                <a:solidFill>
                  <a:srgbClr val="002060"/>
                </a:solidFill>
              </a:rPr>
            </a:br>
            <a:r>
              <a:rPr lang="es-ES" dirty="0" smtClean="0">
                <a:solidFill>
                  <a:srgbClr val="002060"/>
                </a:solidFill>
                <a:hlinkClick r:id="rId2"/>
              </a:rPr>
              <a:t>EL AMOR CORTÉS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RELACIÓN AMOROSA IDEALIZADA QUE REFLEJA LAS RELACIONES SOCIALES ESTAMENTALES DE SUMISIÓN ENTRE EL SEÑOR FEUDAL (DAMA) Y SIERVO (TROVADOR) ). LA RELACIÓN ES SECRETA, PUES LA DAMA (MIDONS) ESTÁ CASADA CON EL SEÑOR FEUDAL (GILÓS) Y PERTENECE A UNA CLASE SUPERIOR. SU NOMBRE APARECE EN CLAVE (SENHAL).</a:t>
            </a:r>
          </a:p>
          <a:p>
            <a:r>
              <a:rPr lang="es-ES" dirty="0" smtClean="0"/>
              <a:t>ESTE AMOR PRODUCE UN GRAN SUFRIMIENTO EN EL POETA, QUE SE RECREA EN ÉL.</a:t>
            </a:r>
          </a:p>
          <a:p>
            <a:r>
              <a:rPr lang="es-ES" dirty="0" smtClean="0"/>
              <a:t>CINCO FASES DEL AMOR OCCIDENTAL: EL AMOR CORTÉS SE MANTIENE EN LAS PRIMERAS FASES,</a:t>
            </a:r>
            <a:endParaRPr lang="es-ES" dirty="0"/>
          </a:p>
        </p:txBody>
      </p:sp>
      <p:pic>
        <p:nvPicPr>
          <p:cNvPr id="4" name="3 Imagen" descr="TROVAD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188640"/>
            <a:ext cx="1209675" cy="1447800"/>
          </a:xfrm>
          <a:prstGeom prst="rect">
            <a:avLst/>
          </a:prstGeom>
        </p:spPr>
      </p:pic>
      <p:sp>
        <p:nvSpPr>
          <p:cNvPr id="5" name="4 Botón de acción: Inicio">
            <a:hlinkClick r:id="rId4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LÍRICA CULTA PROVENZAL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(SIGLOS XII-XIII)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GÉNEROS: ISOSILABISMO, RIMA CONSONANTE.</a:t>
            </a:r>
          </a:p>
          <a:p>
            <a:r>
              <a:rPr lang="es-ES" b="1" dirty="0" smtClean="0"/>
              <a:t>CANCIÓN </a:t>
            </a:r>
            <a:r>
              <a:rPr lang="es-ES" dirty="0" smtClean="0"/>
              <a:t>(CANÇÓ): TEMA AMOROSO. TONO MUSICAL.</a:t>
            </a:r>
          </a:p>
          <a:p>
            <a:r>
              <a:rPr lang="es-ES" b="1" dirty="0" smtClean="0"/>
              <a:t>SIRVENTÉS</a:t>
            </a:r>
            <a:r>
              <a:rPr lang="es-ES" dirty="0" smtClean="0"/>
              <a:t>: POESÍA SATÍRICA, POLÍTICA O FILOSÓFICA. TONO EXPOSITIVO.</a:t>
            </a:r>
          </a:p>
          <a:p>
            <a:r>
              <a:rPr lang="es-ES" dirty="0" smtClean="0"/>
              <a:t>OTROS GÉNEROS: </a:t>
            </a:r>
            <a:r>
              <a:rPr lang="es-ES" b="1" dirty="0" smtClean="0"/>
              <a:t>TENÇÓ</a:t>
            </a:r>
            <a:r>
              <a:rPr lang="es-ES" dirty="0" smtClean="0"/>
              <a:t>, DISPUTA SATÍRICA CON OTROS TROVADORES, </a:t>
            </a:r>
            <a:r>
              <a:rPr lang="es-ES" b="1" dirty="0" smtClean="0"/>
              <a:t>PASTORELA</a:t>
            </a:r>
            <a:r>
              <a:rPr lang="es-ES" dirty="0" smtClean="0"/>
              <a:t>, ALBA, </a:t>
            </a:r>
            <a:r>
              <a:rPr lang="es-ES" b="1" dirty="0" smtClean="0"/>
              <a:t>PLANTO</a:t>
            </a:r>
            <a:r>
              <a:rPr lang="es-ES" dirty="0" smtClean="0"/>
              <a:t> (EXPRESIÓN DE DOLOR POR LA MUERTE DE ALGUIEN).</a:t>
            </a:r>
            <a:endParaRPr lang="es-ES" dirty="0"/>
          </a:p>
        </p:txBody>
      </p:sp>
      <p:sp>
        <p:nvSpPr>
          <p:cNvPr id="4" name="3 Botón de acción: Inicio">
            <a:hlinkClick r:id="rId2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LÍRICA CULTA PROVENZAL</a:t>
            </a:r>
            <a:br>
              <a:rPr lang="es-ES" dirty="0" smtClean="0">
                <a:solidFill>
                  <a:srgbClr val="002060"/>
                </a:solidFill>
              </a:rPr>
            </a:br>
            <a:r>
              <a:rPr lang="es-ES" dirty="0" smtClean="0">
                <a:solidFill>
                  <a:srgbClr val="002060"/>
                </a:solidFill>
              </a:rPr>
              <a:t>CREADORES Y EVOLUCIÓN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CREADORES: TROVADOR: SEGLAR CULTO DE DIVERSO ORIGEN, QUE ESCRIBE LOS VERSOS Y LA MÚSICA DE LOS POEMAS. SUS POEMAS SE RECOGEN EN CANCIONEROS.</a:t>
            </a:r>
          </a:p>
          <a:p>
            <a:r>
              <a:rPr lang="es-ES" dirty="0" smtClean="0">
                <a:hlinkClick r:id="rId2"/>
              </a:rPr>
              <a:t>ARNAUT DANIEL</a:t>
            </a:r>
            <a:r>
              <a:rPr lang="es-ES" dirty="0" smtClean="0"/>
              <a:t>. </a:t>
            </a:r>
          </a:p>
          <a:p>
            <a:r>
              <a:rPr lang="es-ES" dirty="0" smtClean="0"/>
              <a:t>DIVERSAS FORMAS DE TROVAR: </a:t>
            </a:r>
          </a:p>
          <a:p>
            <a:pPr lvl="1"/>
            <a:r>
              <a:rPr lang="es-ES" b="1" dirty="0" smtClean="0"/>
              <a:t>TROBAR PLA</a:t>
            </a:r>
            <a:r>
              <a:rPr lang="es-ES" dirty="0" smtClean="0"/>
              <a:t>: VERSIFICACIÓN Y ESTILO SENCILLOS.</a:t>
            </a:r>
          </a:p>
          <a:p>
            <a:pPr lvl="1"/>
            <a:r>
              <a:rPr lang="es-ES" b="1" dirty="0" smtClean="0"/>
              <a:t>TROBAR CLUS</a:t>
            </a:r>
            <a:r>
              <a:rPr lang="es-ES" dirty="0" smtClean="0"/>
              <a:t>: HERMÉTICO, RECARGADO DE CONCEPTOS E INGENIO.</a:t>
            </a:r>
          </a:p>
          <a:p>
            <a:pPr lvl="1"/>
            <a:r>
              <a:rPr lang="es-ES" b="1" dirty="0" smtClean="0"/>
              <a:t>TROBAR RIC</a:t>
            </a:r>
            <a:r>
              <a:rPr lang="es-ES" dirty="0" smtClean="0"/>
              <a:t>: CON MUCHAS FIGURAS RETÓRICAS Y BELLO ESTILO.</a:t>
            </a:r>
            <a:endParaRPr lang="es-ES" dirty="0"/>
          </a:p>
        </p:txBody>
      </p:sp>
      <p:sp>
        <p:nvSpPr>
          <p:cNvPr id="4" name="3 Botón de acción: Inicio">
            <a:hlinkClick r:id="rId3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ÍNDICE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ÉPICA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>
                <a:hlinkClick r:id="rId2" action="ppaction://hlinksldjump"/>
              </a:rPr>
              <a:t>NOMBRE Y CRONOLOGÍA</a:t>
            </a:r>
            <a:endParaRPr lang="es-ES" dirty="0" smtClean="0"/>
          </a:p>
          <a:p>
            <a:r>
              <a:rPr lang="es-ES" dirty="0" smtClean="0">
                <a:hlinkClick r:id="rId3" action="ppaction://hlinksldjump"/>
              </a:rPr>
              <a:t>CARACTERÍSTICAS</a:t>
            </a:r>
            <a:endParaRPr lang="es-ES" dirty="0" smtClean="0"/>
          </a:p>
          <a:p>
            <a:r>
              <a:rPr lang="es-ES" dirty="0" smtClean="0">
                <a:hlinkClick r:id="rId4" action="ppaction://hlinksldjump"/>
              </a:rPr>
              <a:t>CANTARES DE GESTA</a:t>
            </a:r>
            <a:endParaRPr lang="es-ES" dirty="0" smtClean="0"/>
          </a:p>
          <a:p>
            <a:r>
              <a:rPr lang="es-ES" dirty="0" smtClean="0">
                <a:hlinkClick r:id="rId5" action="ppaction://hlinksldjump"/>
              </a:rPr>
              <a:t>POEMAS DE GESTA FRANCESES</a:t>
            </a:r>
            <a:endParaRPr lang="es-ES" dirty="0" smtClean="0"/>
          </a:p>
          <a:p>
            <a:r>
              <a:rPr lang="es-ES" dirty="0" smtClean="0">
                <a:hlinkClick r:id="rId6" action="ppaction://hlinksldjump"/>
              </a:rPr>
              <a:t>POEMAS DE GESTA CASTELLANOS</a:t>
            </a:r>
            <a:endParaRPr lang="es-ES" dirty="0" smtClean="0"/>
          </a:p>
          <a:p>
            <a:r>
              <a:rPr lang="es-ES" dirty="0" smtClean="0">
                <a:hlinkClick r:id="rId7" action="ppaction://hlinksldjump"/>
              </a:rPr>
              <a:t>ROMAN COURTOIS</a:t>
            </a:r>
            <a:endParaRPr lang="es-ES" dirty="0" smtClean="0"/>
          </a:p>
          <a:p>
            <a:r>
              <a:rPr lang="es-ES" dirty="0" smtClean="0">
                <a:hlinkClick r:id="rId8" action="ppaction://hlinksldjump"/>
              </a:rPr>
              <a:t>OTROS RELATOS EN VERSO</a:t>
            </a:r>
            <a:endParaRPr lang="es-ES" dirty="0" smtClean="0"/>
          </a:p>
          <a:p>
            <a:r>
              <a:rPr lang="es-ES" dirty="0" smtClean="0">
                <a:hlinkClick r:id="rId9" action="ppaction://hlinksldjump"/>
              </a:rPr>
              <a:t>EL MESTER DE CLERECÍA</a:t>
            </a:r>
            <a:endParaRPr lang="es-ES" dirty="0" smtClean="0"/>
          </a:p>
          <a:p>
            <a:r>
              <a:rPr lang="es-ES" dirty="0" smtClean="0">
                <a:hlinkClick r:id="rId10" action="ppaction://hlinksldjump"/>
              </a:rPr>
              <a:t>EL CUENTO MEDIEVAL</a:t>
            </a:r>
            <a:endParaRPr lang="es-ES" dirty="0" smtClean="0"/>
          </a:p>
          <a:p>
            <a:r>
              <a:rPr lang="es-ES" dirty="0" smtClean="0">
                <a:hlinkClick r:id="rId11" action="ppaction://hlinksldjump"/>
              </a:rPr>
              <a:t>BOCCACCIO</a:t>
            </a:r>
            <a:endParaRPr lang="es-ES" dirty="0" smtClean="0"/>
          </a:p>
          <a:p>
            <a:r>
              <a:rPr lang="es-ES" dirty="0" smtClean="0">
                <a:hlinkClick r:id="rId12" action="ppaction://hlinksldjump"/>
              </a:rPr>
              <a:t>DANTE</a:t>
            </a:r>
            <a:endParaRPr lang="es-ES" dirty="0" smtClean="0"/>
          </a:p>
          <a:p>
            <a:r>
              <a:rPr lang="es-ES" dirty="0" smtClean="0">
                <a:hlinkClick r:id="rId13" action="ppaction://hlinksldjump"/>
              </a:rPr>
              <a:t>NOVELAS DE CABALLERÍA</a:t>
            </a:r>
            <a:endParaRPr lang="es-ES" dirty="0" smtClean="0"/>
          </a:p>
          <a:p>
            <a:r>
              <a:rPr lang="es-ES" dirty="0" smtClean="0">
                <a:hlinkClick r:id="rId14" action="ppaction://hlinksldjump"/>
              </a:rPr>
              <a:t>OTRAS NOVELAS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LÍRICA Y TEATRO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>
                <a:hlinkClick r:id="rId15" action="ppaction://hlinksldjump"/>
              </a:rPr>
              <a:t>EL TEATRO MEDIEVAL</a:t>
            </a:r>
            <a:endParaRPr lang="es-ES" dirty="0" smtClean="0"/>
          </a:p>
          <a:p>
            <a:r>
              <a:rPr lang="es-ES" dirty="0" smtClean="0">
                <a:hlinkClick r:id="rId16" action="ppaction://hlinksldjump"/>
              </a:rPr>
              <a:t>EL AMOR CORTÉS</a:t>
            </a:r>
            <a:endParaRPr lang="es-ES" dirty="0" smtClean="0"/>
          </a:p>
          <a:p>
            <a:r>
              <a:rPr lang="es-ES" dirty="0" smtClean="0">
                <a:hlinkClick r:id="rId17" action="ppaction://hlinksldjump"/>
              </a:rPr>
              <a:t>LÍRICA CULTA PROVENZAL</a:t>
            </a:r>
            <a:endParaRPr lang="es-ES" dirty="0" smtClean="0"/>
          </a:p>
          <a:p>
            <a:r>
              <a:rPr lang="es-ES" dirty="0" smtClean="0">
                <a:hlinkClick r:id="rId18" action="ppaction://hlinksldjump"/>
              </a:rPr>
              <a:t>CREADORES Y EVOLUCIÓN</a:t>
            </a:r>
            <a:endParaRPr lang="es-ES" dirty="0" smtClean="0"/>
          </a:p>
          <a:p>
            <a:r>
              <a:rPr lang="es-ES" dirty="0" smtClean="0">
                <a:hlinkClick r:id="rId19" action="ppaction://hlinksldjump"/>
              </a:rPr>
              <a:t>LÍRICA CULTA EN EUROPA</a:t>
            </a:r>
            <a:endParaRPr lang="es-ES" dirty="0" smtClean="0"/>
          </a:p>
          <a:p>
            <a:r>
              <a:rPr lang="es-ES" dirty="0" smtClean="0">
                <a:hlinkClick r:id="rId20" action="ppaction://hlinksldjump"/>
              </a:rPr>
              <a:t>LOS GOLIARDOS</a:t>
            </a:r>
            <a:endParaRPr lang="es-ES" dirty="0" smtClean="0"/>
          </a:p>
          <a:p>
            <a:r>
              <a:rPr lang="es-ES" dirty="0" smtClean="0">
                <a:hlinkClick r:id="rId21" action="ppaction://hlinksldjump"/>
              </a:rPr>
              <a:t>LÍRICA TRADICIONAL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LÍRICA CULTA EN EUROPA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CATALUÑA (SIGLO XII): PRIMERO EN PROVENZAL, LUEGO EN CATALÁN: GUILLEM DE BERGUEDÀ, CERVERI DE GIRONA.</a:t>
            </a:r>
          </a:p>
          <a:p>
            <a:r>
              <a:rPr lang="es-ES" dirty="0" smtClean="0"/>
              <a:t>FRANCIA: FRANÇOIS VILLON (SIGLO XV).</a:t>
            </a:r>
          </a:p>
          <a:p>
            <a:r>
              <a:rPr lang="es-ES" dirty="0" smtClean="0"/>
              <a:t>ALEMANIA: MINNESANGER.</a:t>
            </a:r>
          </a:p>
          <a:p>
            <a:r>
              <a:rPr lang="es-ES" dirty="0" smtClean="0"/>
              <a:t>VALENCIA: AUSIÀS MARCH. PROFUNDO ANÁLISIS DE LOS SENTIMIENTOS.</a:t>
            </a:r>
          </a:p>
          <a:p>
            <a:r>
              <a:rPr lang="es-ES" dirty="0" smtClean="0"/>
              <a:t>GALICIA: CANTIGAS DE AMOR EN GALLEGO PORTUGUÉS. SIGLOS XII Y XIII.</a:t>
            </a:r>
          </a:p>
          <a:p>
            <a:r>
              <a:rPr lang="es-ES" dirty="0" smtClean="0"/>
              <a:t>CASTILLA: LÍRICA CANCIONERIL. PRIMERO EN GALLEGO, LUEGO EN CASTELLANO. POESÍA CONCEPTISTA RECOGIDA EN CANCIONEROS. </a:t>
            </a:r>
            <a:r>
              <a:rPr lang="es-ES" b="1" dirty="0" smtClean="0"/>
              <a:t>BAENA </a:t>
            </a:r>
            <a:r>
              <a:rPr lang="es-ES" dirty="0" smtClean="0"/>
              <a:t>(SIGLOS XIV-XV), </a:t>
            </a:r>
            <a:r>
              <a:rPr lang="es-ES" b="1" dirty="0" smtClean="0"/>
              <a:t>CANCIONERO GENERAL </a:t>
            </a:r>
            <a:r>
              <a:rPr lang="es-ES" dirty="0" smtClean="0"/>
              <a:t>(SIGLO XVI), CON POETAS COMO MACÍAS, EL MARQUÉS DE SANTILLANA, JORGE MANRIQUE O JUAN DE MENA.</a:t>
            </a:r>
            <a:endParaRPr lang="es-ES" dirty="0"/>
          </a:p>
        </p:txBody>
      </p:sp>
      <p:sp>
        <p:nvSpPr>
          <p:cNvPr id="4" name="3 Botón de acción: Inicio">
            <a:hlinkClick r:id="rId2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LÍRICA CULTA EN LATÍN</a:t>
            </a:r>
            <a:br>
              <a:rPr lang="es-ES" dirty="0" smtClean="0">
                <a:solidFill>
                  <a:srgbClr val="002060"/>
                </a:solidFill>
              </a:rPr>
            </a:br>
            <a:r>
              <a:rPr lang="es-ES" dirty="0" smtClean="0">
                <a:solidFill>
                  <a:srgbClr val="002060"/>
                </a:solidFill>
              </a:rPr>
              <a:t>LOS GOLIARDOS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AUTORES: SON ESTUDIANTES ITINERANTES O CLÉRIGOS EXCLAUSTRADOS, DIRIGIDOS A UN PÚBLICO CULTO CON LA FINALIDAD DE ENTRETENERLO.</a:t>
            </a:r>
          </a:p>
          <a:p>
            <a:r>
              <a:rPr lang="es-ES" dirty="0" smtClean="0"/>
              <a:t>TEMAS: PROFANOS.</a:t>
            </a:r>
          </a:p>
          <a:p>
            <a:pPr lvl="1"/>
            <a:r>
              <a:rPr lang="es-ES" dirty="0" smtClean="0"/>
              <a:t>MORALES Y SATÍRICOS: CONTRA LA AVARICIA, LA FORTUNA, CRÍTICAS A LA IGLESIA Y AL CLERO.</a:t>
            </a:r>
          </a:p>
          <a:p>
            <a:pPr lvl="1"/>
            <a:r>
              <a:rPr lang="es-ES" dirty="0" smtClean="0"/>
              <a:t>AMOR, CON ASPECTOS OBSCENOS.</a:t>
            </a:r>
          </a:p>
          <a:p>
            <a:pPr lvl="1"/>
            <a:r>
              <a:rPr lang="es-ES" dirty="0" smtClean="0"/>
              <a:t>TABERNARIO: VINO Y JUEGO.</a:t>
            </a:r>
          </a:p>
          <a:p>
            <a:r>
              <a:rPr lang="es-ES" dirty="0" smtClean="0"/>
              <a:t>CRONOLOGÍA: SIGLOS XI-XIII.</a:t>
            </a:r>
            <a:endParaRPr lang="es-ES" dirty="0"/>
          </a:p>
        </p:txBody>
      </p:sp>
      <p:sp>
        <p:nvSpPr>
          <p:cNvPr id="4" name="3 Botón de acción: Inicio">
            <a:hlinkClick r:id="rId2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LÍRICA TRADICIONAL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POESÍA SENCILLA DE ORIGEN POPULAR ACOMPAÑADA DE MELODÍA Y TRANSMITIDA ORALMENTE POR LA TRADICIÓN.</a:t>
            </a:r>
          </a:p>
          <a:p>
            <a:r>
              <a:rPr lang="es-ES" dirty="0" smtClean="0"/>
              <a:t>MÉTRICA: ANISOSILABISMO, PREFERENCIA POR EL ARTE MENOR Y LA RIMA ASONANTE.</a:t>
            </a:r>
          </a:p>
          <a:p>
            <a:r>
              <a:rPr lang="es-ES" dirty="0" smtClean="0"/>
              <a:t>TEMAS: ALBORADAS, CANCIONES DE TRABAJO, AMOR…</a:t>
            </a:r>
          </a:p>
          <a:p>
            <a:r>
              <a:rPr lang="es-ES" dirty="0" smtClean="0"/>
              <a:t>SE EXTIENDEN POR TODA EUROPA OCCIDENTAL:</a:t>
            </a:r>
          </a:p>
          <a:p>
            <a:pPr lvl="1"/>
            <a:r>
              <a:rPr lang="es-ES" b="1" dirty="0" smtClean="0"/>
              <a:t>JARCHA</a:t>
            </a:r>
            <a:r>
              <a:rPr lang="es-ES" dirty="0" smtClean="0"/>
              <a:t>: BREVE POEMA FINAL EN MOZÁRABE EN UNA MOAXAJA ÁRABE O HEBREA, DESDE EL SIGLO X. UNA MUCHACHA SE QUEJA, NORMALMENTE A SU MADRE DE LA AUSENCIA DEL AMADO.</a:t>
            </a:r>
          </a:p>
          <a:p>
            <a:pPr lvl="1"/>
            <a:r>
              <a:rPr lang="es-ES" b="1" dirty="0" smtClean="0"/>
              <a:t>CANTIGA DE AMIGO</a:t>
            </a:r>
            <a:r>
              <a:rPr lang="es-ES" dirty="0" smtClean="0"/>
              <a:t>: SIGLOS XI-XIV.  POEMA CULTO ESCRITO CON SENCILLEZ EN GALLLEGOPORTUGUÉS.TENDENCIA ISOSILÁBICA Y CONSONANCIA. MISMOS TEMAS QUE JARCHA Y TEMA DE LA NATURALEZA. TÉCNICA DEL </a:t>
            </a:r>
            <a:r>
              <a:rPr lang="es-ES" b="1" i="1" dirty="0" smtClean="0">
                <a:hlinkClick r:id="rId2"/>
              </a:rPr>
              <a:t>LEIXAPREN</a:t>
            </a:r>
            <a:r>
              <a:rPr lang="es-ES" dirty="0" smtClean="0"/>
              <a:t>.</a:t>
            </a:r>
          </a:p>
          <a:p>
            <a:pPr lvl="1"/>
            <a:r>
              <a:rPr lang="es-ES" b="1" dirty="0" smtClean="0"/>
              <a:t>VILLANCICO</a:t>
            </a:r>
            <a:r>
              <a:rPr lang="es-ES" dirty="0" smtClean="0"/>
              <a:t>: CASTILLA. SIGLOS XIV-XVI. TEMAS: CONFIDENCIAS A LA MADRE POR AUSENCIA DEL AMADO. MAYAS, ALBAS, CANCIONES DE TRABAJO. BREVEDAD Y SENCILLEZ. ANISOSILABISMO Y ASONANCIA.</a:t>
            </a:r>
            <a:endParaRPr lang="es-ES" dirty="0"/>
          </a:p>
        </p:txBody>
      </p:sp>
      <p:sp>
        <p:nvSpPr>
          <p:cNvPr id="4" name="3 Botón de acción: Inicio">
            <a:hlinkClick r:id="rId3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NOMBRE Y CRONOLOGÍA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DEFINICIÓN: DENOMINACIÓN PEYORATIVA DE LOS HUMANISTAS RENACENTISTAS A ESTA LARGA ETAPA DE TRANSICIÓN ENTRE EL MUNDO CLÁSICO Y RENACENTISTA.</a:t>
            </a:r>
          </a:p>
          <a:p>
            <a:r>
              <a:rPr lang="es-ES" sz="2800" dirty="0" smtClean="0"/>
              <a:t>CRONOLOGÍA:</a:t>
            </a:r>
          </a:p>
          <a:p>
            <a:pPr lvl="1"/>
            <a:r>
              <a:rPr lang="es-ES" sz="2400" dirty="0" smtClean="0"/>
              <a:t>ALTA EDAD MEDIA: CAÍDA DEL IMPERIO ROMANO (SIGLO V) HASTA EL AÑO MIL.</a:t>
            </a:r>
          </a:p>
          <a:p>
            <a:pPr lvl="1"/>
            <a:r>
              <a:rPr lang="es-ES" sz="2400" dirty="0" smtClean="0"/>
              <a:t>BAJA EDAD MEDIA: HASTA EL SIGLO XV.</a:t>
            </a:r>
          </a:p>
          <a:p>
            <a:pPr lvl="1"/>
            <a:r>
              <a:rPr lang="es-ES" sz="2400" dirty="0" smtClean="0"/>
              <a:t>EL OTOÑO  DE LA EDAD MEDIA: siglo XIV, crisis de valores medievales.</a:t>
            </a:r>
            <a:endParaRPr lang="es-ES" sz="2400" dirty="0"/>
          </a:p>
        </p:txBody>
      </p:sp>
      <p:sp>
        <p:nvSpPr>
          <p:cNvPr id="4" name="3 Botón de acción: Inicio">
            <a:hlinkClick r:id="rId2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LERI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332656"/>
            <a:ext cx="1609725" cy="1828800"/>
          </a:xfrm>
          <a:prstGeom prst="rect">
            <a:avLst/>
          </a:prstGeom>
        </p:spPr>
      </p:pic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CARACTERÍSTICAS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18" name="17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000" dirty="0" smtClean="0"/>
              <a:t>CULTURA CRISTIANA.</a:t>
            </a:r>
          </a:p>
          <a:p>
            <a:pPr algn="just"/>
            <a:r>
              <a:rPr lang="es-ES" sz="2000" dirty="0" smtClean="0"/>
              <a:t>CULTURA CLERICAL: TRIVIUM, QUADRIVIUM.</a:t>
            </a:r>
          </a:p>
          <a:p>
            <a:r>
              <a:rPr lang="es-ES" sz="2000" dirty="0" smtClean="0"/>
              <a:t>AUTORIDAD:  NO BUSCAN LA ORIGINALIDAD, POR RAZONES TEOLÓGICAS. BUSCAN INCLUSO LA ANONIMIA: LA REALIDAD INTANGIBLE Y ESPIRITUAL SE EXPRESA POR SÍMBOLOS. METÁFORAS Y ALEGORÍAS.</a:t>
            </a:r>
          </a:p>
          <a:p>
            <a:pPr lvl="1"/>
            <a:r>
              <a:rPr lang="es-ES" sz="1600" dirty="0" smtClean="0"/>
              <a:t>BÍBLICA.</a:t>
            </a:r>
          </a:p>
          <a:p>
            <a:pPr lvl="1"/>
            <a:r>
              <a:rPr lang="es-ES" sz="1600" dirty="0" smtClean="0"/>
              <a:t>RELIGIOSA.</a:t>
            </a:r>
          </a:p>
          <a:p>
            <a:pPr lvl="1"/>
            <a:r>
              <a:rPr lang="es-ES" sz="1600" dirty="0" smtClean="0"/>
              <a:t>GENTIL</a:t>
            </a:r>
          </a:p>
          <a:p>
            <a:pPr lvl="1"/>
            <a:r>
              <a:rPr lang="es-ES" sz="1600" dirty="0" smtClean="0"/>
              <a:t>POPULAR.</a:t>
            </a:r>
            <a:endParaRPr lang="es-ES" sz="2000" dirty="0" smtClean="0"/>
          </a:p>
          <a:p>
            <a:r>
              <a:rPr lang="es-ES" sz="2000" dirty="0" smtClean="0"/>
              <a:t>SIMBOLISMO</a:t>
            </a:r>
          </a:p>
          <a:p>
            <a:r>
              <a:rPr lang="es-ES" sz="2000" dirty="0" smtClean="0"/>
              <a:t>ANACRONISMO: POR RAZONES TEOLÓGICAS SOLO CONCIBEN UN TIEMPO PRESENTE (AEVUM).</a:t>
            </a:r>
          </a:p>
          <a:p>
            <a:pPr algn="just"/>
            <a:r>
              <a:rPr lang="es-ES" sz="2000" dirty="0" smtClean="0"/>
              <a:t>EVEMERISMO: INTERPRETACIÓN CRISTIANA Y RACIONAL DE LA MITOLOGÍA CLÁSICA (EVEMERO).</a:t>
            </a:r>
          </a:p>
          <a:p>
            <a:pPr algn="just"/>
            <a:r>
              <a:rPr lang="es-ES" sz="2000" dirty="0" smtClean="0"/>
              <a:t>SOCIEDAD ESTAMENTAL RÍGIDA</a:t>
            </a:r>
            <a:endParaRPr lang="es-ES" sz="2000" dirty="0"/>
          </a:p>
        </p:txBody>
      </p:sp>
      <p:sp>
        <p:nvSpPr>
          <p:cNvPr id="4" name="3 Botón de acción: Inicio">
            <a:hlinkClick r:id="rId3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ÉPICA EN VERSO</a:t>
            </a:r>
            <a:br>
              <a:rPr lang="es-ES" dirty="0" smtClean="0">
                <a:solidFill>
                  <a:srgbClr val="002060"/>
                </a:solidFill>
              </a:rPr>
            </a:br>
            <a:r>
              <a:rPr lang="es-ES" dirty="0" smtClean="0">
                <a:solidFill>
                  <a:srgbClr val="002060"/>
                </a:solidFill>
              </a:rPr>
              <a:t>CANTARES DE </a:t>
            </a:r>
            <a:r>
              <a:rPr lang="es-ES" smtClean="0">
                <a:solidFill>
                  <a:srgbClr val="002060"/>
                </a:solidFill>
              </a:rPr>
              <a:t>GESTA 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" dirty="0" smtClean="0"/>
              <a:t>TEMA: POEMA NARRATIVO QUE RELATA LAS HAZAÑAS DE HÉROES MEDIEVALES.</a:t>
            </a:r>
          </a:p>
          <a:p>
            <a:pPr algn="just"/>
            <a:r>
              <a:rPr lang="es-ES" dirty="0" smtClean="0"/>
              <a:t>ORIGEN: SE BASAN EN LEYENDAS</a:t>
            </a:r>
          </a:p>
          <a:p>
            <a:pPr algn="just"/>
            <a:r>
              <a:rPr lang="es-ES" dirty="0" smtClean="0"/>
              <a:t>AUTOR: CULTO, PERO DE RASGOS POPULARES.</a:t>
            </a:r>
          </a:p>
          <a:p>
            <a:pPr algn="just"/>
            <a:r>
              <a:rPr lang="es-ES" dirty="0" smtClean="0"/>
              <a:t>ESTRUCTURA: UN CABALLERO MEDIEVAL LUCHA CONTRA UN ANTAGONISTA EN UNA NARRACIÓN EPISÓDICA Y LINEAL.</a:t>
            </a:r>
          </a:p>
          <a:p>
            <a:pPr algn="just"/>
            <a:r>
              <a:rPr lang="es-ES" dirty="0" smtClean="0"/>
              <a:t>OTRAS CARACTERÍSTICAS: NARRADOR EXTERNO, USO DEL DIÁLOGO, FÓRMULAS ORALES, ESTILO SENCILLO: PARALELISMO, REPETICIONES, EPÍTETO ÉPICO, COMPARACIONES…</a:t>
            </a:r>
          </a:p>
          <a:p>
            <a:pPr algn="just"/>
            <a:r>
              <a:rPr lang="es-ES" dirty="0" smtClean="0"/>
              <a:t>CANTARES DE GESTA FRANCESES, CASTELLANOS, GERMANOS.</a:t>
            </a:r>
          </a:p>
          <a:p>
            <a:pPr algn="just"/>
            <a:r>
              <a:rPr lang="es-ES" dirty="0" smtClean="0"/>
              <a:t>ORIGEN: DOS TEORÍAS</a:t>
            </a:r>
          </a:p>
          <a:p>
            <a:pPr lvl="1" algn="just"/>
            <a:r>
              <a:rPr lang="es-ES" dirty="0" smtClean="0"/>
              <a:t>TRADICIONAL: CREACIÓN POPULAR Y ORAL, QUE SE TRNASMITEN DE GENERACIÓN EN GENERACIÓN.</a:t>
            </a:r>
          </a:p>
          <a:p>
            <a:pPr lvl="1" algn="just"/>
            <a:r>
              <a:rPr lang="es-ES" dirty="0" smtClean="0"/>
              <a:t>INDIVIDUALISTA: AUTORES INDIVIDUALES Y CULTOS, VINCULADOS A MONASTERIOS.</a:t>
            </a:r>
            <a:endParaRPr lang="es-ES" dirty="0"/>
          </a:p>
        </p:txBody>
      </p:sp>
      <p:sp>
        <p:nvSpPr>
          <p:cNvPr id="11" name="10 Botón de acción: Inicio">
            <a:hlinkClick r:id="rId2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POEMAS DE GESTA FRANCESES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CARACATERÍSTICAS</a:t>
            </a:r>
            <a:r>
              <a:rPr lang="es-ES" dirty="0" smtClean="0"/>
              <a:t>:</a:t>
            </a:r>
          </a:p>
          <a:p>
            <a:r>
              <a:rPr lang="es-ES" dirty="0" smtClean="0"/>
              <a:t>CRONOLOGÍA: APARECEN EN EL SIGLO XI.</a:t>
            </a:r>
          </a:p>
          <a:p>
            <a:r>
              <a:rPr lang="es-ES" dirty="0" smtClean="0"/>
              <a:t>MÉTRICA: ISOSILÁBICA. EN UN PRIMER MOMENTO VERSOS DECASÍLABOS, DESPUÉS ALEJANDRINOS.</a:t>
            </a:r>
          </a:p>
          <a:p>
            <a:r>
              <a:rPr lang="es-ES" dirty="0" smtClean="0"/>
              <a:t>RIMA: PRIMERO ASONANTE, DESPUÉS CONSONANTE.</a:t>
            </a:r>
          </a:p>
          <a:p>
            <a:r>
              <a:rPr lang="es-ES" dirty="0" smtClean="0"/>
              <a:t>TEMAS: EL MÁS IMPORTANTE EL CAROLINGIO, EN TORNO A LA CORTE Y REINADO DE CARLOMAGNO Y LOS DOCE PARES DE FRANCIA.</a:t>
            </a:r>
          </a:p>
          <a:p>
            <a:r>
              <a:rPr lang="es-ES" dirty="0" smtClean="0"/>
              <a:t>ELEMENTOS FABULOSOS</a:t>
            </a:r>
          </a:p>
          <a:p>
            <a:r>
              <a:rPr lang="es-ES" dirty="0" smtClean="0"/>
              <a:t>OBRA PRINCIPAL: </a:t>
            </a:r>
            <a:r>
              <a:rPr lang="es-ES" dirty="0" smtClean="0">
                <a:hlinkClick r:id="rId2"/>
              </a:rPr>
              <a:t>EL CANTAR DE ROLDÁN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3 Botón de acción: Inicio">
            <a:hlinkClick r:id="rId3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  <p:pic>
        <p:nvPicPr>
          <p:cNvPr id="5" name="4 Imagen" descr="ROLDA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1124744"/>
            <a:ext cx="1895475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9892" y="2636912"/>
            <a:ext cx="2134108" cy="150266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  <a:hlinkClick r:id="rId4"/>
              </a:rPr>
              <a:t>POEMAS DE GESTA CASTELLANOS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MÉTRICA: ANISOSILABISMO. SERIE INDEFINIDA DE VERSOS, QUE OSCILAN ENTRE LAS DIEZ Y VEINTE SÍLABAS, DIVIDIDOS EN DOS HEMISTIQUIOS. LOS VERSOS SE DIVIDEN EN TIRADAS CON LA MISMA RIMA ASONANTE.</a:t>
            </a:r>
          </a:p>
          <a:p>
            <a:r>
              <a:rPr lang="es-ES" dirty="0" smtClean="0"/>
              <a:t>REALISMO</a:t>
            </a:r>
          </a:p>
          <a:p>
            <a:r>
              <a:rPr lang="es-ES" dirty="0" smtClean="0"/>
              <a:t>EVOLUCIÓN:</a:t>
            </a:r>
          </a:p>
          <a:p>
            <a:pPr lvl="1"/>
            <a:r>
              <a:rPr lang="es-ES" dirty="0" smtClean="0"/>
              <a:t>HASTA EL SIGLO XII, CANTOS BREVES NOTICIEROS, DESAPARECIDOS.</a:t>
            </a:r>
          </a:p>
          <a:p>
            <a:pPr lvl="1"/>
            <a:r>
              <a:rPr lang="es-ES" dirty="0" smtClean="0"/>
              <a:t>SIGLO XIII: PLENITUD, POEMAS DE MAYOR EXTENSIÓN. </a:t>
            </a:r>
            <a:r>
              <a:rPr lang="es-ES" dirty="0" smtClean="0">
                <a:hlinkClick r:id="rId5"/>
              </a:rPr>
              <a:t>POEMA DE MIO CID</a:t>
            </a:r>
            <a:endParaRPr lang="es-ES" dirty="0" smtClean="0"/>
          </a:p>
          <a:p>
            <a:pPr lvl="1"/>
            <a:r>
              <a:rPr lang="es-ES" dirty="0" smtClean="0"/>
              <a:t>SIGLO XIV: DECADENCIA, TENDENCIA A LA REGULARIDAD MÉTRICA, APARICIÓN DE ELEMENTOS FANTÁSTICOS: </a:t>
            </a:r>
            <a:r>
              <a:rPr lang="es-ES" b="1" i="1" dirty="0" smtClean="0"/>
              <a:t>POEMA DE ALFONSO XI,</a:t>
            </a:r>
            <a:r>
              <a:rPr lang="es-ES" b="1" dirty="0" smtClean="0"/>
              <a:t> </a:t>
            </a:r>
            <a:r>
              <a:rPr lang="es-ES" b="1" i="1" dirty="0" smtClean="0"/>
              <a:t>LAS MOCEDADES DEL CID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3 Botón de acción: Inicio">
            <a:hlinkClick r:id="rId6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LA EPOPEYA CULTA</a:t>
            </a:r>
            <a:br>
              <a:rPr lang="es-ES" dirty="0" smtClean="0">
                <a:solidFill>
                  <a:srgbClr val="002060"/>
                </a:solidFill>
              </a:rPr>
            </a:br>
            <a:r>
              <a:rPr lang="es-ES" dirty="0" smtClean="0">
                <a:solidFill>
                  <a:srgbClr val="002060"/>
                </a:solidFill>
              </a:rPr>
              <a:t>ROMAN COURTOIS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CARACTERÍSTICAS:</a:t>
            </a:r>
          </a:p>
          <a:p>
            <a:r>
              <a:rPr lang="es-ES" dirty="0" smtClean="0"/>
              <a:t>PASO DEL RELATO EN VERSO (OCTOSÍLABOS) A LA PROSA.</a:t>
            </a:r>
          </a:p>
          <a:p>
            <a:r>
              <a:rPr lang="es-ES" dirty="0" smtClean="0"/>
              <a:t>MATERIA: ROMANA O DE BRETAÑA (REY ARTURO Y LOS CABALLEROS DE LA TABLA REDONDA) CON ELEMENTOS SOBRENATURALES.</a:t>
            </a:r>
          </a:p>
          <a:p>
            <a:r>
              <a:rPr lang="es-ES" dirty="0" smtClean="0"/>
              <a:t>CRONOLOGÍA: FINALES DEL SIGLO XI AL XIII.</a:t>
            </a:r>
          </a:p>
          <a:p>
            <a:r>
              <a:rPr lang="es-ES" dirty="0" smtClean="0"/>
              <a:t>AUTORES: CHRÉTIEN DE TROYES (1177) CON </a:t>
            </a:r>
            <a:r>
              <a:rPr lang="es-ES" dirty="0" smtClean="0">
                <a:hlinkClick r:id="rId2"/>
              </a:rPr>
              <a:t>EL CABALLERO DE LA CARRETA</a:t>
            </a:r>
            <a:r>
              <a:rPr lang="es-ES" dirty="0" smtClean="0"/>
              <a:t>, </a:t>
            </a:r>
            <a:r>
              <a:rPr lang="es-ES" b="1" dirty="0" smtClean="0"/>
              <a:t>EL CABALLERO DEL LEÓN</a:t>
            </a:r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4" name="3 Botón de acción: Inicio">
            <a:hlinkClick r:id="rId3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OTROS RELATOS EN VERSO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FABLIAUX (SIGLO XII)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SON CUENTOS BREVES EN VERSO PAREADO.</a:t>
            </a:r>
          </a:p>
          <a:p>
            <a:r>
              <a:rPr lang="es-ES" dirty="0" smtClean="0"/>
              <a:t>TRANSMISIÓN ORAL CON FINALIDAD CÓMICA.</a:t>
            </a:r>
          </a:p>
          <a:p>
            <a:r>
              <a:rPr lang="es-ES" dirty="0" smtClean="0"/>
              <a:t>TEMA: CONFLICTO AMOROSO REALISTA CON PERSONAJES VULGARES Y CÓMICOS Y FINAL ABRUPTO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ROMAN DE LA ROSE (SIGLO XIII)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POEMA CULTO EXTENSO</a:t>
            </a:r>
          </a:p>
          <a:p>
            <a:r>
              <a:rPr lang="es-ES" dirty="0" smtClean="0"/>
              <a:t>TEMA: ALEGORÍA DEL AMOR CORTÉS.</a:t>
            </a:r>
          </a:p>
          <a:p>
            <a:r>
              <a:rPr lang="es-ES" dirty="0" smtClean="0"/>
              <a:t>DOS AUTORES: GUILLERMO DE LORRIS Y JEAN DE MEUNG.</a:t>
            </a:r>
          </a:p>
          <a:p>
            <a:r>
              <a:rPr lang="es-ES" dirty="0" smtClean="0"/>
              <a:t>PRIMERA PARTE LA CONQUISTA DE UNA JOVEN POR UN POETA, MÁS FRANCA Y REALISTA.</a:t>
            </a:r>
            <a:endParaRPr lang="es-ES" dirty="0"/>
          </a:p>
        </p:txBody>
      </p:sp>
      <p:sp>
        <p:nvSpPr>
          <p:cNvPr id="9" name="8 Botón de acción: Inicio">
            <a:hlinkClick r:id="rId2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1875</Words>
  <Application>Microsoft Office PowerPoint</Application>
  <PresentationFormat>Presentación en pantalla (4:3)</PresentationFormat>
  <Paragraphs>191</Paragraphs>
  <Slides>22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LITERATURA MEDIEVAL</vt:lpstr>
      <vt:lpstr>ÍNDICE</vt:lpstr>
      <vt:lpstr>NOMBRE Y CRONOLOGÍA</vt:lpstr>
      <vt:lpstr>CARACTERÍSTICAS</vt:lpstr>
      <vt:lpstr>ÉPICA EN VERSO CANTARES DE GESTA </vt:lpstr>
      <vt:lpstr>POEMAS DE GESTA FRANCESES</vt:lpstr>
      <vt:lpstr>POEMAS DE GESTA CASTELLANOS</vt:lpstr>
      <vt:lpstr>LA EPOPEYA CULTA ROMAN COURTOIS</vt:lpstr>
      <vt:lpstr>OTROS RELATOS EN VERSO</vt:lpstr>
      <vt:lpstr>ÉPICA CULTA EN VERSO EL MESTER DE CLERECÍA</vt:lpstr>
      <vt:lpstr>EL CUENTO MEDIEVAL</vt:lpstr>
      <vt:lpstr>BOCCACCIO (1313-1375)</vt:lpstr>
      <vt:lpstr>DANTE (1265-1331)</vt:lpstr>
      <vt:lpstr>NOVELA DE CABALLERÍAS</vt:lpstr>
      <vt:lpstr>OTRAS NOVELAS</vt:lpstr>
      <vt:lpstr>EL TEATRO MEDIEVAL</vt:lpstr>
      <vt:lpstr>LÍRICA CULTA MEDIEVAL EL AMOR CORTÉS</vt:lpstr>
      <vt:lpstr>LÍRICA CULTA PROVENZAL  (SIGLOS XII-XIII)</vt:lpstr>
      <vt:lpstr>LÍRICA CULTA PROVENZAL CREADORES Y EVOLUCIÓN</vt:lpstr>
      <vt:lpstr>LÍRICA CULTA EN EUROPA</vt:lpstr>
      <vt:lpstr>LÍRICA CULTA EN LATÍN LOS GOLIARDOS</vt:lpstr>
      <vt:lpstr>LÍRICA TRADICIONAL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MEDIEVAL</dc:title>
  <dc:creator>gmoreno</dc:creator>
  <cp:lastModifiedBy>gmoreno</cp:lastModifiedBy>
  <cp:revision>63</cp:revision>
  <dcterms:created xsi:type="dcterms:W3CDTF">2012-05-31T15:45:16Z</dcterms:created>
  <dcterms:modified xsi:type="dcterms:W3CDTF">2018-09-11T16:33:12Z</dcterms:modified>
</cp:coreProperties>
</file>