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FE5EABC-3096-4B1C-8994-F7E7D56FD909}" type="datetimeFigureOut">
              <a:rPr lang="es-ES" smtClean="0"/>
              <a:pPr/>
              <a:t>29/09/2018</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3F82666-7099-44D7-8BF9-6DA8A4B59723}"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FE5EABC-3096-4B1C-8994-F7E7D56FD909}" type="datetimeFigureOut">
              <a:rPr lang="es-ES" smtClean="0"/>
              <a:pPr/>
              <a:t>29/09/2018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F82666-7099-44D7-8BF9-6DA8A4B5972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FE5EABC-3096-4B1C-8994-F7E7D56FD909}" type="datetimeFigureOut">
              <a:rPr lang="es-ES" smtClean="0"/>
              <a:pPr/>
              <a:t>29/09/2018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F82666-7099-44D7-8BF9-6DA8A4B5972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FE5EABC-3096-4B1C-8994-F7E7D56FD909}" type="datetimeFigureOut">
              <a:rPr lang="es-ES" smtClean="0"/>
              <a:pPr/>
              <a:t>29/09/2018</a:t>
            </a:fld>
            <a:endParaRPr lang="es-ES"/>
          </a:p>
        </p:txBody>
      </p:sp>
      <p:sp>
        <p:nvSpPr>
          <p:cNvPr id="9" name="8 Marcador de número de diapositiva"/>
          <p:cNvSpPr>
            <a:spLocks noGrp="1"/>
          </p:cNvSpPr>
          <p:nvPr>
            <p:ph type="sldNum" sz="quarter" idx="15"/>
          </p:nvPr>
        </p:nvSpPr>
        <p:spPr/>
        <p:txBody>
          <a:bodyPr rtlCol="0"/>
          <a:lstStyle/>
          <a:p>
            <a:fld id="{D3F82666-7099-44D7-8BF9-6DA8A4B59723}"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FE5EABC-3096-4B1C-8994-F7E7D56FD909}" type="datetimeFigureOut">
              <a:rPr lang="es-ES" smtClean="0"/>
              <a:pPr/>
              <a:t>29/09/2018</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3F82666-7099-44D7-8BF9-6DA8A4B5972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FE5EABC-3096-4B1C-8994-F7E7D56FD909}" type="datetimeFigureOut">
              <a:rPr lang="es-ES" smtClean="0"/>
              <a:pPr/>
              <a:t>29/09/2018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F82666-7099-44D7-8BF9-6DA8A4B59723}"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FE5EABC-3096-4B1C-8994-F7E7D56FD909}" type="datetimeFigureOut">
              <a:rPr lang="es-ES" smtClean="0"/>
              <a:pPr/>
              <a:t>29/09/2018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3F82666-7099-44D7-8BF9-6DA8A4B59723}"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FE5EABC-3096-4B1C-8994-F7E7D56FD909}" type="datetimeFigureOut">
              <a:rPr lang="es-ES" smtClean="0"/>
              <a:pPr/>
              <a:t>29/09/2018</a:t>
            </a:fld>
            <a:endParaRPr lang="es-ES"/>
          </a:p>
        </p:txBody>
      </p:sp>
      <p:sp>
        <p:nvSpPr>
          <p:cNvPr id="7" name="6 Marcador de número de diapositiva"/>
          <p:cNvSpPr>
            <a:spLocks noGrp="1"/>
          </p:cNvSpPr>
          <p:nvPr>
            <p:ph type="sldNum" sz="quarter" idx="11"/>
          </p:nvPr>
        </p:nvSpPr>
        <p:spPr/>
        <p:txBody>
          <a:bodyPr rtlCol="0"/>
          <a:lstStyle/>
          <a:p>
            <a:fld id="{D3F82666-7099-44D7-8BF9-6DA8A4B59723}"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E5EABC-3096-4B1C-8994-F7E7D56FD909}" type="datetimeFigureOut">
              <a:rPr lang="es-ES" smtClean="0"/>
              <a:pPr/>
              <a:t>29/09/2018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3F82666-7099-44D7-8BF9-6DA8A4B5972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FE5EABC-3096-4B1C-8994-F7E7D56FD909}" type="datetimeFigureOut">
              <a:rPr lang="es-ES" smtClean="0"/>
              <a:pPr/>
              <a:t>29/09/2018</a:t>
            </a:fld>
            <a:endParaRPr lang="es-ES"/>
          </a:p>
        </p:txBody>
      </p:sp>
      <p:sp>
        <p:nvSpPr>
          <p:cNvPr id="22" name="21 Marcador de número de diapositiva"/>
          <p:cNvSpPr>
            <a:spLocks noGrp="1"/>
          </p:cNvSpPr>
          <p:nvPr>
            <p:ph type="sldNum" sz="quarter" idx="15"/>
          </p:nvPr>
        </p:nvSpPr>
        <p:spPr/>
        <p:txBody>
          <a:bodyPr rtlCol="0"/>
          <a:lstStyle/>
          <a:p>
            <a:fld id="{D3F82666-7099-44D7-8BF9-6DA8A4B59723}"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FE5EABC-3096-4B1C-8994-F7E7D56FD909}" type="datetimeFigureOut">
              <a:rPr lang="es-ES" smtClean="0"/>
              <a:pPr/>
              <a:t>29/09/2018</a:t>
            </a:fld>
            <a:endParaRPr lang="es-ES"/>
          </a:p>
        </p:txBody>
      </p:sp>
      <p:sp>
        <p:nvSpPr>
          <p:cNvPr id="18" name="17 Marcador de número de diapositiva"/>
          <p:cNvSpPr>
            <a:spLocks noGrp="1"/>
          </p:cNvSpPr>
          <p:nvPr>
            <p:ph type="sldNum" sz="quarter" idx="11"/>
          </p:nvPr>
        </p:nvSpPr>
        <p:spPr/>
        <p:txBody>
          <a:bodyPr rtlCol="0"/>
          <a:lstStyle/>
          <a:p>
            <a:fld id="{D3F82666-7099-44D7-8BF9-6DA8A4B59723}"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E5EABC-3096-4B1C-8994-F7E7D56FD909}" type="datetimeFigureOut">
              <a:rPr lang="es-ES" smtClean="0"/>
              <a:pPr/>
              <a:t>29/09/2018</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82666-7099-44D7-8BF9-6DA8A4B5972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6000" dirty="0" smtClean="0">
                <a:solidFill>
                  <a:schemeClr val="accent2">
                    <a:lumMod val="75000"/>
                  </a:schemeClr>
                </a:solidFill>
              </a:rPr>
              <a:t>LOS MILAGROS DE NUESTRA  SEÑORA</a:t>
            </a:r>
            <a:endParaRPr lang="es-ES" sz="6000" dirty="0">
              <a:solidFill>
                <a:schemeClr val="accent2">
                  <a:lumMod val="75000"/>
                </a:schemeClr>
              </a:solidFill>
            </a:endParaRPr>
          </a:p>
        </p:txBody>
      </p:sp>
      <p:sp>
        <p:nvSpPr>
          <p:cNvPr id="3" name="2 Subtítulo"/>
          <p:cNvSpPr>
            <a:spLocks noGrp="1"/>
          </p:cNvSpPr>
          <p:nvPr>
            <p:ph type="subTitle" idx="1"/>
          </p:nvPr>
        </p:nvSpPr>
        <p:spPr/>
        <p:txBody>
          <a:bodyPr/>
          <a:lstStyle/>
          <a:p>
            <a:endParaRPr lang="es-ES"/>
          </a:p>
        </p:txBody>
      </p:sp>
      <p:pic>
        <p:nvPicPr>
          <p:cNvPr id="4" name="3 Imagen" descr="MILAGROS.png"/>
          <p:cNvPicPr>
            <a:picLocks noChangeAspect="1"/>
          </p:cNvPicPr>
          <p:nvPr/>
        </p:nvPicPr>
        <p:blipFill>
          <a:blip r:embed="rId2" cstate="print"/>
          <a:stretch>
            <a:fillRect/>
          </a:stretch>
        </p:blipFill>
        <p:spPr>
          <a:xfrm>
            <a:off x="5868144" y="260648"/>
            <a:ext cx="2821682" cy="19442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solidFill>
                  <a:schemeClr val="accent2">
                    <a:lumMod val="75000"/>
                  </a:schemeClr>
                </a:solidFill>
              </a:rPr>
              <a:t>CONTEXTO HISTÓRICO</a:t>
            </a:r>
            <a:endParaRPr lang="es-ES" sz="3600" dirty="0">
              <a:solidFill>
                <a:schemeClr val="accent2">
                  <a:lumMod val="75000"/>
                </a:schemeClr>
              </a:solidFill>
            </a:endParaRPr>
          </a:p>
        </p:txBody>
      </p:sp>
      <p:sp>
        <p:nvSpPr>
          <p:cNvPr id="3" name="2 Marcador de contenido"/>
          <p:cNvSpPr>
            <a:spLocks noGrp="1"/>
          </p:cNvSpPr>
          <p:nvPr>
            <p:ph sz="quarter" idx="1"/>
          </p:nvPr>
        </p:nvSpPr>
        <p:spPr/>
        <p:txBody>
          <a:bodyPr>
            <a:normAutofit lnSpcReduction="10000"/>
          </a:bodyPr>
          <a:lstStyle/>
          <a:p>
            <a:pPr algn="just"/>
            <a:r>
              <a:rPr lang="es-ES" sz="1800" dirty="0" smtClean="0"/>
              <a:t>Se escriben entre 1246 y 1256. Coincide históricamente con el reinado de Fernando III el Santo y el inicio de reinado de Alfonso X  el Sabio. </a:t>
            </a:r>
          </a:p>
          <a:p>
            <a:pPr algn="just"/>
            <a:r>
              <a:rPr lang="es-ES" sz="1800" dirty="0" smtClean="0"/>
              <a:t>Se sitúa en pleno auge de la Reconquista y en el inicio de la labor cultural de Alfonso X.</a:t>
            </a:r>
          </a:p>
          <a:p>
            <a:pPr algn="just"/>
            <a:r>
              <a:rPr lang="es-ES" sz="1800" dirty="0" smtClean="0"/>
              <a:t>El riojano Gonzalo de Berceo se educó en el cercano monasterio de San Millán de la Cogolla ("en </a:t>
            </a:r>
            <a:r>
              <a:rPr lang="es-ES" sz="1800" dirty="0" err="1" smtClean="0"/>
              <a:t>Sant</a:t>
            </a:r>
            <a:r>
              <a:rPr lang="es-ES" sz="1800" dirty="0" smtClean="0"/>
              <a:t> Millán de </a:t>
            </a:r>
            <a:r>
              <a:rPr lang="es-ES" sz="1800" dirty="0" err="1" smtClean="0"/>
              <a:t>Suso</a:t>
            </a:r>
            <a:r>
              <a:rPr lang="es-ES" sz="1800" dirty="0" smtClean="0"/>
              <a:t>, fue de niñez criado") y llegó a ser un clérigo secular que trabajó primero como diácono (1221) y luego como preste o presbítero (1237), maestro de los novicios y, según Brian </a:t>
            </a:r>
            <a:r>
              <a:rPr lang="es-ES" sz="1800" dirty="0" err="1" smtClean="0"/>
              <a:t>Dutton</a:t>
            </a:r>
            <a:r>
              <a:rPr lang="es-ES" sz="1800" dirty="0" smtClean="0"/>
              <a:t>, notario en efecto del abad Juan Sánchez.</a:t>
            </a:r>
          </a:p>
          <a:p>
            <a:pPr algn="just"/>
            <a:r>
              <a:rPr lang="es-ES" sz="1800" dirty="0" smtClean="0"/>
              <a:t>Sin embargo, a principios del siglo XIII, el monasterio de San Millán atravesaba un periodo de decadencia de su antiguo esplendor, que el poeta intentó combatir con sus escritos, que fomentaban la devoción, las peregrinaciones y las donaciones en torno a las reliquias de los santos que celebra y que conservaba el monasterio; debió fallecer ya a mediados el siglo XIII, después de 1264. </a:t>
            </a:r>
            <a:endParaRPr lang="es-E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solidFill>
                  <a:schemeClr val="accent2">
                    <a:lumMod val="75000"/>
                  </a:schemeClr>
                </a:solidFill>
              </a:rPr>
              <a:t>CONTEXTO LITERARIO</a:t>
            </a:r>
            <a:endParaRPr lang="es-ES" sz="3600" dirty="0">
              <a:solidFill>
                <a:schemeClr val="accent2">
                  <a:lumMod val="75000"/>
                </a:schemeClr>
              </a:solidFill>
            </a:endParaRPr>
          </a:p>
        </p:txBody>
      </p:sp>
      <p:sp>
        <p:nvSpPr>
          <p:cNvPr id="3" name="2 Marcador de contenido"/>
          <p:cNvSpPr>
            <a:spLocks noGrp="1"/>
          </p:cNvSpPr>
          <p:nvPr>
            <p:ph sz="quarter" idx="1"/>
          </p:nvPr>
        </p:nvSpPr>
        <p:spPr/>
        <p:txBody>
          <a:bodyPr/>
          <a:lstStyle/>
          <a:p>
            <a:pPr algn="just"/>
            <a:r>
              <a:rPr lang="es-ES" dirty="0" smtClean="0"/>
              <a:t>Pertenece al género del mester de clerecía con los rasgos propios del siglo XIII.</a:t>
            </a:r>
          </a:p>
          <a:p>
            <a:pPr algn="just"/>
            <a:r>
              <a:rPr lang="es-ES" dirty="0" smtClean="0"/>
              <a:t>Es una compilación de </a:t>
            </a:r>
            <a:r>
              <a:rPr lang="es-ES" i="1" dirty="0" err="1" smtClean="0"/>
              <a:t>exempla</a:t>
            </a:r>
            <a:r>
              <a:rPr lang="es-ES" dirty="0" smtClean="0"/>
              <a:t> que relatan veinticinco milagros de la Virgen María, escritos en riojano (castellano), en una etapa tardía de su vida, usando como fuente colecciones de milagros marianos en latín que circulaban en el siglo XIII para 24 de ellos (Manuscrito de </a:t>
            </a:r>
            <a:r>
              <a:rPr lang="es-ES" dirty="0" err="1" smtClean="0"/>
              <a:t>Thott</a:t>
            </a:r>
            <a:r>
              <a:rPr lang="es-ES" dirty="0" smtClean="0"/>
              <a:t>, nº 128, Biblioteca de Copenhague).</a:t>
            </a:r>
          </a:p>
          <a:p>
            <a:pPr algn="just"/>
            <a:r>
              <a:rPr lang="es-ES" dirty="0" smtClean="0"/>
              <a:t>Papel fundamental de Berceo como iniciador de la literatura en castellano. Es el autor que mas cultismos aporta al español.</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algn="ctr"/>
            <a:r>
              <a:rPr lang="es-ES" sz="6000" dirty="0" smtClean="0">
                <a:solidFill>
                  <a:schemeClr val="accent2">
                    <a:lumMod val="75000"/>
                  </a:schemeClr>
                </a:solidFill>
              </a:rPr>
              <a:t>Historia del abencerraje </a:t>
            </a:r>
            <a:br>
              <a:rPr lang="es-ES" sz="6000" dirty="0" smtClean="0">
                <a:solidFill>
                  <a:schemeClr val="accent2">
                    <a:lumMod val="75000"/>
                  </a:schemeClr>
                </a:solidFill>
              </a:rPr>
            </a:br>
            <a:r>
              <a:rPr lang="es-ES" sz="6000" dirty="0" smtClean="0">
                <a:solidFill>
                  <a:schemeClr val="accent2">
                    <a:lumMod val="75000"/>
                  </a:schemeClr>
                </a:solidFill>
              </a:rPr>
              <a:t>y la hermosa jarifa</a:t>
            </a:r>
            <a:endParaRPr lang="es-ES" sz="6000" dirty="0">
              <a:solidFill>
                <a:schemeClr val="accent2">
                  <a:lumMod val="75000"/>
                </a:schemeClr>
              </a:solidFill>
            </a:endParaRPr>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dirty="0" smtClean="0">
                <a:solidFill>
                  <a:schemeClr val="accent2">
                    <a:lumMod val="75000"/>
                  </a:schemeClr>
                </a:solidFill>
              </a:rPr>
              <a:t>CONTEXTO HISTÓRICO</a:t>
            </a:r>
            <a:endParaRPr lang="es-ES" dirty="0"/>
          </a:p>
        </p:txBody>
      </p:sp>
      <p:sp>
        <p:nvSpPr>
          <p:cNvPr id="3" name="2 Marcador de contenido"/>
          <p:cNvSpPr>
            <a:spLocks noGrp="1"/>
          </p:cNvSpPr>
          <p:nvPr>
            <p:ph sz="quarter" idx="1"/>
          </p:nvPr>
        </p:nvSpPr>
        <p:spPr/>
        <p:txBody>
          <a:bodyPr>
            <a:normAutofit lnSpcReduction="10000"/>
          </a:bodyPr>
          <a:lstStyle/>
          <a:p>
            <a:pPr algn="just"/>
            <a:r>
              <a:rPr lang="es-ES" dirty="0" smtClean="0"/>
              <a:t>Se conoce a través de diferentes versiones que datan entre 1561 (Diana de Montemayor) y 1565, de las que la más pulida, acabada y completa se considera la incluida en el </a:t>
            </a:r>
            <a:r>
              <a:rPr lang="es-ES" i="1" dirty="0" smtClean="0"/>
              <a:t>Inventario</a:t>
            </a:r>
            <a:r>
              <a:rPr lang="es-ES" dirty="0" smtClean="0"/>
              <a:t>, miscelánea elaborada por Antonio de Villegas y que fue impresa en Medina del Campo en 1565.  Se edita en el reinado de Felipe II.</a:t>
            </a:r>
          </a:p>
          <a:p>
            <a:pPr algn="just"/>
            <a:r>
              <a:rPr lang="es-ES" dirty="0" smtClean="0"/>
              <a:t>Esta breve novela relata la historia del moro </a:t>
            </a:r>
            <a:r>
              <a:rPr lang="es-ES" dirty="0" err="1" smtClean="0"/>
              <a:t>Abindarráez</a:t>
            </a:r>
            <a:r>
              <a:rPr lang="es-ES" dirty="0" smtClean="0"/>
              <a:t> y el cristiano Rodrigo de Narváez. La acción discurre entre 1410 y 1424, esto es, unos ciento cincuenta años antes de que la historia se escribiese. En aquella época reinaba en Castilla Juan II, después de la toma de Antequera por el infante Fernando. </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dirty="0" smtClean="0">
                <a:solidFill>
                  <a:schemeClr val="accent2">
                    <a:lumMod val="75000"/>
                  </a:schemeClr>
                </a:solidFill>
              </a:rPr>
              <a:t>CONTEXTO LITERARIO</a:t>
            </a:r>
            <a:endParaRPr lang="es-ES" dirty="0"/>
          </a:p>
        </p:txBody>
      </p:sp>
      <p:sp>
        <p:nvSpPr>
          <p:cNvPr id="3" name="2 Marcador de contenido"/>
          <p:cNvSpPr>
            <a:spLocks noGrp="1"/>
          </p:cNvSpPr>
          <p:nvPr>
            <p:ph sz="quarter" idx="1"/>
          </p:nvPr>
        </p:nvSpPr>
        <p:spPr/>
        <p:txBody>
          <a:bodyPr>
            <a:normAutofit fontScale="92500"/>
          </a:bodyPr>
          <a:lstStyle/>
          <a:p>
            <a:pPr algn="just"/>
            <a:r>
              <a:rPr lang="es-ES" dirty="0" smtClean="0"/>
              <a:t>Se trata de una novela (relato corto) morisca con rasgos idealistas (amor platónico de </a:t>
            </a:r>
            <a:r>
              <a:rPr lang="es-ES" dirty="0" err="1" smtClean="0"/>
              <a:t>Abindarráez</a:t>
            </a:r>
            <a:r>
              <a:rPr lang="es-ES" dirty="0" smtClean="0"/>
              <a:t> y Jarifa, relación cordial entre moros y cristianos) y realistas (ambientación histórica, verosimilitud).</a:t>
            </a:r>
          </a:p>
          <a:p>
            <a:pPr algn="just"/>
            <a:r>
              <a:rPr lang="es-ES" dirty="0" smtClean="0"/>
              <a:t>Es un antecedente de la novela histórica del XIX.</a:t>
            </a:r>
          </a:p>
          <a:p>
            <a:pPr algn="just"/>
            <a:r>
              <a:rPr lang="es-ES" dirty="0" smtClean="0"/>
              <a:t>Es una obra maestra al igual que </a:t>
            </a:r>
            <a:r>
              <a:rPr lang="es-ES" smtClean="0"/>
              <a:t>el Lazarillo, también </a:t>
            </a:r>
            <a:r>
              <a:rPr lang="es-ES" dirty="0" smtClean="0"/>
              <a:t>con </a:t>
            </a:r>
            <a:r>
              <a:rPr lang="es-ES" smtClean="0"/>
              <a:t>prosa sencilla, </a:t>
            </a:r>
            <a:r>
              <a:rPr lang="es-ES" dirty="0" smtClean="0"/>
              <a:t>pero con un narrador externo.  Muestra un sentido amable de la vida, que ampara la esperanza y la paz frente a la discordia de la guerra.</a:t>
            </a:r>
          </a:p>
          <a:p>
            <a:pPr algn="just"/>
            <a:r>
              <a:rPr lang="es-ES" dirty="0" smtClean="0"/>
              <a:t>Es antecedente de otras obras de arte: el cuadro de Las lanzas de Velázquez o la película La </a:t>
            </a:r>
            <a:r>
              <a:rPr lang="es-ES" dirty="0" err="1" smtClean="0"/>
              <a:t>kermess</a:t>
            </a:r>
            <a:r>
              <a:rPr lang="es-ES" dirty="0" smtClean="0"/>
              <a:t> heroica.</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537</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LOS MILAGROS DE NUESTRA  SEÑORA</vt:lpstr>
      <vt:lpstr>CONTEXTO HISTÓRICO</vt:lpstr>
      <vt:lpstr>CONTEXTO LITERARIO</vt:lpstr>
      <vt:lpstr>Historia del abencerraje  y la hermosa jarifa</vt:lpstr>
      <vt:lpstr>CONTEXTO HISTÓRICO</vt:lpstr>
      <vt:lpstr>CONTEXTO LITERARIO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MILAGROS DE NUEATRA  SEÑORA</dc:title>
  <dc:creator>gmoreno</dc:creator>
  <cp:lastModifiedBy>gmoreno</cp:lastModifiedBy>
  <cp:revision>9</cp:revision>
  <dcterms:created xsi:type="dcterms:W3CDTF">2018-09-27T14:57:17Z</dcterms:created>
  <dcterms:modified xsi:type="dcterms:W3CDTF">2018-09-29T10:34:09Z</dcterms:modified>
</cp:coreProperties>
</file>