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92" r:id="rId7"/>
    <p:sldId id="279" r:id="rId8"/>
    <p:sldId id="280" r:id="rId9"/>
    <p:sldId id="293" r:id="rId10"/>
    <p:sldId id="294" r:id="rId11"/>
    <p:sldId id="291" r:id="rId12"/>
    <p:sldId id="281" r:id="rId13"/>
    <p:sldId id="282" r:id="rId14"/>
    <p:sldId id="283" r:id="rId15"/>
    <p:sldId id="284" r:id="rId16"/>
    <p:sldId id="285" r:id="rId17"/>
    <p:sldId id="286" r:id="rId18"/>
    <p:sldId id="287" r:id="rId19"/>
    <p:sldId id="288" r:id="rId20"/>
    <p:sldId id="289" r:id="rId21"/>
    <p:sldId id="290" r:id="rId22"/>
    <p:sldId id="261" r:id="rId23"/>
    <p:sldId id="262" r:id="rId24"/>
    <p:sldId id="263" r:id="rId25"/>
    <p:sldId id="264" r:id="rId26"/>
    <p:sldId id="265" r:id="rId27"/>
    <p:sldId id="266" r:id="rId28"/>
    <p:sldId id="267" r:id="rId29"/>
    <p:sldId id="268" r:id="rId30"/>
    <p:sldId id="295" r:id="rId31"/>
    <p:sldId id="296" r:id="rId32"/>
    <p:sldId id="269" r:id="rId33"/>
    <p:sldId id="270" r:id="rId34"/>
    <p:sldId id="271" r:id="rId35"/>
    <p:sldId id="272" r:id="rId36"/>
    <p:sldId id="273" r:id="rId37"/>
    <p:sldId id="274" r:id="rId38"/>
    <p:sldId id="275" r:id="rId39"/>
    <p:sldId id="276" r:id="rId40"/>
    <p:sldId id="277" r:id="rId41"/>
    <p:sldId id="278"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9125AA-338D-4473-A0A7-9FEF3E5C38FF}" type="datetimeFigureOut">
              <a:rPr lang="es-ES" smtClean="0"/>
              <a:pPr/>
              <a:t>04/09/2017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8CF9C9-4605-47EC-977C-2F6251845C2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125AA-338D-4473-A0A7-9FEF3E5C38FF}" type="datetimeFigureOut">
              <a:rPr lang="es-ES" smtClean="0"/>
              <a:pPr/>
              <a:t>04/09/2017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CF9C9-4605-47EC-977C-2F6251845C2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Pierre_de_Ronsard" TargetMode="External"/><Relationship Id="rId2" Type="http://schemas.openxmlformats.org/officeDocument/2006/relationships/hyperlink" Target="http://es.wikipedia.org/wiki/Garcilaso_de_la_Vega"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hyperlink" Target="http://es.wikipedia.org/wiki/Masuccio_Salernitano" TargetMode="External"/><Relationship Id="rId2" Type="http://schemas.openxmlformats.org/officeDocument/2006/relationships/hyperlink" Target="http://es.wikipedia.org/wiki/Mateo_Bandello"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es.wikipedia.org/wiki/Novela_pastoril" TargetMode="External"/><Relationship Id="rId4" Type="http://schemas.openxmlformats.org/officeDocument/2006/relationships/hyperlink" Target="http://es.wikipedia.org/wiki/Arcadia_(Sannazaro)" TargetMode="Externa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mcnbiografias.com/app-bio/do/show?key=heliodoro-de-emes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es.wikipedia.org/wiki/Novela_sentiment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s.wikipedia.org/wiki/Lazarillo_de_Tormes"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es.wikipedia.org/wiki/La_vida_del_Busc%C3%B3n" TargetMode="External"/><Relationship Id="rId4" Type="http://schemas.openxmlformats.org/officeDocument/2006/relationships/hyperlink" Target="http://es.wikipedia.org/wiki/Guzm%C3%A1n_de_Alfarache"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17.xml"/><Relationship Id="rId2" Type="http://schemas.openxmlformats.org/officeDocument/2006/relationships/slide" Target="slide3.xml"/><Relationship Id="rId16" Type="http://schemas.openxmlformats.org/officeDocument/2006/relationships/slide" Target="slide23.xml"/><Relationship Id="rId1" Type="http://schemas.openxmlformats.org/officeDocument/2006/relationships/slideLayout" Target="../slideLayouts/slideLayout5.xml"/><Relationship Id="rId6" Type="http://schemas.openxmlformats.org/officeDocument/2006/relationships/slide" Target="slide8.xml"/><Relationship Id="rId11" Type="http://schemas.openxmlformats.org/officeDocument/2006/relationships/slide" Target="slide16.xml"/><Relationship Id="rId5" Type="http://schemas.openxmlformats.org/officeDocument/2006/relationships/slide" Target="slide7.xml"/><Relationship Id="rId15" Type="http://schemas.openxmlformats.org/officeDocument/2006/relationships/slide" Target="slide22.xml"/><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7.xml"/><Relationship Id="rId3" Type="http://schemas.openxmlformats.org/officeDocument/2006/relationships/slide" Target="slide25.xml"/><Relationship Id="rId7" Type="http://schemas.openxmlformats.org/officeDocument/2006/relationships/slide" Target="slide29.xml"/><Relationship Id="rId12" Type="http://schemas.openxmlformats.org/officeDocument/2006/relationships/slide" Target="slide36.xml"/><Relationship Id="rId17" Type="http://schemas.openxmlformats.org/officeDocument/2006/relationships/slide" Target="slide41.xml"/><Relationship Id="rId2" Type="http://schemas.openxmlformats.org/officeDocument/2006/relationships/slide" Target="slide24.xml"/><Relationship Id="rId16" Type="http://schemas.openxmlformats.org/officeDocument/2006/relationships/slide" Target="slide40.xml"/><Relationship Id="rId1" Type="http://schemas.openxmlformats.org/officeDocument/2006/relationships/slideLayout" Target="../slideLayouts/slideLayout5.xml"/><Relationship Id="rId6" Type="http://schemas.openxmlformats.org/officeDocument/2006/relationships/slide" Target="slide28.xml"/><Relationship Id="rId11" Type="http://schemas.openxmlformats.org/officeDocument/2006/relationships/slide" Target="slide35.xml"/><Relationship Id="rId5" Type="http://schemas.openxmlformats.org/officeDocument/2006/relationships/slide" Target="slide27.xml"/><Relationship Id="rId15" Type="http://schemas.openxmlformats.org/officeDocument/2006/relationships/slide" Target="slide39.xml"/><Relationship Id="rId10" Type="http://schemas.openxmlformats.org/officeDocument/2006/relationships/slide" Target="slide34.xml"/><Relationship Id="rId4" Type="http://schemas.openxmlformats.org/officeDocument/2006/relationships/slide" Target="slide26.xml"/><Relationship Id="rId9" Type="http://schemas.openxmlformats.org/officeDocument/2006/relationships/slide" Target="slide33.xml"/><Relationship Id="rId14" Type="http://schemas.openxmlformats.org/officeDocument/2006/relationships/slide" Target="slide38.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s.wikipedia.org/wiki/Lope_de_Vega"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AN-mxNvNj1w" TargetMode="External"/><Relationship Id="rId2" Type="http://schemas.openxmlformats.org/officeDocument/2006/relationships/hyperlink" Target="http://www.youtube.com/watch?v=MRxWEI9UBpo" TargetMode="Externa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hyperlink" Target="http://es.wikipedia.org/wiki/Pedro_Calder%C3%B3n_de_la_Barca"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wingalia.com/teatro/resumen-de-la-obra-el-avaro-de-moliere.php" TargetMode="External"/><Relationship Id="rId2" Type="http://schemas.openxmlformats.org/officeDocument/2006/relationships/hyperlink" Target="http://www.youtube.com/watch?v=qLI8XeO2d0w"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3.xml"/><Relationship Id="rId4" Type="http://schemas.openxmlformats.org/officeDocument/2006/relationships/hyperlink" Target="http://es.wikipedia.org/wiki/El_burgu%C3%A9s_gentilhombre"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engua.laguia2000.com/literatura/barroco-ingles"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36.xml.rels><?xml version="1.0" encoding="UTF-8" standalone="yes"?>
<Relationships xmlns="http://schemas.openxmlformats.org/package/2006/relationships"><Relationship Id="rId3" Type="http://schemas.openxmlformats.org/officeDocument/2006/relationships/hyperlink" Target="http://es.wikipedia.org/wiki/Sonetos_(Shakespear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37.xml.rels><?xml version="1.0" encoding="UTF-8" standalone="yes"?>
<Relationships xmlns="http://schemas.openxmlformats.org/package/2006/relationships"><Relationship Id="rId3" Type="http://schemas.openxmlformats.org/officeDocument/2006/relationships/hyperlink" Target="http://es.wikipedia.org/wiki/El_mercader_de_Venecia" TargetMode="External"/><Relationship Id="rId2" Type="http://schemas.openxmlformats.org/officeDocument/2006/relationships/hyperlink" Target="http://www.youtube.com/watch?v=2Kf0sqKKJeQ" TargetMode="Externa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hyperlink" Target="http://es.wikipedia.org/wiki/La_tempestad_(teatro)" TargetMode="External"/><Relationship Id="rId4" Type="http://schemas.openxmlformats.org/officeDocument/2006/relationships/hyperlink" Target="http://es.wikipedia.org/wiki/El_sue%C3%B1o_de_una_noche_de_verano"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s.wikipedia.org/wiki/Tito_Andr%C3%B3nico" TargetMode="External"/><Relationship Id="rId2" Type="http://schemas.openxmlformats.org/officeDocument/2006/relationships/hyperlink" Target="http://es.wikipedia.org/wiki/Julio_C%C3%A9sar_(Shakespeare)" TargetMode="Externa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hyperlink" Target="http://www.youtube.com/watch?v=gnz8TGRJgPk" TargetMode="External"/><Relationship Id="rId4" Type="http://schemas.openxmlformats.org/officeDocument/2006/relationships/hyperlink" Target="http://www.youtube.com/watch?v=hHa9H7bDjTw" TargetMode="External"/></Relationships>
</file>

<file path=ppt/slides/_rels/slide3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hyperlink" Target="http://www.mcasillas.net/26.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Amor_plat%C3%B3nico"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hyperlink" Target="http://es.wikipedia.org/wiki/El_rey_Lear" TargetMode="External"/><Relationship Id="rId7" Type="http://schemas.openxmlformats.org/officeDocument/2006/relationships/slide" Target="slide23.xml"/><Relationship Id="rId2" Type="http://schemas.openxmlformats.org/officeDocument/2006/relationships/hyperlink" Target="http://www.youtube.com/watch?v=AbbfDntoRRk" TargetMode="External"/><Relationship Id="rId1" Type="http://schemas.openxmlformats.org/officeDocument/2006/relationships/slideLayout" Target="../slideLayouts/slideLayout2.xml"/><Relationship Id="rId6" Type="http://schemas.openxmlformats.org/officeDocument/2006/relationships/hyperlink" Target="http://es.wikipedia.org/wiki/Hamlet" TargetMode="External"/><Relationship Id="rId5" Type="http://schemas.openxmlformats.org/officeDocument/2006/relationships/hyperlink" Target="http://es.wikipedia.org/wiki/Macbeth" TargetMode="External"/><Relationship Id="rId4" Type="http://schemas.openxmlformats.org/officeDocument/2006/relationships/hyperlink" Target="http://es.wikipedia.org/wiki/Otelo" TargetMode="External"/></Relationships>
</file>

<file path=ppt/slides/_rels/slide4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hyperlink" Target="http://es.wikipedia.org/wiki/Romeo_y_Juliet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s.wikipedia.org/wiki/Petrarca"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EONARDO.png"/>
          <p:cNvPicPr>
            <a:picLocks noChangeAspect="1"/>
          </p:cNvPicPr>
          <p:nvPr/>
        </p:nvPicPr>
        <p:blipFill>
          <a:blip r:embed="rId2" cstate="print"/>
          <a:stretch>
            <a:fillRect/>
          </a:stretch>
        </p:blipFill>
        <p:spPr>
          <a:xfrm>
            <a:off x="0" y="0"/>
            <a:ext cx="9144000" cy="6773499"/>
          </a:xfrm>
          <a:prstGeom prst="rect">
            <a:avLst/>
          </a:prstGeom>
        </p:spPr>
      </p:pic>
      <p:sp>
        <p:nvSpPr>
          <p:cNvPr id="2" name="1 Título"/>
          <p:cNvSpPr>
            <a:spLocks noGrp="1"/>
          </p:cNvSpPr>
          <p:nvPr>
            <p:ph type="ctrTitle"/>
          </p:nvPr>
        </p:nvSpPr>
        <p:spPr>
          <a:xfrm>
            <a:off x="611560" y="2636912"/>
            <a:ext cx="7772400" cy="1470025"/>
          </a:xfrm>
        </p:spPr>
        <p:txBody>
          <a:bodyPr>
            <a:normAutofit/>
          </a:bodyPr>
          <a:lstStyle/>
          <a:p>
            <a:r>
              <a:rPr lang="es-ES" sz="8000" dirty="0" smtClean="0"/>
              <a:t>RENACIMIENTO</a:t>
            </a:r>
            <a:endParaRPr lang="es-ES" sz="8000" dirty="0"/>
          </a:p>
        </p:txBody>
      </p:sp>
      <p:sp>
        <p:nvSpPr>
          <p:cNvPr id="3" name="2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2"/>
                </a:solidFill>
              </a:rPr>
              <a:t>VIDA Y OBRA</a:t>
            </a:r>
            <a:endParaRPr lang="es-ES" dirty="0"/>
          </a:p>
        </p:txBody>
      </p:sp>
      <p:sp>
        <p:nvSpPr>
          <p:cNvPr id="3" name="2 Marcador de contenido"/>
          <p:cNvSpPr>
            <a:spLocks noGrp="1"/>
          </p:cNvSpPr>
          <p:nvPr>
            <p:ph idx="1"/>
          </p:nvPr>
        </p:nvSpPr>
        <p:spPr/>
        <p:txBody>
          <a:bodyPr>
            <a:noAutofit/>
          </a:bodyPr>
          <a:lstStyle/>
          <a:p>
            <a:pPr algn="just"/>
            <a:r>
              <a:rPr lang="es-ES" sz="1400" dirty="0" smtClean="0"/>
              <a:t>Su tensión vital se refleja en </a:t>
            </a:r>
            <a:r>
              <a:rPr lang="es-ES" sz="1400" dirty="0" err="1" smtClean="0"/>
              <a:t>Bucolicum</a:t>
            </a:r>
            <a:r>
              <a:rPr lang="es-ES" sz="1400" dirty="0" smtClean="0"/>
              <a:t> </a:t>
            </a:r>
            <a:r>
              <a:rPr lang="es-ES" sz="1400" dirty="0" err="1" smtClean="0"/>
              <a:t>carmen</a:t>
            </a:r>
            <a:r>
              <a:rPr lang="es-ES" sz="1400" dirty="0" smtClean="0"/>
              <a:t> (1346-8), églogas de carácter político y autobiográfico o los siete </a:t>
            </a:r>
            <a:r>
              <a:rPr lang="es-ES" sz="1400" dirty="0" err="1" smtClean="0"/>
              <a:t>Psalmi</a:t>
            </a:r>
            <a:r>
              <a:rPr lang="es-ES" sz="1400" dirty="0" smtClean="0"/>
              <a:t> </a:t>
            </a:r>
            <a:r>
              <a:rPr lang="es-ES" sz="1400" dirty="0" err="1" smtClean="0"/>
              <a:t>penitentialis</a:t>
            </a:r>
            <a:r>
              <a:rPr lang="es-ES" sz="1400" dirty="0" smtClean="0"/>
              <a:t>, escritos con influencia de la peste del 48.</a:t>
            </a:r>
          </a:p>
          <a:p>
            <a:pPr algn="just"/>
            <a:r>
              <a:rPr lang="es-ES" sz="1400" dirty="0" smtClean="0"/>
              <a:t>En 1350 pasa por Roma y Florencia y visita a </a:t>
            </a:r>
            <a:r>
              <a:rPr lang="es-ES" sz="1400" dirty="0" err="1" smtClean="0"/>
              <a:t>Boccaccio</a:t>
            </a:r>
            <a:r>
              <a:rPr lang="es-ES" sz="1400" dirty="0" smtClean="0"/>
              <a:t>. Sobre esta época recopila su gran obra autobiográfica las </a:t>
            </a:r>
            <a:r>
              <a:rPr lang="es-ES" sz="1400" dirty="0" err="1" smtClean="0"/>
              <a:t>Epystole</a:t>
            </a:r>
            <a:r>
              <a:rPr lang="es-ES" sz="1400" dirty="0" smtClean="0"/>
              <a:t>, cartas en verso, y las Familiares, de temas variados. También empieza a recopilar </a:t>
            </a:r>
            <a:r>
              <a:rPr lang="es-ES" sz="1400" dirty="0" err="1" smtClean="0"/>
              <a:t>cu</a:t>
            </a:r>
            <a:r>
              <a:rPr lang="es-ES" sz="1400" dirty="0" smtClean="0"/>
              <a:t> Cancionero, </a:t>
            </a:r>
            <a:r>
              <a:rPr lang="es-ES" sz="1400" dirty="0" err="1" smtClean="0"/>
              <a:t>Rerum</a:t>
            </a:r>
            <a:r>
              <a:rPr lang="es-ES" sz="1400" dirty="0" smtClean="0"/>
              <a:t> </a:t>
            </a:r>
            <a:r>
              <a:rPr lang="es-ES" sz="1400" dirty="0" err="1" smtClean="0"/>
              <a:t>vulgarium</a:t>
            </a:r>
            <a:r>
              <a:rPr lang="es-ES" sz="1400" dirty="0" smtClean="0"/>
              <a:t> fragmenta.</a:t>
            </a:r>
          </a:p>
          <a:p>
            <a:pPr algn="just"/>
            <a:r>
              <a:rPr lang="es-ES" sz="1400" dirty="0" smtClean="0"/>
              <a:t>Vive la segunda parte de su vida en Italia, donde escribe el </a:t>
            </a:r>
            <a:r>
              <a:rPr lang="es-ES" sz="1400" dirty="0" err="1" smtClean="0"/>
              <a:t>Secretum</a:t>
            </a:r>
            <a:r>
              <a:rPr lang="es-ES" sz="1400" dirty="0" smtClean="0"/>
              <a:t> (De secreto </a:t>
            </a:r>
            <a:r>
              <a:rPr lang="es-ES" sz="1400" dirty="0" err="1" smtClean="0"/>
              <a:t>conflictu</a:t>
            </a:r>
            <a:r>
              <a:rPr lang="es-ES" sz="1400" dirty="0" smtClean="0"/>
              <a:t> </a:t>
            </a:r>
            <a:r>
              <a:rPr lang="es-ES" sz="1400" dirty="0" err="1" smtClean="0"/>
              <a:t>curarum</a:t>
            </a:r>
            <a:r>
              <a:rPr lang="es-ES" sz="1400" dirty="0" smtClean="0"/>
              <a:t> </a:t>
            </a:r>
            <a:r>
              <a:rPr lang="es-ES" sz="1400" dirty="0" err="1" smtClean="0"/>
              <a:t>mearum</a:t>
            </a:r>
            <a:r>
              <a:rPr lang="es-ES" sz="1400" dirty="0" smtClean="0"/>
              <a:t>) de 1347-53. se preocupa por el sentido moral y el destino del hombre desde el estoicismo en De </a:t>
            </a:r>
            <a:r>
              <a:rPr lang="es-ES" sz="1400" dirty="0" err="1" smtClean="0"/>
              <a:t>remediis</a:t>
            </a:r>
            <a:r>
              <a:rPr lang="es-ES" sz="1400" dirty="0" smtClean="0"/>
              <a:t> </a:t>
            </a:r>
            <a:r>
              <a:rPr lang="es-ES" sz="1400" dirty="0" err="1" smtClean="0"/>
              <a:t>utriusque</a:t>
            </a:r>
            <a:r>
              <a:rPr lang="es-ES" sz="1400" dirty="0" smtClean="0"/>
              <a:t> </a:t>
            </a:r>
            <a:r>
              <a:rPr lang="es-ES" sz="1400" dirty="0" err="1" smtClean="0"/>
              <a:t>fortune</a:t>
            </a:r>
            <a:r>
              <a:rPr lang="es-ES" sz="1400" dirty="0" smtClean="0"/>
              <a:t>, un diálogo alegórico entre la razón, el gozo y el dolor.</a:t>
            </a:r>
          </a:p>
          <a:p>
            <a:pPr algn="just"/>
            <a:r>
              <a:rPr lang="es-ES" sz="1400" dirty="0" smtClean="0"/>
              <a:t>En los años 50 planifica los </a:t>
            </a:r>
            <a:r>
              <a:rPr lang="es-ES" sz="1400" dirty="0" err="1" smtClean="0"/>
              <a:t>Triumphi</a:t>
            </a:r>
            <a:r>
              <a:rPr lang="es-ES" sz="1400" dirty="0" smtClean="0"/>
              <a:t> obra alegórica en </a:t>
            </a:r>
            <a:r>
              <a:rPr lang="es-ES" sz="1400" dirty="0" err="1" smtClean="0"/>
              <a:t>romace</a:t>
            </a:r>
            <a:r>
              <a:rPr lang="es-ES" sz="1400" dirty="0" smtClean="0"/>
              <a:t> y en tercetos sobre lo mundano frente a la eternidad.</a:t>
            </a:r>
          </a:p>
          <a:p>
            <a:pPr algn="just"/>
            <a:r>
              <a:rPr lang="es-ES" sz="1400" dirty="0" smtClean="0"/>
              <a:t>En los años 60 visita Venecia y conoce y profundiza la filosofía platónica y escribe De sui </a:t>
            </a:r>
            <a:r>
              <a:rPr lang="es-ES" sz="1400" dirty="0" err="1" smtClean="0"/>
              <a:t>ipsius</a:t>
            </a:r>
            <a:r>
              <a:rPr lang="es-ES" sz="1400" dirty="0" smtClean="0"/>
              <a:t> et </a:t>
            </a:r>
            <a:r>
              <a:rPr lang="es-ES" sz="1400" dirty="0" err="1" smtClean="0"/>
              <a:t>multorum</a:t>
            </a:r>
            <a:r>
              <a:rPr lang="es-ES" sz="1400" dirty="0" smtClean="0"/>
              <a:t> </a:t>
            </a:r>
            <a:r>
              <a:rPr lang="es-ES" sz="1400" dirty="0" err="1" smtClean="0"/>
              <a:t>ignorantia</a:t>
            </a:r>
            <a:r>
              <a:rPr lang="es-ES" sz="1400" dirty="0" smtClean="0"/>
              <a:t>, un ataque a Aristóteles  y la escolástica.</a:t>
            </a:r>
          </a:p>
          <a:p>
            <a:pPr algn="just"/>
            <a:r>
              <a:rPr lang="es-ES" sz="1400" dirty="0" smtClean="0"/>
              <a:t>Recopila las Familiares (24 libros) e </a:t>
            </a:r>
            <a:r>
              <a:rPr lang="es-ES" sz="1400" dirty="0" err="1" smtClean="0"/>
              <a:t>inica</a:t>
            </a:r>
            <a:r>
              <a:rPr lang="es-ES" sz="1400" dirty="0" smtClean="0"/>
              <a:t> la recopilación de las Seniles (17), dedicadas al florentino  Francesco </a:t>
            </a:r>
            <a:r>
              <a:rPr lang="es-ES" sz="1400" dirty="0" err="1" smtClean="0"/>
              <a:t>Nelli</a:t>
            </a:r>
            <a:r>
              <a:rPr lang="es-ES" sz="1400" dirty="0" smtClean="0"/>
              <a:t>. Intenta acabar en </a:t>
            </a:r>
            <a:r>
              <a:rPr lang="es-ES" sz="1400" dirty="0" err="1" smtClean="0"/>
              <a:t>Acquà</a:t>
            </a:r>
            <a:r>
              <a:rPr lang="es-ES" sz="1400" dirty="0" smtClean="0"/>
              <a:t> </a:t>
            </a:r>
            <a:r>
              <a:rPr lang="es-ES" sz="1400" dirty="0" err="1" smtClean="0"/>
              <a:t>bajola</a:t>
            </a:r>
            <a:r>
              <a:rPr lang="es-ES" sz="1400" dirty="0" smtClean="0"/>
              <a:t> protección de Francesco da Carrara De </a:t>
            </a:r>
            <a:r>
              <a:rPr lang="es-ES" sz="1400" dirty="0" err="1" smtClean="0"/>
              <a:t>viris</a:t>
            </a:r>
            <a:r>
              <a:rPr lang="es-ES" sz="1400" dirty="0" smtClean="0"/>
              <a:t> </a:t>
            </a:r>
            <a:r>
              <a:rPr lang="es-ES" sz="1400" dirty="0" err="1" smtClean="0"/>
              <a:t>illustribus</a:t>
            </a:r>
            <a:r>
              <a:rPr lang="es-ES" sz="1400" dirty="0" smtClean="0"/>
              <a:t> y concibe una biografía de César De </a:t>
            </a:r>
            <a:r>
              <a:rPr lang="es-ES" sz="1400" dirty="0" err="1" smtClean="0"/>
              <a:t>gestis</a:t>
            </a:r>
            <a:r>
              <a:rPr lang="es-ES" sz="1400" dirty="0" smtClean="0"/>
              <a:t> </a:t>
            </a:r>
            <a:r>
              <a:rPr lang="es-ES" sz="1400" dirty="0" err="1" smtClean="0"/>
              <a:t>cesaris</a:t>
            </a:r>
            <a:r>
              <a:rPr lang="es-ES" sz="1400" dirty="0" smtClean="0"/>
              <a:t>. Traduce al latín la novela de Griselda de </a:t>
            </a:r>
            <a:r>
              <a:rPr lang="es-ES" sz="1400" dirty="0" err="1" smtClean="0"/>
              <a:t>Boccaccio</a:t>
            </a:r>
            <a:r>
              <a:rPr lang="es-ES" sz="1400" dirty="0" smtClean="0"/>
              <a:t> De </a:t>
            </a:r>
            <a:r>
              <a:rPr lang="es-ES" sz="1400" dirty="0" err="1" smtClean="0"/>
              <a:t>insigni</a:t>
            </a:r>
            <a:r>
              <a:rPr lang="es-ES" sz="1400" dirty="0" smtClean="0"/>
              <a:t> </a:t>
            </a:r>
            <a:r>
              <a:rPr lang="es-ES" sz="1400" dirty="0" err="1" smtClean="0"/>
              <a:t>obedientia</a:t>
            </a:r>
            <a:r>
              <a:rPr lang="es-ES" sz="1400" dirty="0" smtClean="0"/>
              <a:t> et </a:t>
            </a:r>
            <a:r>
              <a:rPr lang="es-ES" sz="1400" dirty="0" err="1" smtClean="0"/>
              <a:t>fidei</a:t>
            </a:r>
            <a:r>
              <a:rPr lang="es-ES" sz="1400" dirty="0" smtClean="0"/>
              <a:t> </a:t>
            </a:r>
            <a:r>
              <a:rPr lang="es-ES" sz="1400" dirty="0" err="1" smtClean="0"/>
              <a:t>uxorum</a:t>
            </a:r>
            <a:r>
              <a:rPr lang="es-ES" sz="1400" dirty="0" smtClean="0"/>
              <a:t>. En 1373 escribe Invectiva contra </a:t>
            </a:r>
            <a:r>
              <a:rPr lang="es-ES" sz="1400" dirty="0" err="1" smtClean="0"/>
              <a:t>eum</a:t>
            </a:r>
            <a:r>
              <a:rPr lang="es-ES" sz="1400" dirty="0" smtClean="0"/>
              <a:t> </a:t>
            </a:r>
            <a:r>
              <a:rPr lang="es-ES" sz="1400" dirty="0" err="1" smtClean="0"/>
              <a:t>qui</a:t>
            </a:r>
            <a:r>
              <a:rPr lang="es-ES" sz="1400" dirty="0" smtClean="0"/>
              <a:t> </a:t>
            </a:r>
            <a:r>
              <a:rPr lang="es-ES" sz="1400" dirty="0" err="1" smtClean="0"/>
              <a:t>maledixit</a:t>
            </a:r>
            <a:r>
              <a:rPr lang="es-ES" sz="1400" dirty="0" smtClean="0"/>
              <a:t> </a:t>
            </a:r>
            <a:r>
              <a:rPr lang="es-ES" sz="1400" dirty="0" err="1" smtClean="0"/>
              <a:t>italia</a:t>
            </a:r>
            <a:r>
              <a:rPr lang="es-ES" sz="1400" dirty="0" smtClean="0"/>
              <a:t>, en que defiende a Italia y aboga por la vuelta del papado a Roma.</a:t>
            </a:r>
          </a:p>
          <a:p>
            <a:pPr algn="just"/>
            <a:r>
              <a:rPr lang="es-ES" sz="1400" dirty="0" smtClean="0"/>
              <a:t>Da forma definitiva al Cancionero con 366 poemas, uno por día del año. Acaba los </a:t>
            </a:r>
            <a:r>
              <a:rPr lang="es-ES" sz="1400" dirty="0" err="1" smtClean="0"/>
              <a:t>tiunfos</a:t>
            </a:r>
            <a:r>
              <a:rPr lang="es-ES" sz="1400" dirty="0" smtClean="0"/>
              <a:t> de la Eternidad y el Tiempo, el de la eternidad lo acaba el 12 de febrero de 1374 y muere el 18 o 19 de julio.</a:t>
            </a:r>
            <a:endParaRPr lang="es-E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2"/>
                </a:solidFill>
              </a:rPr>
              <a:t>EVOLUCIÓN DE PETRARCA</a:t>
            </a:r>
            <a:endParaRPr lang="es-ES" dirty="0">
              <a:solidFill>
                <a:schemeClr val="tx2"/>
              </a:solidFill>
            </a:endParaRPr>
          </a:p>
        </p:txBody>
      </p:sp>
      <p:sp>
        <p:nvSpPr>
          <p:cNvPr id="3" name="2 Marcador de contenido"/>
          <p:cNvSpPr>
            <a:spLocks noGrp="1"/>
          </p:cNvSpPr>
          <p:nvPr>
            <p:ph idx="1"/>
          </p:nvPr>
        </p:nvSpPr>
        <p:spPr/>
        <p:txBody>
          <a:bodyPr>
            <a:normAutofit fontScale="70000" lnSpcReduction="20000"/>
          </a:bodyPr>
          <a:lstStyle/>
          <a:p>
            <a:pPr algn="just"/>
            <a:r>
              <a:rPr lang="es-ES" sz="2400" dirty="0" smtClean="0"/>
              <a:t>CREA EL CONCEPTO DE CLASICISMO AL RELACIONAR EL MUNDO CLÁSICO FRENTE AL PRESENTE. ESE CONCEPTO DE HISTORIA TIENE SU ORIGEN EN LA REUNIÓN DE LAS DÉCADAS DE LIVIO EN UN VOLUMEN: EL CÓDICE HARLEYANO 2493 DEL BRITISH MUSEUM.</a:t>
            </a:r>
          </a:p>
          <a:p>
            <a:pPr algn="just"/>
            <a:r>
              <a:rPr lang="es-ES" sz="2400" dirty="0" smtClean="0"/>
              <a:t>ES EL PRIMER AUTOR QUE CREA DE SÍ UNA IMAGEN PERFECTA Y CONTROLADA, SOBRE TODO CON DOS OBRAS EL EPISTOLARIO Y EL CANCIONERO, EN QUE LA IDEA DE CONVERSIÓN REITERADA Y FRAGMENTADA APARECE. ÉL INTRODUCE LA </a:t>
            </a:r>
            <a:r>
              <a:rPr lang="es-ES" sz="2400" dirty="0" err="1" smtClean="0"/>
              <a:t>LA</a:t>
            </a:r>
            <a:r>
              <a:rPr lang="es-ES" sz="2400" smtClean="0"/>
              <a:t> PALABRA LABERINTO AL ITALIANO.</a:t>
            </a:r>
          </a:p>
          <a:p>
            <a:pPr algn="just"/>
            <a:r>
              <a:rPr lang="es-ES" sz="2400" dirty="0" smtClean="0"/>
              <a:t>SU OBRA PASA DE LA FILOLOGÍA A LA FILOSOFÍA , QUE DA PRIORIDAD A PLATÓN, CICERÓN Y SÉNECA SOBRE ARISTÓTELES  A PARTIR DE 1346. DE AQUÍ PARTE SU OBRA POSTERIOR:</a:t>
            </a:r>
          </a:p>
          <a:p>
            <a:pPr algn="just">
              <a:buNone/>
            </a:pPr>
            <a:r>
              <a:rPr lang="es-ES" sz="2400" dirty="0" smtClean="0"/>
              <a:t>	- FRAGMENTOS COMO EL DE MAGÓN DEL ÁFRICA, DIVULGADO EN 1343, EN QUE SU AGONÍA PARECÍA MÁS CRISTIANA QUE PAGANA; O EL PENTIMENTO DE SU CANCIONERO.</a:t>
            </a:r>
          </a:p>
          <a:p>
            <a:pPr algn="just">
              <a:buNone/>
            </a:pPr>
            <a:r>
              <a:rPr lang="es-ES" sz="2400" dirty="0" smtClean="0"/>
              <a:t>	- EN OBRAS COMO RERUM MEMORANDUM (ABANDONADA EN EL 45), AFRICA O DE VIRIS ILLUSTRIBUS ESCRITAS ENTRE LOS 30 O 40 AÑOS TIENE UN RIGOR CLÁSICO.</a:t>
            </a:r>
          </a:p>
          <a:p>
            <a:pPr algn="just">
              <a:buNone/>
            </a:pPr>
            <a:r>
              <a:rPr lang="es-ES" sz="2400" dirty="0" smtClean="0"/>
              <a:t>	- EN DE VITA SOLITARIA (1346) Y DE OTIO RELIGIOSO APARECEN  MENCIONES RELIGIOSAS. OCURRE LO MISMO CON SECRETUM Y LAS EPISTOLAS FAMILIARES Y SENILES, GÉNERO SUBJETIVO, DE REMEDIIS UTRIUSQUE FORTUNAE O DE VITA SOLITARIA.</a:t>
            </a:r>
            <a:endParaRPr lang="es-E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CANZONIERE</a:t>
            </a:r>
            <a:endParaRPr lang="es-ES" dirty="0">
              <a:solidFill>
                <a:srgbClr val="002060"/>
              </a:solidFill>
            </a:endParaRPr>
          </a:p>
        </p:txBody>
      </p:sp>
      <p:sp>
        <p:nvSpPr>
          <p:cNvPr id="3" name="2 Marcador de contenido"/>
          <p:cNvSpPr>
            <a:spLocks noGrp="1"/>
          </p:cNvSpPr>
          <p:nvPr>
            <p:ph idx="1"/>
          </p:nvPr>
        </p:nvSpPr>
        <p:spPr/>
        <p:txBody>
          <a:bodyPr>
            <a:normAutofit fontScale="62500" lnSpcReduction="20000"/>
          </a:bodyPr>
          <a:lstStyle/>
          <a:p>
            <a:r>
              <a:rPr lang="es-ES" dirty="0" smtClean="0"/>
              <a:t>CONJUNTO DE POEMAS (366) DE AMOR DEDICADOS A LAURA ESCRITOS A LO LARGO DE SU VIDA DESDE 1330.  SU VERSIÓN DEFINITIVA ES LA IMPRESA POR ALDO MANUZIO, ELABORADA POR BEMBO EN 1501.</a:t>
            </a:r>
          </a:p>
          <a:p>
            <a:r>
              <a:rPr lang="es-ES" dirty="0" smtClean="0"/>
              <a:t>SU OBRA ES CLAVE PARA LA POESÍA RENACENTISTA EUROPEA: </a:t>
            </a:r>
            <a:r>
              <a:rPr lang="es-ES" dirty="0" smtClean="0">
                <a:hlinkClick r:id="rId2"/>
              </a:rPr>
              <a:t>GARCILASO</a:t>
            </a:r>
            <a:r>
              <a:rPr lang="es-ES" dirty="0" smtClean="0"/>
              <a:t>, </a:t>
            </a:r>
            <a:r>
              <a:rPr lang="es-ES" dirty="0" smtClean="0">
                <a:hlinkClick r:id="rId3"/>
              </a:rPr>
              <a:t>RONSARD</a:t>
            </a:r>
            <a:r>
              <a:rPr lang="es-ES" dirty="0" smtClean="0"/>
              <a:t>, CAMOENS…</a:t>
            </a:r>
          </a:p>
          <a:p>
            <a:r>
              <a:rPr lang="es-ES" dirty="0" smtClean="0"/>
              <a:t>CARACTERÍSTICAS:</a:t>
            </a:r>
          </a:p>
          <a:p>
            <a:pPr lvl="1"/>
            <a:r>
              <a:rPr lang="es-ES" sz="3200" b="1" dirty="0" smtClean="0"/>
              <a:t>DIVISIÓN EN VIDA Y MUERTE </a:t>
            </a:r>
            <a:r>
              <a:rPr lang="es-ES" sz="3200" dirty="0" smtClean="0"/>
              <a:t>: NARRA SU HISTORIA DE AMOR CON LAURA MÁS ALLÁ DE LA MUERTE.</a:t>
            </a:r>
          </a:p>
          <a:p>
            <a:pPr lvl="1"/>
            <a:r>
              <a:rPr lang="es-ES" sz="3200" b="1" dirty="0" smtClean="0"/>
              <a:t>VARIO STILO</a:t>
            </a:r>
            <a:r>
              <a:rPr lang="es-ES" sz="3200" dirty="0" smtClean="0"/>
              <a:t>: ALTERNANCIA ESTRÓFICA.</a:t>
            </a:r>
          </a:p>
          <a:p>
            <a:pPr lvl="1"/>
            <a:r>
              <a:rPr lang="es-ES" sz="3200" dirty="0" smtClean="0"/>
              <a:t>APARICIÓN DE </a:t>
            </a:r>
            <a:r>
              <a:rPr lang="es-ES" sz="3200" b="1" dirty="0" smtClean="0"/>
              <a:t>OTROS TEMAS </a:t>
            </a:r>
            <a:r>
              <a:rPr lang="es-ES" sz="3200" dirty="0" smtClean="0"/>
              <a:t>(CIVILES) RELACIONADOS CON LA PERSONALIDAD DE PETRARCA.</a:t>
            </a:r>
          </a:p>
          <a:p>
            <a:pPr lvl="1"/>
            <a:r>
              <a:rPr lang="es-ES" sz="3200" b="1" dirty="0" smtClean="0"/>
              <a:t>ARREPENTIMIENTO AMOROSO</a:t>
            </a:r>
            <a:r>
              <a:rPr lang="es-ES" sz="3200" dirty="0" smtClean="0"/>
              <a:t>: SONETO PRÓLOGO Y CANCIÓN FINAL A LA VIRGEN.</a:t>
            </a:r>
          </a:p>
          <a:p>
            <a:pPr lvl="1"/>
            <a:r>
              <a:rPr lang="es-ES" sz="3200" b="1" dirty="0" smtClean="0"/>
              <a:t>ESTILO SENCILLO Y ELABORADO</a:t>
            </a:r>
            <a:r>
              <a:rPr lang="es-ES" sz="3200" dirty="0" smtClean="0"/>
              <a:t>, CON METÁFORAS Y JUEGOS DE PALABRAS.</a:t>
            </a:r>
          </a:p>
          <a:p>
            <a:pPr lvl="1"/>
            <a:endParaRPr lang="es-ES" dirty="0"/>
          </a:p>
        </p:txBody>
      </p:sp>
      <p:sp>
        <p:nvSpPr>
          <p:cNvPr id="4" name="3 Botón de acción: Inicio">
            <a:hlinkClick r:id="rId4"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NARRATIVA RENACENTISTA</a:t>
            </a:r>
            <a:endParaRPr lang="es-ES" dirty="0">
              <a:solidFill>
                <a:srgbClr val="002060"/>
              </a:solidFill>
            </a:endParaRPr>
          </a:p>
        </p:txBody>
      </p:sp>
      <p:sp>
        <p:nvSpPr>
          <p:cNvPr id="3" name="2 Marcador de contenido"/>
          <p:cNvSpPr>
            <a:spLocks noGrp="1"/>
          </p:cNvSpPr>
          <p:nvPr>
            <p:ph idx="1"/>
          </p:nvPr>
        </p:nvSpPr>
        <p:spPr/>
        <p:txBody>
          <a:bodyPr>
            <a:normAutofit fontScale="62500" lnSpcReduction="20000"/>
          </a:bodyPr>
          <a:lstStyle/>
          <a:p>
            <a:r>
              <a:rPr lang="es-ES" b="1" dirty="0" smtClean="0"/>
              <a:t>NOVELA</a:t>
            </a:r>
            <a:r>
              <a:rPr lang="es-ES" dirty="0" smtClean="0"/>
              <a:t>: RELATO CORTO DE ORIGEN ITALIANO. AUTORES: </a:t>
            </a:r>
            <a:r>
              <a:rPr lang="es-ES" dirty="0" smtClean="0">
                <a:hlinkClick r:id="rId2"/>
              </a:rPr>
              <a:t>BANDELLO</a:t>
            </a:r>
            <a:r>
              <a:rPr lang="es-ES" dirty="0" smtClean="0"/>
              <a:t>, </a:t>
            </a:r>
            <a:r>
              <a:rPr lang="es-ES" dirty="0" smtClean="0">
                <a:hlinkClick r:id="rId3"/>
              </a:rPr>
              <a:t>MASSUCCIO</a:t>
            </a:r>
            <a:r>
              <a:rPr lang="es-ES" dirty="0" smtClean="0"/>
              <a:t>.</a:t>
            </a:r>
          </a:p>
          <a:p>
            <a:r>
              <a:rPr lang="es-ES" b="1" dirty="0" smtClean="0"/>
              <a:t>RELATO PASTORIL</a:t>
            </a:r>
            <a:r>
              <a:rPr lang="es-ES" dirty="0" smtClean="0"/>
              <a:t>: NARRACIÓN IDEALISTA CON UN ESTILO ELEGANTE QUE MEZCLA LA POESÍA (GÉNERO MIXTO) QUE CUENTA LOS AMORES PLATÓNICOS DE UNOS PASTORES EN UNA NATURALEZA IDEALIZADA (LOCUS AMOENUS).</a:t>
            </a:r>
          </a:p>
          <a:p>
            <a:r>
              <a:rPr lang="es-ES" b="1" dirty="0" smtClean="0"/>
              <a:t>ORIGEN</a:t>
            </a:r>
            <a:r>
              <a:rPr lang="es-ES" dirty="0" smtClean="0"/>
              <a:t>: LA </a:t>
            </a:r>
            <a:r>
              <a:rPr lang="es-ES" dirty="0" smtClean="0">
                <a:hlinkClick r:id="rId4"/>
              </a:rPr>
              <a:t>ARCADIA </a:t>
            </a:r>
            <a:r>
              <a:rPr lang="es-ES" dirty="0" smtClean="0"/>
              <a:t>DE SANNAZARO. SON DOCE ÉGLOGAS EN QUE CUENTA CÓMO SINCERO, TRASUNTO DE SANNAZARO, TRAS SU DESENGAÑO AMOROSO  ABANDONA NÁPOLES PARA TRASLADARSE A LA ARCADIA DONDE VIVE SERENAMENTE CON OTROS PASTORES. EL ANUNCIO DE LA MUERTE DE SU AMADA LE HACE VOLVER A NÁPOLES.</a:t>
            </a:r>
          </a:p>
          <a:p>
            <a:r>
              <a:rPr lang="es-ES" dirty="0" smtClean="0"/>
              <a:t>RELATO DE </a:t>
            </a:r>
            <a:r>
              <a:rPr lang="es-ES" b="1" dirty="0" smtClean="0"/>
              <a:t>ORIGEN CLÁSICO</a:t>
            </a:r>
            <a:r>
              <a:rPr lang="es-ES" dirty="0" smtClean="0"/>
              <a:t>: </a:t>
            </a:r>
            <a:r>
              <a:rPr lang="es-ES" b="1" dirty="0" smtClean="0"/>
              <a:t>IDILIOS</a:t>
            </a:r>
            <a:r>
              <a:rPr lang="es-ES" dirty="0" smtClean="0"/>
              <a:t> DE TEÓCRITO Y </a:t>
            </a:r>
            <a:r>
              <a:rPr lang="es-ES" b="1" dirty="0" smtClean="0"/>
              <a:t>BUCÓLICAS</a:t>
            </a:r>
            <a:r>
              <a:rPr lang="es-ES" dirty="0" smtClean="0"/>
              <a:t> DE VIRGILIO, CON EL PASO INTERMEDIO DEL </a:t>
            </a:r>
            <a:r>
              <a:rPr lang="es-ES" b="1" dirty="0" smtClean="0"/>
              <a:t>NINFALE FIESOLANO </a:t>
            </a:r>
            <a:r>
              <a:rPr lang="es-ES" dirty="0" smtClean="0"/>
              <a:t>DE BOCCACCIO. </a:t>
            </a:r>
          </a:p>
          <a:p>
            <a:r>
              <a:rPr lang="es-ES" b="1" dirty="0" smtClean="0"/>
              <a:t>INFLUENCIA</a:t>
            </a:r>
            <a:r>
              <a:rPr lang="es-ES" dirty="0" smtClean="0"/>
              <a:t>: INGLATERRA Y </a:t>
            </a:r>
            <a:r>
              <a:rPr lang="es-ES" dirty="0" smtClean="0">
                <a:hlinkClick r:id="rId5"/>
              </a:rPr>
              <a:t>ESPAÑA</a:t>
            </a:r>
            <a:r>
              <a:rPr lang="es-ES" dirty="0" smtClean="0"/>
              <a:t> (</a:t>
            </a:r>
            <a:r>
              <a:rPr lang="es-ES" b="1" dirty="0" smtClean="0"/>
              <a:t>LA DIANA, LA ARCADIA, LA GALATEA</a:t>
            </a:r>
            <a:r>
              <a:rPr lang="es-ES" dirty="0" smtClean="0"/>
              <a:t>). EN EL SIGLO XVII EN FRANCIA.</a:t>
            </a:r>
            <a:endParaRPr lang="es-ES" dirty="0"/>
          </a:p>
        </p:txBody>
      </p:sp>
      <p:sp>
        <p:nvSpPr>
          <p:cNvPr id="4" name="3 Botón de acción: Inicio">
            <a:hlinkClick r:id="rId6"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dirty="0" smtClean="0">
                <a:solidFill>
                  <a:srgbClr val="002060"/>
                </a:solidFill>
              </a:rPr>
              <a:t>CLASIFICACIÓN</a:t>
            </a:r>
            <a:br>
              <a:rPr lang="es-ES" dirty="0" smtClean="0">
                <a:solidFill>
                  <a:srgbClr val="002060"/>
                </a:solidFill>
              </a:rPr>
            </a:br>
            <a:r>
              <a:rPr lang="es-ES" sz="2200" dirty="0" smtClean="0">
                <a:solidFill>
                  <a:srgbClr val="FF0000"/>
                </a:solidFill>
              </a:rPr>
              <a:t>MORISCA</a:t>
            </a:r>
            <a:endParaRPr lang="es-ES" sz="2200" dirty="0">
              <a:solidFill>
                <a:srgbClr val="FF0000"/>
              </a:solidFill>
            </a:endParaRPr>
          </a:p>
        </p:txBody>
      </p:sp>
      <p:sp>
        <p:nvSpPr>
          <p:cNvPr id="5" name="4 Marcador de texto"/>
          <p:cNvSpPr>
            <a:spLocks noGrp="1"/>
          </p:cNvSpPr>
          <p:nvPr>
            <p:ph type="body" idx="1"/>
          </p:nvPr>
        </p:nvSpPr>
        <p:spPr/>
        <p:txBody>
          <a:bodyPr>
            <a:normAutofit/>
          </a:bodyPr>
          <a:lstStyle/>
          <a:p>
            <a:pPr algn="ctr"/>
            <a:r>
              <a:rPr lang="es-ES" sz="2800" dirty="0" smtClean="0"/>
              <a:t>IDEALISTA</a:t>
            </a:r>
            <a:endParaRPr lang="es-ES" sz="2800" dirty="0"/>
          </a:p>
        </p:txBody>
      </p:sp>
      <p:sp>
        <p:nvSpPr>
          <p:cNvPr id="6" name="5 Marcador de contenido"/>
          <p:cNvSpPr>
            <a:spLocks noGrp="1"/>
          </p:cNvSpPr>
          <p:nvPr>
            <p:ph sz="half" idx="2"/>
          </p:nvPr>
        </p:nvSpPr>
        <p:spPr/>
        <p:txBody>
          <a:bodyPr/>
          <a:lstStyle/>
          <a:p>
            <a:r>
              <a:rPr lang="es-ES" dirty="0" smtClean="0">
                <a:solidFill>
                  <a:srgbClr val="FF0000"/>
                </a:solidFill>
              </a:rPr>
              <a:t>PASTORIL</a:t>
            </a:r>
            <a:r>
              <a:rPr lang="es-ES" dirty="0" smtClean="0"/>
              <a:t> (CLÁSICA)</a:t>
            </a:r>
          </a:p>
          <a:p>
            <a:r>
              <a:rPr lang="es-ES" dirty="0" smtClean="0">
                <a:solidFill>
                  <a:srgbClr val="FF0000"/>
                </a:solidFill>
              </a:rPr>
              <a:t>BIZANTINA O GRIEGA</a:t>
            </a:r>
            <a:r>
              <a:rPr lang="es-ES" dirty="0" smtClean="0"/>
              <a:t> (CLÁSICA)</a:t>
            </a:r>
          </a:p>
          <a:p>
            <a:r>
              <a:rPr lang="es-ES" dirty="0" smtClean="0">
                <a:solidFill>
                  <a:srgbClr val="FF0000"/>
                </a:solidFill>
              </a:rPr>
              <a:t>CABALLERÍAS</a:t>
            </a:r>
            <a:r>
              <a:rPr lang="es-ES" dirty="0" smtClean="0"/>
              <a:t> (MEDIEVAL)</a:t>
            </a:r>
          </a:p>
          <a:p>
            <a:r>
              <a:rPr lang="es-ES" dirty="0" smtClean="0">
                <a:solidFill>
                  <a:srgbClr val="FF0000"/>
                </a:solidFill>
              </a:rPr>
              <a:t>NOVELA SENTIMENTAL </a:t>
            </a:r>
            <a:r>
              <a:rPr lang="es-ES" dirty="0" smtClean="0"/>
              <a:t>(MEDIEVAL)</a:t>
            </a:r>
            <a:r>
              <a:rPr lang="es-ES" sz="1600" dirty="0" smtClean="0"/>
              <a:t>-</a:t>
            </a:r>
          </a:p>
          <a:p>
            <a:pPr>
              <a:buNone/>
            </a:pPr>
            <a:endParaRPr lang="es-ES" sz="1600" dirty="0" smtClean="0"/>
          </a:p>
          <a:p>
            <a:pPr>
              <a:buNone/>
            </a:pPr>
            <a:r>
              <a:rPr lang="es-ES" dirty="0" smtClean="0"/>
              <a:t>                       </a:t>
            </a:r>
          </a:p>
        </p:txBody>
      </p:sp>
      <p:sp>
        <p:nvSpPr>
          <p:cNvPr id="7" name="6 Marcador de texto"/>
          <p:cNvSpPr>
            <a:spLocks noGrp="1"/>
          </p:cNvSpPr>
          <p:nvPr>
            <p:ph type="body" sz="quarter" idx="3"/>
          </p:nvPr>
        </p:nvSpPr>
        <p:spPr/>
        <p:txBody>
          <a:bodyPr>
            <a:normAutofit/>
          </a:bodyPr>
          <a:lstStyle/>
          <a:p>
            <a:pPr algn="ctr"/>
            <a:r>
              <a:rPr lang="es-ES" sz="2800" dirty="0" smtClean="0"/>
              <a:t>REALISTA</a:t>
            </a:r>
            <a:endParaRPr lang="es-ES" sz="2800" dirty="0"/>
          </a:p>
        </p:txBody>
      </p:sp>
      <p:sp>
        <p:nvSpPr>
          <p:cNvPr id="8" name="7 Marcador de contenido"/>
          <p:cNvSpPr>
            <a:spLocks noGrp="1"/>
          </p:cNvSpPr>
          <p:nvPr>
            <p:ph sz="quarter" idx="4"/>
          </p:nvPr>
        </p:nvSpPr>
        <p:spPr/>
        <p:txBody>
          <a:bodyPr/>
          <a:lstStyle/>
          <a:p>
            <a:r>
              <a:rPr lang="es-ES" dirty="0" smtClean="0">
                <a:solidFill>
                  <a:srgbClr val="FF0000"/>
                </a:solidFill>
              </a:rPr>
              <a:t>PICARESCA</a:t>
            </a:r>
            <a:r>
              <a:rPr lang="es-ES" dirty="0" smtClean="0"/>
              <a:t> (RENACENTISTA)</a:t>
            </a:r>
          </a:p>
          <a:p>
            <a:r>
              <a:rPr lang="es-ES" dirty="0" smtClean="0">
                <a:solidFill>
                  <a:srgbClr val="FF0000"/>
                </a:solidFill>
              </a:rPr>
              <a:t>NOVELA ERÓTICA </a:t>
            </a:r>
            <a:r>
              <a:rPr lang="es-ES" dirty="0" smtClean="0"/>
              <a:t>(RENACENTISTA)</a:t>
            </a:r>
            <a:endParaRPr lang="es-ES" dirty="0"/>
          </a:p>
        </p:txBody>
      </p:sp>
      <p:cxnSp>
        <p:nvCxnSpPr>
          <p:cNvPr id="10" name="9 Conector recto de flecha"/>
          <p:cNvCxnSpPr/>
          <p:nvPr/>
        </p:nvCxnSpPr>
        <p:spPr>
          <a:xfrm>
            <a:off x="5220072" y="1340768"/>
            <a:ext cx="1008112" cy="576064"/>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3059832" y="1196752"/>
            <a:ext cx="864096" cy="648072"/>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sp>
        <p:nvSpPr>
          <p:cNvPr id="19" name="18 Botón de acción: Inicio">
            <a:hlinkClick r:id="rId2"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6000" dirty="0" smtClean="0">
                <a:solidFill>
                  <a:srgbClr val="002060"/>
                </a:solidFill>
              </a:rPr>
              <a:t>BIZANTINA</a:t>
            </a:r>
            <a:endParaRPr lang="es-ES" sz="6000" dirty="0">
              <a:solidFill>
                <a:srgbClr val="002060"/>
              </a:solidFill>
            </a:endParaRPr>
          </a:p>
        </p:txBody>
      </p:sp>
      <p:sp>
        <p:nvSpPr>
          <p:cNvPr id="8" name="7 Marcador de contenido"/>
          <p:cNvSpPr>
            <a:spLocks noGrp="1"/>
          </p:cNvSpPr>
          <p:nvPr>
            <p:ph idx="1"/>
          </p:nvPr>
        </p:nvSpPr>
        <p:spPr/>
        <p:txBody>
          <a:bodyPr>
            <a:noAutofit/>
          </a:bodyPr>
          <a:lstStyle/>
          <a:p>
            <a:r>
              <a:rPr lang="es-ES" sz="2400" b="1" dirty="0" smtClean="0"/>
              <a:t>DEFINICIÓN</a:t>
            </a:r>
            <a:r>
              <a:rPr lang="es-ES" sz="2400" dirty="0" smtClean="0"/>
              <a:t>: RELATO DE AVENTURAS QUE VIVEN DOS AMANTES (AMOR PLATÓNICO) PARA PODER UNIR SUS VIDAS. SIMBOLISMO MORAL Y RELIGIOSO (CONTRARREFORMA).</a:t>
            </a:r>
          </a:p>
          <a:p>
            <a:r>
              <a:rPr lang="es-ES" sz="2400" b="1" dirty="0" smtClean="0"/>
              <a:t>ANTECEDENTES</a:t>
            </a:r>
            <a:r>
              <a:rPr lang="es-ES" sz="2400" dirty="0" smtClean="0"/>
              <a:t>: HELIODORO (</a:t>
            </a:r>
            <a:r>
              <a:rPr lang="es-ES" sz="2400" dirty="0" smtClean="0">
                <a:hlinkClick r:id="rId2"/>
              </a:rPr>
              <a:t>HISTORIA ETIÓPICA</a:t>
            </a:r>
            <a:r>
              <a:rPr lang="es-ES" sz="2400" dirty="0" smtClean="0"/>
              <a:t>) Y AQUILES ESTACIO (</a:t>
            </a:r>
            <a:r>
              <a:rPr lang="es-ES" sz="2400" b="1" dirty="0" smtClean="0"/>
              <a:t>HISTORIA DE LEUCIPO Y CLITOFONTE</a:t>
            </a:r>
            <a:r>
              <a:rPr lang="es-ES" sz="2400" dirty="0" smtClean="0"/>
              <a:t>).</a:t>
            </a:r>
          </a:p>
          <a:p>
            <a:r>
              <a:rPr lang="es-ES" sz="2400" b="1" dirty="0" smtClean="0"/>
              <a:t>CARACTERÍSTICAS</a:t>
            </a:r>
            <a:r>
              <a:rPr lang="es-ES" sz="2400" dirty="0" smtClean="0"/>
              <a:t>: RELATO COMPLEJO (INICIO IN MEDIAS RES) QUE MUESTRA LOS CONOCIMIENTOS HUMANISTAS DEL AUTOR.</a:t>
            </a:r>
          </a:p>
          <a:p>
            <a:r>
              <a:rPr lang="es-ES" sz="2400" b="1" dirty="0" smtClean="0"/>
              <a:t>OBRAS</a:t>
            </a:r>
            <a:r>
              <a:rPr lang="es-ES" sz="2400" dirty="0" smtClean="0"/>
              <a:t>: </a:t>
            </a:r>
            <a:r>
              <a:rPr lang="es-ES" sz="2400" b="1" dirty="0" smtClean="0"/>
              <a:t>EL PEREGRINO EN SU PATRIA </a:t>
            </a:r>
            <a:r>
              <a:rPr lang="es-ES" sz="2400" dirty="0" smtClean="0"/>
              <a:t>(1604) DE LOPE DE VEGA, </a:t>
            </a:r>
            <a:r>
              <a:rPr lang="es-ES" sz="2400" b="1" dirty="0" smtClean="0"/>
              <a:t>LOS TRABAJOS DE PERSILES Y SIGISMUNDA</a:t>
            </a:r>
            <a:r>
              <a:rPr lang="es-ES" sz="2400" dirty="0" smtClean="0"/>
              <a:t> (1616) DE CERVANTES.</a:t>
            </a:r>
            <a:endParaRPr lang="es-ES" sz="2400" dirty="0"/>
          </a:p>
        </p:txBody>
      </p:sp>
      <p:sp>
        <p:nvSpPr>
          <p:cNvPr id="9" name="8 Botón de acción: Inicio">
            <a:hlinkClick r:id="rId3"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002060"/>
                </a:solidFill>
              </a:rPr>
              <a:t>OTROS RELATOS</a:t>
            </a:r>
            <a:endParaRPr lang="es-ES" b="1" dirty="0">
              <a:solidFill>
                <a:srgbClr val="002060"/>
              </a:solidFill>
            </a:endParaRPr>
          </a:p>
        </p:txBody>
      </p:sp>
      <p:sp>
        <p:nvSpPr>
          <p:cNvPr id="3" name="2 Marcador de contenido"/>
          <p:cNvSpPr>
            <a:spLocks noGrp="1"/>
          </p:cNvSpPr>
          <p:nvPr>
            <p:ph idx="1"/>
          </p:nvPr>
        </p:nvSpPr>
        <p:spPr/>
        <p:txBody>
          <a:bodyPr>
            <a:normAutofit fontScale="70000" lnSpcReduction="20000"/>
          </a:bodyPr>
          <a:lstStyle/>
          <a:p>
            <a:r>
              <a:rPr lang="es-ES" b="1" dirty="0" smtClean="0"/>
              <a:t>MORISCO</a:t>
            </a:r>
            <a:r>
              <a:rPr lang="es-ES" dirty="0" smtClean="0"/>
              <a:t>: RELATO IDEALIZADO DE LA CONVIVENCIA ENTRE MOROS Y CRISTIANOS EN LA GUERRA DE GRANADA  O CON MORISCOS. INTRODUCE TAMBIÉN RELACIONES AMOROSAS PLATÓNICAS EN UN AMBIENTE REALISTA HISTÓRICO, ANTECEDENTE DE LA NOVELA HISTÓRICA.</a:t>
            </a:r>
          </a:p>
          <a:p>
            <a:r>
              <a:rPr lang="es-ES" b="1" dirty="0" smtClean="0"/>
              <a:t>OBRA</a:t>
            </a:r>
            <a:r>
              <a:rPr lang="es-ES" dirty="0" smtClean="0"/>
              <a:t>: </a:t>
            </a:r>
            <a:r>
              <a:rPr lang="es-ES" b="1" dirty="0" smtClean="0"/>
              <a:t>HISTORIA DEL ABENCERRAJE Y LA HERMOSA JARIFA</a:t>
            </a:r>
            <a:r>
              <a:rPr lang="es-ES" dirty="0" smtClean="0"/>
              <a:t>, NOVELA ANÓNIMA DE 1551.</a:t>
            </a:r>
          </a:p>
          <a:p>
            <a:r>
              <a:rPr lang="es-ES" dirty="0" smtClean="0">
                <a:hlinkClick r:id="rId2"/>
              </a:rPr>
              <a:t>SENTIMENTAL</a:t>
            </a:r>
            <a:r>
              <a:rPr lang="es-ES" dirty="0" smtClean="0"/>
              <a:t>: NOVELA DE ORIGEN MEDIEVAL QUE PERVIVE EN LAS PRIMERAS DÉCADAS DEL SIGLO XVI. TEMA DEL AMOR CORTÉS CON UN FINAL TRÁGICO Y ESTILO MUY ELABORADO Y RETÓRICO. </a:t>
            </a:r>
            <a:r>
              <a:rPr lang="es-ES" b="1" dirty="0" smtClean="0"/>
              <a:t>CÁRCEL DE AMOR </a:t>
            </a:r>
            <a:r>
              <a:rPr lang="es-ES" dirty="0" smtClean="0"/>
              <a:t>(1492) DE DIEGO DE SAN PEDRO.</a:t>
            </a:r>
          </a:p>
          <a:p>
            <a:r>
              <a:rPr lang="es-ES" b="1" dirty="0" smtClean="0"/>
              <a:t>ERÓTICA</a:t>
            </a:r>
            <a:r>
              <a:rPr lang="es-ES" dirty="0" smtClean="0"/>
              <a:t>: RELATO DIALOGADO SIGUIENDO EL MODELO DE LA CELESTINA CON AMORES REAISTAS E INCLUSO ERÓTICOS Y DE AMBIENTE LUPANAR. </a:t>
            </a:r>
            <a:r>
              <a:rPr lang="es-ES" b="1" dirty="0" smtClean="0"/>
              <a:t>LA LOZANA ANDALUZA  </a:t>
            </a:r>
            <a:r>
              <a:rPr lang="es-ES" dirty="0" smtClean="0"/>
              <a:t>(1528) DE FRANCISCO DELICADO. EN 1632 </a:t>
            </a:r>
            <a:r>
              <a:rPr lang="es-ES" b="1" dirty="0" smtClean="0"/>
              <a:t>LA DOROTEA </a:t>
            </a:r>
            <a:r>
              <a:rPr lang="es-ES" dirty="0" smtClean="0"/>
              <a:t>DE LOPE DE VEGA.</a:t>
            </a:r>
            <a:endParaRPr lang="es-ES" dirty="0"/>
          </a:p>
        </p:txBody>
      </p:sp>
      <p:sp>
        <p:nvSpPr>
          <p:cNvPr id="4" name="3 Botón de acción: Inicio">
            <a:hlinkClick r:id="rId3"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NOVELA PICARESCA</a:t>
            </a:r>
            <a:endParaRPr lang="es-ES" dirty="0">
              <a:solidFill>
                <a:srgbClr val="002060"/>
              </a:solidFill>
            </a:endParaRPr>
          </a:p>
        </p:txBody>
      </p:sp>
      <p:sp>
        <p:nvSpPr>
          <p:cNvPr id="3" name="2 Marcador de contenido"/>
          <p:cNvSpPr>
            <a:spLocks noGrp="1"/>
          </p:cNvSpPr>
          <p:nvPr>
            <p:ph idx="1"/>
          </p:nvPr>
        </p:nvSpPr>
        <p:spPr/>
        <p:txBody>
          <a:bodyPr>
            <a:normAutofit fontScale="85000" lnSpcReduction="10000"/>
          </a:bodyPr>
          <a:lstStyle/>
          <a:p>
            <a:r>
              <a:rPr lang="es-ES" dirty="0" smtClean="0">
                <a:solidFill>
                  <a:srgbClr val="FF0000"/>
                </a:solidFill>
              </a:rPr>
              <a:t>CARACTERÍSTICAS:</a:t>
            </a:r>
          </a:p>
          <a:p>
            <a:pPr lvl="1"/>
            <a:r>
              <a:rPr lang="es-ES" b="1" dirty="0" smtClean="0"/>
              <a:t>NARRADOR PROTAGONISTA </a:t>
            </a:r>
            <a:r>
              <a:rPr lang="es-ES" dirty="0" smtClean="0"/>
              <a:t>(PERSPECTIVISMO).</a:t>
            </a:r>
          </a:p>
          <a:p>
            <a:pPr lvl="1"/>
            <a:r>
              <a:rPr lang="es-ES" b="1" dirty="0" smtClean="0"/>
              <a:t>RELATO MODERNO</a:t>
            </a:r>
            <a:r>
              <a:rPr lang="es-ES" dirty="0" smtClean="0"/>
              <a:t>: ES ARTICULADO E INTERNAMENTE PROGRESIVO CON ELEMENTOS SUBORDINADOS AL REALISMO E INTENCIÓN DEL RELATO.</a:t>
            </a:r>
          </a:p>
          <a:p>
            <a:pPr lvl="1"/>
            <a:r>
              <a:rPr lang="es-ES" b="1" dirty="0" smtClean="0"/>
              <a:t>ESTRUCTURA CERRADA</a:t>
            </a:r>
            <a:r>
              <a:rPr lang="es-ES" dirty="0" smtClean="0"/>
              <a:t>. EL PROTAGONISTA CUENTA SU VIDA PARA EXPLICAR SU SITUACIÓN FINAL.</a:t>
            </a:r>
          </a:p>
          <a:p>
            <a:pPr lvl="1"/>
            <a:r>
              <a:rPr lang="es-ES" b="1" dirty="0" smtClean="0"/>
              <a:t>PROTAGONISTA DE CONDICIÓN ÍNFIMA </a:t>
            </a:r>
            <a:r>
              <a:rPr lang="es-ES" dirty="0" smtClean="0"/>
              <a:t>QUE SIRVE A VARIOS AMOS.</a:t>
            </a:r>
          </a:p>
          <a:p>
            <a:pPr lvl="1"/>
            <a:r>
              <a:rPr lang="es-ES" b="1" dirty="0" smtClean="0"/>
              <a:t>REALISMO</a:t>
            </a:r>
            <a:r>
              <a:rPr lang="es-ES" dirty="0" smtClean="0"/>
              <a:t>: VEROSIMILITUD EN SUCESOS Y LUGARES.</a:t>
            </a:r>
          </a:p>
          <a:p>
            <a:pPr lvl="1"/>
            <a:r>
              <a:rPr lang="es-ES" b="1" dirty="0" smtClean="0"/>
              <a:t>DECORO LITERARIO</a:t>
            </a:r>
            <a:r>
              <a:rPr lang="es-ES" dirty="0" smtClean="0"/>
              <a:t>: EL ESTILO SE ADECUA A LA CONDICIÓN DEL PROTAGONISTA.</a:t>
            </a:r>
            <a:endParaRPr lang="es-ES" dirty="0"/>
          </a:p>
        </p:txBody>
      </p:sp>
      <p:sp>
        <p:nvSpPr>
          <p:cNvPr id="4" name="3 Botón de acción: Inicio">
            <a:hlinkClick r:id="rId2" action="ppaction://hlinksldjump" highlightClick="1"/>
          </p:cNvPr>
          <p:cNvSpPr/>
          <p:nvPr/>
        </p:nvSpPr>
        <p:spPr>
          <a:xfrm>
            <a:off x="4139952" y="6175624"/>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SIMP.jpg"/>
          <p:cNvPicPr>
            <a:picLocks noChangeAspect="1"/>
          </p:cNvPicPr>
          <p:nvPr/>
        </p:nvPicPr>
        <p:blipFill>
          <a:blip r:embed="rId2" cstate="print"/>
          <a:stretch>
            <a:fillRect/>
          </a:stretch>
        </p:blipFill>
        <p:spPr>
          <a:xfrm>
            <a:off x="7362825" y="0"/>
            <a:ext cx="1781175" cy="2562225"/>
          </a:xfrm>
          <a:prstGeom prst="rect">
            <a:avLst/>
          </a:prstGeom>
        </p:spPr>
      </p:pic>
      <p:sp>
        <p:nvSpPr>
          <p:cNvPr id="2" name="1 Título"/>
          <p:cNvSpPr>
            <a:spLocks noGrp="1"/>
          </p:cNvSpPr>
          <p:nvPr>
            <p:ph type="title"/>
          </p:nvPr>
        </p:nvSpPr>
        <p:spPr/>
        <p:txBody>
          <a:bodyPr/>
          <a:lstStyle/>
          <a:p>
            <a:r>
              <a:rPr lang="es-ES" dirty="0" smtClean="0">
                <a:solidFill>
                  <a:srgbClr val="002060"/>
                </a:solidFill>
              </a:rPr>
              <a:t>NOVELAS PICARESCAS</a:t>
            </a:r>
            <a:endParaRPr lang="es-ES" dirty="0">
              <a:solidFill>
                <a:srgbClr val="002060"/>
              </a:solidFill>
            </a:endParaRPr>
          </a:p>
        </p:txBody>
      </p:sp>
      <p:sp>
        <p:nvSpPr>
          <p:cNvPr id="3" name="2 Marcador de contenido"/>
          <p:cNvSpPr>
            <a:spLocks noGrp="1"/>
          </p:cNvSpPr>
          <p:nvPr>
            <p:ph idx="1"/>
          </p:nvPr>
        </p:nvSpPr>
        <p:spPr/>
        <p:txBody>
          <a:bodyPr>
            <a:normAutofit fontScale="85000" lnSpcReduction="10000"/>
          </a:bodyPr>
          <a:lstStyle/>
          <a:p>
            <a:r>
              <a:rPr lang="es-ES" dirty="0" smtClean="0">
                <a:hlinkClick r:id="rId3"/>
              </a:rPr>
              <a:t>EL LAZARILLO DE TORMES </a:t>
            </a:r>
            <a:r>
              <a:rPr lang="es-ES" dirty="0" smtClean="0"/>
              <a:t>(1554)</a:t>
            </a:r>
          </a:p>
          <a:p>
            <a:r>
              <a:rPr lang="es-ES" dirty="0" smtClean="0"/>
              <a:t>OTRAS OBRAS:</a:t>
            </a:r>
          </a:p>
          <a:p>
            <a:pPr lvl="1"/>
            <a:r>
              <a:rPr lang="es-ES" dirty="0" smtClean="0">
                <a:hlinkClick r:id="rId4"/>
              </a:rPr>
              <a:t>GUZMÁN DE ALFARACHE </a:t>
            </a:r>
            <a:r>
              <a:rPr lang="es-ES" dirty="0" smtClean="0"/>
              <a:t>DE MATEO ALEMÁN (1599-1604).</a:t>
            </a:r>
          </a:p>
          <a:p>
            <a:pPr lvl="1"/>
            <a:r>
              <a:rPr lang="es-ES" dirty="0" smtClean="0">
                <a:hlinkClick r:id="rId5"/>
              </a:rPr>
              <a:t>EL BUSCÓN </a:t>
            </a:r>
            <a:r>
              <a:rPr lang="es-ES" dirty="0" smtClean="0"/>
              <a:t>DE QUEVEDO (</a:t>
            </a:r>
            <a:r>
              <a:rPr lang="es-ES" smtClean="0"/>
              <a:t>1626), AUNQUE ESCRITA EN TORNO A 1603-8.</a:t>
            </a:r>
            <a:endParaRPr lang="es-ES" dirty="0" smtClean="0"/>
          </a:p>
          <a:p>
            <a:pPr lvl="1"/>
            <a:r>
              <a:rPr lang="es-ES" b="1" dirty="0" smtClean="0"/>
              <a:t>LA PÍCARA JUSTINA </a:t>
            </a:r>
            <a:r>
              <a:rPr lang="es-ES" dirty="0" smtClean="0"/>
              <a:t>DE LÓPEZ DE ÚBEDA (1626).</a:t>
            </a:r>
          </a:p>
          <a:p>
            <a:pPr lvl="1"/>
            <a:r>
              <a:rPr lang="es-ES" b="1" dirty="0" smtClean="0"/>
              <a:t>EL ESCUDERO MARCOS DE OBREGÓN </a:t>
            </a:r>
            <a:r>
              <a:rPr lang="es-ES" dirty="0" smtClean="0"/>
              <a:t>DE VICENTE ESPINEL (1618).</a:t>
            </a:r>
          </a:p>
          <a:p>
            <a:pPr lvl="1"/>
            <a:r>
              <a:rPr lang="es-ES" b="1" dirty="0" smtClean="0"/>
              <a:t>ESTEBANILLO GONZÁLEZ </a:t>
            </a:r>
            <a:r>
              <a:rPr lang="es-ES" dirty="0" smtClean="0"/>
              <a:t>(1646). ANÓNIMA.</a:t>
            </a:r>
          </a:p>
          <a:p>
            <a:pPr lvl="1"/>
            <a:r>
              <a:rPr lang="es-ES" b="1" dirty="0" smtClean="0"/>
              <a:t>SIMPLICIUS SIMPLICISSIMUS</a:t>
            </a:r>
            <a:r>
              <a:rPr lang="es-ES" dirty="0" smtClean="0"/>
              <a:t> (1668): NOVELA ALEMANA DE HANS JACOB</a:t>
            </a:r>
            <a:endParaRPr lang="es-ES" dirty="0"/>
          </a:p>
        </p:txBody>
      </p:sp>
      <p:sp>
        <p:nvSpPr>
          <p:cNvPr id="5" name="4 Botón de acción: Inicio">
            <a:hlinkClick r:id="rId6"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AZARILLO.png"/>
          <p:cNvPicPr>
            <a:picLocks noChangeAspect="1"/>
          </p:cNvPicPr>
          <p:nvPr/>
        </p:nvPicPr>
        <p:blipFill>
          <a:blip r:embed="rId2" cstate="print"/>
          <a:stretch>
            <a:fillRect/>
          </a:stretch>
        </p:blipFill>
        <p:spPr>
          <a:xfrm>
            <a:off x="6924675" y="548680"/>
            <a:ext cx="2219325" cy="2057400"/>
          </a:xfrm>
          <a:prstGeom prst="rect">
            <a:avLst/>
          </a:prstGeom>
        </p:spPr>
      </p:pic>
      <p:sp>
        <p:nvSpPr>
          <p:cNvPr id="2" name="1 Título"/>
          <p:cNvSpPr>
            <a:spLocks noGrp="1"/>
          </p:cNvSpPr>
          <p:nvPr>
            <p:ph type="title"/>
          </p:nvPr>
        </p:nvSpPr>
        <p:spPr/>
        <p:txBody>
          <a:bodyPr/>
          <a:lstStyle/>
          <a:p>
            <a:r>
              <a:rPr lang="es-ES" dirty="0" smtClean="0">
                <a:solidFill>
                  <a:srgbClr val="002060"/>
                </a:solidFill>
              </a:rPr>
              <a:t>LAZARILLO DE TORMES</a:t>
            </a:r>
            <a:endParaRPr lang="es-ES" dirty="0">
              <a:solidFill>
                <a:srgbClr val="002060"/>
              </a:solidFill>
            </a:endParaRPr>
          </a:p>
        </p:txBody>
      </p:sp>
      <p:sp>
        <p:nvSpPr>
          <p:cNvPr id="3" name="2 Marcador de contenido"/>
          <p:cNvSpPr>
            <a:spLocks noGrp="1"/>
          </p:cNvSpPr>
          <p:nvPr>
            <p:ph idx="1"/>
          </p:nvPr>
        </p:nvSpPr>
        <p:spPr/>
        <p:txBody>
          <a:bodyPr>
            <a:noAutofit/>
          </a:bodyPr>
          <a:lstStyle/>
          <a:p>
            <a:pPr algn="just"/>
            <a:r>
              <a:rPr lang="es-ES" sz="2400" dirty="0" smtClean="0"/>
              <a:t>TRES EDICIONES 1554</a:t>
            </a:r>
          </a:p>
          <a:p>
            <a:pPr algn="just"/>
            <a:r>
              <a:rPr lang="es-ES" sz="2400" b="1" dirty="0" smtClean="0"/>
              <a:t>AUTORÍA. ANÓNIMA Y APÓCRIFA</a:t>
            </a:r>
            <a:r>
              <a:rPr lang="es-ES" sz="2400" dirty="0" smtClean="0"/>
              <a:t>.</a:t>
            </a:r>
          </a:p>
          <a:p>
            <a:pPr algn="just"/>
            <a:r>
              <a:rPr lang="es-ES" sz="2400" b="1" dirty="0" smtClean="0"/>
              <a:t>NARRADOR: PROTAGONISTA.</a:t>
            </a:r>
            <a:r>
              <a:rPr lang="es-ES" sz="2400" dirty="0" smtClean="0"/>
              <a:t> </a:t>
            </a:r>
            <a:r>
              <a:rPr lang="es-ES" sz="2400" b="1" dirty="0" smtClean="0"/>
              <a:t>CARTA FAMILIAR </a:t>
            </a:r>
            <a:r>
              <a:rPr lang="es-ES" sz="2400" dirty="0" smtClean="0"/>
              <a:t>DE RESPUESTA DIRIGIDA A UN PERSONAJE DE CATEGORÍA SOCIAL (“VUESTRA MERCED”).</a:t>
            </a:r>
          </a:p>
          <a:p>
            <a:pPr algn="just"/>
            <a:r>
              <a:rPr lang="es-ES" sz="2400" b="1" dirty="0" smtClean="0"/>
              <a:t>VEROSIMILITUD</a:t>
            </a:r>
          </a:p>
          <a:p>
            <a:pPr algn="just"/>
            <a:r>
              <a:rPr lang="es-ES" sz="2400" b="1" dirty="0" smtClean="0"/>
              <a:t>RELATO MODERNO </a:t>
            </a:r>
            <a:r>
              <a:rPr lang="es-ES" sz="2400" dirty="0" smtClean="0"/>
              <a:t>FRENTE AL MEDIEVAL: RELATO ARTICULADO, PROGRESIVO SUBORDINADO A UN HECHO SUBORDINANTE: EL “CASO” POR EL QUE PREGUNTA EL INTERLOCUTOR.</a:t>
            </a:r>
          </a:p>
          <a:p>
            <a:pPr algn="just"/>
            <a:r>
              <a:rPr lang="es-ES" sz="2400" dirty="0" smtClean="0"/>
              <a:t>PASO DEL CUENTO A LA NOVELA (ENHEBRADO): RECOGE RELATOS FOLKLÓRICOS, LOS ADAPTA. LOS ATRIBUYE A UN PERSONAJE Y JUSTIFICAN UN FINAL.</a:t>
            </a:r>
          </a:p>
          <a:p>
            <a:pPr algn="just"/>
            <a:endParaRPr lang="es-ES" sz="2800" dirty="0" smtClean="0"/>
          </a:p>
          <a:p>
            <a:pPr algn="just">
              <a:buNone/>
            </a:pPr>
            <a:endParaRPr lang="es-ES" sz="2800" dirty="0"/>
          </a:p>
        </p:txBody>
      </p:sp>
      <p:sp>
        <p:nvSpPr>
          <p:cNvPr id="5" name="4 Botón de acción: Inicio">
            <a:hlinkClick r:id="rId3" action="ppaction://hlinksldjump" highlightClick="1"/>
          </p:cNvPr>
          <p:cNvSpPr/>
          <p:nvPr/>
        </p:nvSpPr>
        <p:spPr>
          <a:xfrm>
            <a:off x="6012160" y="6381328"/>
            <a:ext cx="610368" cy="476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solidFill>
                  <a:srgbClr val="002060"/>
                </a:solidFill>
              </a:rPr>
              <a:t>ÍNDICE</a:t>
            </a:r>
            <a:endParaRPr lang="es-ES" dirty="0">
              <a:solidFill>
                <a:srgbClr val="002060"/>
              </a:solidFill>
            </a:endParaRPr>
          </a:p>
        </p:txBody>
      </p:sp>
      <p:sp>
        <p:nvSpPr>
          <p:cNvPr id="5" name="4 Marcador de texto"/>
          <p:cNvSpPr>
            <a:spLocks noGrp="1"/>
          </p:cNvSpPr>
          <p:nvPr>
            <p:ph type="body" idx="1"/>
          </p:nvPr>
        </p:nvSpPr>
        <p:spPr/>
        <p:txBody>
          <a:bodyPr/>
          <a:lstStyle/>
          <a:p>
            <a:r>
              <a:rPr lang="es-ES" dirty="0" smtClean="0">
                <a:solidFill>
                  <a:srgbClr val="FF0000"/>
                </a:solidFill>
              </a:rPr>
              <a:t>RENACIMIENTO Y PETRARCA</a:t>
            </a:r>
            <a:endParaRPr lang="es-ES" dirty="0">
              <a:solidFill>
                <a:srgbClr val="FF0000"/>
              </a:solidFill>
            </a:endParaRPr>
          </a:p>
        </p:txBody>
      </p:sp>
      <p:sp>
        <p:nvSpPr>
          <p:cNvPr id="6" name="5 Marcador de contenido"/>
          <p:cNvSpPr>
            <a:spLocks noGrp="1"/>
          </p:cNvSpPr>
          <p:nvPr>
            <p:ph sz="half" idx="2"/>
          </p:nvPr>
        </p:nvSpPr>
        <p:spPr/>
        <p:txBody>
          <a:bodyPr/>
          <a:lstStyle/>
          <a:p>
            <a:r>
              <a:rPr lang="es-ES" dirty="0" smtClean="0">
                <a:hlinkClick r:id="rId2" action="ppaction://hlinksldjump"/>
              </a:rPr>
              <a:t>CARACTERÍSTICAS I</a:t>
            </a:r>
            <a:endParaRPr lang="es-ES" dirty="0" smtClean="0"/>
          </a:p>
          <a:p>
            <a:r>
              <a:rPr lang="es-ES" dirty="0" smtClean="0">
                <a:hlinkClick r:id="rId3" action="ppaction://hlinksldjump"/>
              </a:rPr>
              <a:t>CARACTERÍSTICAS II</a:t>
            </a:r>
            <a:endParaRPr lang="es-ES" dirty="0" smtClean="0"/>
          </a:p>
          <a:p>
            <a:r>
              <a:rPr lang="es-ES" dirty="0" smtClean="0">
                <a:hlinkClick r:id="rId4" action="ppaction://hlinksldjump"/>
              </a:rPr>
              <a:t>HUMANISMO</a:t>
            </a:r>
            <a:endParaRPr lang="es-ES" dirty="0" smtClean="0"/>
          </a:p>
          <a:p>
            <a:r>
              <a:rPr lang="es-ES" dirty="0" smtClean="0">
                <a:hlinkClick r:id="rId5" action="ppaction://hlinksldjump"/>
              </a:rPr>
              <a:t>IL DOLCE STIL NOVO</a:t>
            </a:r>
            <a:endParaRPr lang="es-ES" dirty="0" smtClean="0"/>
          </a:p>
          <a:p>
            <a:r>
              <a:rPr lang="es-ES" dirty="0" smtClean="0">
                <a:hlinkClick r:id="rId6" action="ppaction://hlinksldjump"/>
              </a:rPr>
              <a:t>PETRARCA</a:t>
            </a:r>
            <a:endParaRPr lang="es-ES" dirty="0" smtClean="0"/>
          </a:p>
          <a:p>
            <a:r>
              <a:rPr lang="es-ES" dirty="0" smtClean="0">
                <a:hlinkClick r:id="rId7" action="ppaction://hlinksldjump"/>
              </a:rPr>
              <a:t>CANZONIERE</a:t>
            </a:r>
            <a:endParaRPr lang="es-ES" dirty="0" smtClean="0"/>
          </a:p>
          <a:p>
            <a:endParaRPr lang="es-ES" dirty="0"/>
          </a:p>
        </p:txBody>
      </p:sp>
      <p:sp>
        <p:nvSpPr>
          <p:cNvPr id="7" name="6 Marcador de texto"/>
          <p:cNvSpPr>
            <a:spLocks noGrp="1"/>
          </p:cNvSpPr>
          <p:nvPr>
            <p:ph type="body" sz="quarter" idx="3"/>
          </p:nvPr>
        </p:nvSpPr>
        <p:spPr/>
        <p:txBody>
          <a:bodyPr/>
          <a:lstStyle/>
          <a:p>
            <a:r>
              <a:rPr lang="es-ES" dirty="0" smtClean="0">
                <a:solidFill>
                  <a:srgbClr val="FF0000"/>
                </a:solidFill>
              </a:rPr>
              <a:t>EL RELATO RENACENTISTA</a:t>
            </a:r>
            <a:endParaRPr lang="es-ES" dirty="0">
              <a:solidFill>
                <a:srgbClr val="FF0000"/>
              </a:solidFill>
            </a:endParaRPr>
          </a:p>
        </p:txBody>
      </p:sp>
      <p:sp>
        <p:nvSpPr>
          <p:cNvPr id="8" name="7 Marcador de contenido"/>
          <p:cNvSpPr>
            <a:spLocks noGrp="1"/>
          </p:cNvSpPr>
          <p:nvPr>
            <p:ph sz="quarter" idx="4"/>
          </p:nvPr>
        </p:nvSpPr>
        <p:spPr/>
        <p:txBody>
          <a:bodyPr>
            <a:normAutofit lnSpcReduction="10000"/>
          </a:bodyPr>
          <a:lstStyle/>
          <a:p>
            <a:r>
              <a:rPr lang="es-ES" dirty="0" smtClean="0">
                <a:hlinkClick r:id="rId8" action="ppaction://hlinksldjump"/>
              </a:rPr>
              <a:t>NARRATIVA RENACENTISTA</a:t>
            </a:r>
            <a:endParaRPr lang="es-ES" dirty="0" smtClean="0"/>
          </a:p>
          <a:p>
            <a:r>
              <a:rPr lang="es-ES" dirty="0" smtClean="0">
                <a:hlinkClick r:id="rId9" action="ppaction://hlinksldjump"/>
              </a:rPr>
              <a:t>CLASIFICACIÓN</a:t>
            </a:r>
            <a:endParaRPr lang="es-ES" dirty="0" smtClean="0"/>
          </a:p>
          <a:p>
            <a:r>
              <a:rPr lang="es-ES" dirty="0" smtClean="0">
                <a:hlinkClick r:id="rId10" action="ppaction://hlinksldjump"/>
              </a:rPr>
              <a:t>BIZANTINA</a:t>
            </a:r>
            <a:endParaRPr lang="es-ES" dirty="0" smtClean="0"/>
          </a:p>
          <a:p>
            <a:r>
              <a:rPr lang="es-ES" dirty="0" smtClean="0">
                <a:hlinkClick r:id="rId11" action="ppaction://hlinksldjump"/>
              </a:rPr>
              <a:t>OTROS RELATOS</a:t>
            </a:r>
            <a:endParaRPr lang="es-ES" dirty="0" smtClean="0"/>
          </a:p>
          <a:p>
            <a:r>
              <a:rPr lang="es-ES" dirty="0" smtClean="0">
                <a:hlinkClick r:id="rId12" action="ppaction://hlinksldjump"/>
              </a:rPr>
              <a:t>NOVELA PICARESCA</a:t>
            </a:r>
            <a:endParaRPr lang="es-ES" dirty="0" smtClean="0"/>
          </a:p>
          <a:p>
            <a:r>
              <a:rPr lang="es-ES" dirty="0" smtClean="0">
                <a:hlinkClick r:id="rId13" action="ppaction://hlinksldjump"/>
              </a:rPr>
              <a:t>NOVELAS PICARESCAS</a:t>
            </a:r>
            <a:endParaRPr lang="es-ES" dirty="0" smtClean="0"/>
          </a:p>
          <a:p>
            <a:r>
              <a:rPr lang="es-ES" dirty="0" smtClean="0">
                <a:hlinkClick r:id="rId14" action="ppaction://hlinksldjump"/>
              </a:rPr>
              <a:t>LAZARILLO</a:t>
            </a:r>
            <a:endParaRPr lang="es-ES" dirty="0" smtClean="0"/>
          </a:p>
          <a:p>
            <a:r>
              <a:rPr lang="es-ES" sz="2800" dirty="0" smtClean="0">
                <a:solidFill>
                  <a:srgbClr val="FF00FF"/>
                </a:solidFill>
                <a:hlinkClick r:id="rId15" action="ppaction://hlinksldjump"/>
              </a:rPr>
              <a:t>BARROCO</a:t>
            </a:r>
            <a:endParaRPr lang="es-ES" sz="2800" dirty="0" smtClean="0">
              <a:solidFill>
                <a:srgbClr val="FF00FF"/>
              </a:solidFill>
            </a:endParaRPr>
          </a:p>
          <a:p>
            <a:r>
              <a:rPr lang="es-ES" sz="2800" dirty="0" smtClean="0">
                <a:solidFill>
                  <a:srgbClr val="FF00FF"/>
                </a:solidFill>
                <a:hlinkClick r:id="rId16" action="ppaction://hlinksldjump"/>
              </a:rPr>
              <a:t>ÍNDICE</a:t>
            </a:r>
            <a:endParaRPr lang="es-ES" sz="2800" dirty="0" smtClean="0">
              <a:solidFill>
                <a:srgbClr val="FF00FF"/>
              </a:solidFill>
            </a:endParaRPr>
          </a:p>
          <a:p>
            <a:endParaRPr lang="es-ES" dirty="0" smtClean="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91264" cy="1417638"/>
          </a:xfrm>
        </p:spPr>
        <p:txBody>
          <a:bodyPr/>
          <a:lstStyle/>
          <a:p>
            <a:r>
              <a:rPr lang="es-ES" dirty="0" smtClean="0">
                <a:solidFill>
                  <a:srgbClr val="002060"/>
                </a:solidFill>
              </a:rPr>
              <a:t>LAZARILLO II</a:t>
            </a:r>
            <a:endParaRPr lang="es-ES" dirty="0">
              <a:solidFill>
                <a:srgbClr val="002060"/>
              </a:solidFill>
            </a:endParaRPr>
          </a:p>
        </p:txBody>
      </p:sp>
      <p:sp>
        <p:nvSpPr>
          <p:cNvPr id="3" name="2 Marcador de contenido"/>
          <p:cNvSpPr>
            <a:spLocks noGrp="1"/>
          </p:cNvSpPr>
          <p:nvPr>
            <p:ph idx="1"/>
          </p:nvPr>
        </p:nvSpPr>
        <p:spPr>
          <a:xfrm>
            <a:off x="395536" y="1124744"/>
            <a:ext cx="8291264" cy="5001419"/>
          </a:xfrm>
        </p:spPr>
        <p:txBody>
          <a:bodyPr>
            <a:normAutofit lnSpcReduction="10000"/>
          </a:bodyPr>
          <a:lstStyle/>
          <a:p>
            <a:r>
              <a:rPr lang="es-ES" sz="2000" dirty="0" smtClean="0"/>
              <a:t>ANTECEDENTE</a:t>
            </a:r>
            <a:r>
              <a:rPr lang="es-ES" sz="2000" b="1" dirty="0" smtClean="0"/>
              <a:t>: EL ASNO DE ORO DE APULEYO. EPÍSTOLAS FAMILIARES</a:t>
            </a:r>
            <a:r>
              <a:rPr lang="es-ES" sz="2000" dirty="0" smtClean="0"/>
              <a:t>.</a:t>
            </a:r>
          </a:p>
          <a:p>
            <a:r>
              <a:rPr lang="es-ES" sz="2000" b="1" dirty="0" smtClean="0"/>
              <a:t>ESTRUCTURA</a:t>
            </a:r>
            <a:r>
              <a:rPr lang="es-ES" sz="2000" dirty="0" smtClean="0"/>
              <a:t>: </a:t>
            </a:r>
            <a:r>
              <a:rPr lang="es-ES" sz="2000" b="1" dirty="0" smtClean="0"/>
              <a:t>NOVELA CERRADA </a:t>
            </a:r>
            <a:r>
              <a:rPr lang="es-ES" sz="2000" dirty="0" smtClean="0"/>
              <a:t>PARA EXPLICAR LA SITUACIÓN FINAL DE LÁZARO.</a:t>
            </a:r>
          </a:p>
          <a:p>
            <a:pPr lvl="1"/>
            <a:r>
              <a:rPr lang="es-ES" sz="2000" b="1" dirty="0" smtClean="0"/>
              <a:t>PRÓLOGO Y TRATADO VII</a:t>
            </a:r>
            <a:r>
              <a:rPr lang="es-ES" sz="2000" dirty="0" smtClean="0"/>
              <a:t>: PRESENTAN Y EXPLICAN EL CASO: LA SITUACIÓN MARITAL DE LÁZARO.</a:t>
            </a:r>
          </a:p>
          <a:p>
            <a:pPr lvl="1"/>
            <a:r>
              <a:rPr lang="es-ES" sz="2000" dirty="0" smtClean="0"/>
              <a:t>TRES PRIMEROS TRATADOS: FORMACIÓN DE LÁZARO, RELATOS FOLKLÓRICOS CON PENURIAS QUE VAN CRECIENDO. CRÍTICA A LOS ESTAMENTOS SOCIALES: PUEBLO, CLERO Y NOBLEZA.</a:t>
            </a:r>
          </a:p>
          <a:p>
            <a:pPr lvl="1"/>
            <a:r>
              <a:rPr lang="es-ES" sz="2000" b="1" dirty="0" smtClean="0"/>
              <a:t>1º</a:t>
            </a:r>
            <a:r>
              <a:rPr lang="es-ES" sz="2000" dirty="0" smtClean="0"/>
              <a:t>: CUENTOS FOLKLÓRICOS SOBRE EL CIEGO, CON CINCO EPISODIOS EN TORNO A DOS PORRADAS. APRENDIZAJE EN LA VIDA.</a:t>
            </a:r>
          </a:p>
          <a:p>
            <a:pPr lvl="1"/>
            <a:r>
              <a:rPr lang="es-ES" sz="2000" b="1" dirty="0" smtClean="0"/>
              <a:t>2º</a:t>
            </a:r>
            <a:r>
              <a:rPr lang="es-ES" sz="2000" dirty="0" smtClean="0"/>
              <a:t>: CRÍTICA CLERICAL ANTE LA FALTA DE CARIDAD DEL CURA DE MAQUEDA.</a:t>
            </a:r>
          </a:p>
          <a:p>
            <a:pPr lvl="1"/>
            <a:r>
              <a:rPr lang="es-ES" sz="2000" b="1" dirty="0" smtClean="0"/>
              <a:t>3º</a:t>
            </a:r>
            <a:r>
              <a:rPr lang="es-ES" sz="2000" dirty="0" smtClean="0"/>
              <a:t>: PASO DEL CUENTO A LA NOVELA. PARADOJA DEL CRIADO QUE DEBE SUSTENTAR AL AMO, EL HIDALGO. TEMA DE LA COMPASIÓN Y FRATERNIDAD HUMANA. ANTECEDENTE DEL QUIJOTE. </a:t>
            </a:r>
            <a:endParaRPr lang="es-ES" sz="2000" dirty="0"/>
          </a:p>
        </p:txBody>
      </p:sp>
      <p:sp>
        <p:nvSpPr>
          <p:cNvPr id="4" name="3 Botón de acción: Inicio">
            <a:hlinkClick r:id="rId2"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LAZARILLO III</a:t>
            </a:r>
            <a:endParaRPr lang="es-ES" dirty="0">
              <a:solidFill>
                <a:srgbClr val="002060"/>
              </a:solidFill>
            </a:endParaRPr>
          </a:p>
        </p:txBody>
      </p:sp>
      <p:sp>
        <p:nvSpPr>
          <p:cNvPr id="3" name="2 Marcador de contenido"/>
          <p:cNvSpPr>
            <a:spLocks noGrp="1"/>
          </p:cNvSpPr>
          <p:nvPr>
            <p:ph idx="1"/>
          </p:nvPr>
        </p:nvSpPr>
        <p:spPr/>
        <p:txBody>
          <a:bodyPr>
            <a:normAutofit fontScale="92500" lnSpcReduction="20000"/>
          </a:bodyPr>
          <a:lstStyle/>
          <a:p>
            <a:pPr lvl="1" algn="just"/>
            <a:r>
              <a:rPr lang="es-ES" dirty="0" smtClean="0"/>
              <a:t>TRATADOS RESTANTES: BREVES, QUIZÁ POR MENOR IMPORTANCIA VITAL, POR CENSURA O IMITAR </a:t>
            </a:r>
            <a:r>
              <a:rPr lang="es-ES" b="1" dirty="0" smtClean="0"/>
              <a:t>EL ASNO DE ORO.</a:t>
            </a:r>
          </a:p>
          <a:p>
            <a:pPr lvl="1" algn="just"/>
            <a:r>
              <a:rPr lang="es-ES" dirty="0" smtClean="0"/>
              <a:t>TRATADO V: BULDERO. NOVELA DE MASSUCCIO. CRÍTICA ERASMISTA.</a:t>
            </a:r>
          </a:p>
          <a:p>
            <a:pPr lvl="1" algn="just"/>
            <a:r>
              <a:rPr lang="es-ES" dirty="0" smtClean="0"/>
              <a:t>RESTO DE TRATADOS: EN SARTA, CON CRÍTICA RELIGIOSA.</a:t>
            </a:r>
          </a:p>
          <a:p>
            <a:pPr algn="just"/>
            <a:r>
              <a:rPr lang="es-ES" dirty="0" smtClean="0"/>
              <a:t>ESTILO: SENCILLO, COLOQUIAL. DECORO CON EL PERSONAJE Y EL GÉNERO EPISTOLAR.</a:t>
            </a:r>
          </a:p>
          <a:p>
            <a:pPr algn="just"/>
            <a:r>
              <a:rPr lang="es-ES" dirty="0" smtClean="0"/>
              <a:t>TEMAS: CRÍTICA A LA HONRA (TRATADO III) Y A LA RELIGIÓN DESDE POSICIONES ERASMISTAS O REFORMISTAS, INCLUSO ATEAS.</a:t>
            </a:r>
            <a:endParaRPr lang="es-ES" dirty="0"/>
          </a:p>
        </p:txBody>
      </p:sp>
      <p:sp>
        <p:nvSpPr>
          <p:cNvPr id="4" name="3 Botón de acción: Inicio">
            <a:hlinkClick r:id="rId2" action="ppaction://hlinksldjump" highlightClick="1"/>
          </p:cNvPr>
          <p:cNvSpPr/>
          <p:nvPr/>
        </p:nvSpPr>
        <p:spPr>
          <a:xfrm>
            <a:off x="4211960" y="6175624"/>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APOLO.jpg"/>
          <p:cNvPicPr>
            <a:picLocks noChangeAspect="1"/>
          </p:cNvPicPr>
          <p:nvPr/>
        </p:nvPicPr>
        <p:blipFill>
          <a:blip r:embed="rId2" cstate="print"/>
          <a:stretch>
            <a:fillRect/>
          </a:stretch>
        </p:blipFill>
        <p:spPr>
          <a:xfrm>
            <a:off x="0" y="0"/>
            <a:ext cx="9144000" cy="6858000"/>
          </a:xfrm>
          <a:prstGeom prst="rect">
            <a:avLst/>
          </a:prstGeom>
        </p:spPr>
      </p:pic>
      <p:sp>
        <p:nvSpPr>
          <p:cNvPr id="4" name="3 Título"/>
          <p:cNvSpPr>
            <a:spLocks noGrp="1"/>
          </p:cNvSpPr>
          <p:nvPr>
            <p:ph type="ctrTitle"/>
          </p:nvPr>
        </p:nvSpPr>
        <p:spPr/>
        <p:txBody>
          <a:bodyPr>
            <a:noAutofit/>
          </a:bodyPr>
          <a:lstStyle/>
          <a:p>
            <a:r>
              <a:rPr lang="es-ES" sz="9600" dirty="0" smtClean="0">
                <a:solidFill>
                  <a:srgbClr val="002060"/>
                </a:solidFill>
              </a:rPr>
              <a:t>BARROCO</a:t>
            </a:r>
            <a:endParaRPr lang="es-ES" sz="9600" dirty="0">
              <a:solidFill>
                <a:srgbClr val="002060"/>
              </a:solidFill>
            </a:endParaRPr>
          </a:p>
        </p:txBody>
      </p:sp>
      <p:sp>
        <p:nvSpPr>
          <p:cNvPr id="5" name="4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solidFill>
                  <a:srgbClr val="002060"/>
                </a:solidFill>
              </a:rPr>
              <a:t>ÍNDICE</a:t>
            </a:r>
            <a:endParaRPr lang="es-ES" dirty="0">
              <a:solidFill>
                <a:srgbClr val="002060"/>
              </a:solidFill>
            </a:endParaRPr>
          </a:p>
        </p:txBody>
      </p:sp>
      <p:sp>
        <p:nvSpPr>
          <p:cNvPr id="7" name="6 Marcador de texto"/>
          <p:cNvSpPr>
            <a:spLocks noGrp="1"/>
          </p:cNvSpPr>
          <p:nvPr>
            <p:ph type="body" idx="1"/>
          </p:nvPr>
        </p:nvSpPr>
        <p:spPr/>
        <p:txBody>
          <a:bodyPr/>
          <a:lstStyle/>
          <a:p>
            <a:pPr algn="ctr"/>
            <a:r>
              <a:rPr lang="es-ES" dirty="0" smtClean="0">
                <a:solidFill>
                  <a:srgbClr val="FF0000"/>
                </a:solidFill>
              </a:rPr>
              <a:t>BARROCO</a:t>
            </a:r>
            <a:endParaRPr lang="es-ES" dirty="0">
              <a:solidFill>
                <a:srgbClr val="FF0000"/>
              </a:solidFill>
            </a:endParaRPr>
          </a:p>
        </p:txBody>
      </p:sp>
      <p:sp>
        <p:nvSpPr>
          <p:cNvPr id="8" name="7 Marcador de contenido"/>
          <p:cNvSpPr>
            <a:spLocks noGrp="1"/>
          </p:cNvSpPr>
          <p:nvPr>
            <p:ph sz="half" idx="2"/>
          </p:nvPr>
        </p:nvSpPr>
        <p:spPr/>
        <p:txBody>
          <a:bodyPr/>
          <a:lstStyle/>
          <a:p>
            <a:r>
              <a:rPr lang="es-ES" dirty="0" smtClean="0">
                <a:hlinkClick r:id="rId2" action="ppaction://hlinksldjump"/>
              </a:rPr>
              <a:t>DEFINICIÓN Y CRONOLOGÍA</a:t>
            </a:r>
            <a:endParaRPr lang="es-ES" dirty="0" smtClean="0"/>
          </a:p>
          <a:p>
            <a:r>
              <a:rPr lang="es-ES" dirty="0" smtClean="0">
                <a:hlinkClick r:id="rId3" action="ppaction://hlinksldjump"/>
              </a:rPr>
              <a:t>CARÁCTERÍSTICAS I</a:t>
            </a:r>
            <a:endParaRPr lang="es-ES" dirty="0" smtClean="0"/>
          </a:p>
          <a:p>
            <a:r>
              <a:rPr lang="es-ES" dirty="0" smtClean="0">
                <a:hlinkClick r:id="rId4" action="ppaction://hlinksldjump"/>
              </a:rPr>
              <a:t>CARACTERÍSTICAS II</a:t>
            </a:r>
            <a:endParaRPr lang="es-ES" dirty="0" smtClean="0"/>
          </a:p>
          <a:p>
            <a:r>
              <a:rPr lang="es-ES" dirty="0" smtClean="0">
                <a:hlinkClick r:id="rId5" action="ppaction://hlinksldjump"/>
              </a:rPr>
              <a:t>CARACTERÍSTICAS III</a:t>
            </a:r>
            <a:endParaRPr lang="es-ES" dirty="0"/>
          </a:p>
        </p:txBody>
      </p:sp>
      <p:sp>
        <p:nvSpPr>
          <p:cNvPr id="9" name="8 Marcador de texto"/>
          <p:cNvSpPr>
            <a:spLocks noGrp="1"/>
          </p:cNvSpPr>
          <p:nvPr>
            <p:ph type="body" sz="quarter" idx="3"/>
          </p:nvPr>
        </p:nvSpPr>
        <p:spPr/>
        <p:txBody>
          <a:bodyPr/>
          <a:lstStyle/>
          <a:p>
            <a:pPr algn="ctr"/>
            <a:r>
              <a:rPr lang="es-ES" dirty="0" smtClean="0">
                <a:solidFill>
                  <a:srgbClr val="FF0000"/>
                </a:solidFill>
              </a:rPr>
              <a:t>TEATRO EUROPEO DEL XVII</a:t>
            </a:r>
            <a:endParaRPr lang="es-ES" dirty="0">
              <a:solidFill>
                <a:srgbClr val="FF0000"/>
              </a:solidFill>
            </a:endParaRPr>
          </a:p>
        </p:txBody>
      </p:sp>
      <p:sp>
        <p:nvSpPr>
          <p:cNvPr id="10" name="9 Marcador de contenido"/>
          <p:cNvSpPr>
            <a:spLocks noGrp="1"/>
          </p:cNvSpPr>
          <p:nvPr>
            <p:ph sz="quarter" idx="4"/>
          </p:nvPr>
        </p:nvSpPr>
        <p:spPr/>
        <p:txBody>
          <a:bodyPr>
            <a:normAutofit fontScale="85000" lnSpcReduction="20000"/>
          </a:bodyPr>
          <a:lstStyle/>
          <a:p>
            <a:r>
              <a:rPr lang="es-ES" dirty="0" smtClean="0">
                <a:hlinkClick r:id="rId6" action="ppaction://hlinksldjump"/>
              </a:rPr>
              <a:t>TEATRO ESPAÑOL I</a:t>
            </a:r>
            <a:endParaRPr lang="es-ES" dirty="0" smtClean="0"/>
          </a:p>
          <a:p>
            <a:r>
              <a:rPr lang="es-ES" dirty="0" smtClean="0">
                <a:hlinkClick r:id="rId7" action="ppaction://hlinksldjump"/>
              </a:rPr>
              <a:t>TEATRO ESPAÑOL II</a:t>
            </a:r>
            <a:endParaRPr lang="es-ES" dirty="0" smtClean="0"/>
          </a:p>
          <a:p>
            <a:r>
              <a:rPr lang="es-ES" dirty="0" smtClean="0">
                <a:hlinkClick r:id="rId8" action="ppaction://hlinksldjump"/>
              </a:rPr>
              <a:t>TEATRO FRANCÉS</a:t>
            </a:r>
            <a:endParaRPr lang="es-ES" dirty="0" smtClean="0"/>
          </a:p>
          <a:p>
            <a:r>
              <a:rPr lang="es-ES" dirty="0" smtClean="0">
                <a:hlinkClick r:id="rId9" action="ppaction://hlinksldjump"/>
              </a:rPr>
              <a:t>MOLIÉRE</a:t>
            </a:r>
            <a:endParaRPr lang="es-ES" dirty="0" smtClean="0"/>
          </a:p>
          <a:p>
            <a:r>
              <a:rPr lang="es-ES" dirty="0" smtClean="0">
                <a:hlinkClick r:id="rId10" action="ppaction://hlinksldjump"/>
              </a:rPr>
              <a:t>TEATRO ISABELINO</a:t>
            </a:r>
            <a:endParaRPr lang="es-ES" dirty="0" smtClean="0"/>
          </a:p>
          <a:p>
            <a:r>
              <a:rPr lang="es-ES" dirty="0" smtClean="0">
                <a:hlinkClick r:id="rId11" action="ppaction://hlinksldjump"/>
              </a:rPr>
              <a:t>CARACTERÍSTICAS</a:t>
            </a:r>
            <a:endParaRPr lang="es-ES" dirty="0" smtClean="0"/>
          </a:p>
          <a:p>
            <a:r>
              <a:rPr lang="es-ES" dirty="0" smtClean="0">
                <a:hlinkClick r:id="rId12" action="ppaction://hlinksldjump"/>
              </a:rPr>
              <a:t>SHAKESPEARE</a:t>
            </a:r>
            <a:endParaRPr lang="es-ES" dirty="0" smtClean="0"/>
          </a:p>
          <a:p>
            <a:r>
              <a:rPr lang="es-ES" dirty="0" smtClean="0">
                <a:hlinkClick r:id="rId13" action="ppaction://hlinksldjump"/>
              </a:rPr>
              <a:t>COMEDIAS</a:t>
            </a:r>
            <a:endParaRPr lang="es-ES" dirty="0" smtClean="0"/>
          </a:p>
          <a:p>
            <a:r>
              <a:rPr lang="es-ES" dirty="0" smtClean="0">
                <a:hlinkClick r:id="rId14" action="ppaction://hlinksldjump"/>
              </a:rPr>
              <a:t>TEATRO HISTÓRICO ROMANO</a:t>
            </a:r>
            <a:endParaRPr lang="es-ES" dirty="0" smtClean="0"/>
          </a:p>
          <a:p>
            <a:r>
              <a:rPr lang="es-ES" dirty="0" smtClean="0">
                <a:hlinkClick r:id="rId15" action="ppaction://hlinksldjump"/>
              </a:rPr>
              <a:t>TEATRO HISTÓRICO INGLÉS</a:t>
            </a:r>
            <a:endParaRPr lang="es-ES" dirty="0" smtClean="0"/>
          </a:p>
          <a:p>
            <a:r>
              <a:rPr lang="es-ES" dirty="0" smtClean="0">
                <a:hlinkClick r:id="rId16" action="ppaction://hlinksldjump"/>
              </a:rPr>
              <a:t>GRANDES TRAGEDIAS</a:t>
            </a:r>
            <a:endParaRPr lang="es-ES" dirty="0" smtClean="0"/>
          </a:p>
          <a:p>
            <a:r>
              <a:rPr lang="es-ES" dirty="0" smtClean="0">
                <a:hlinkClick r:id="rId17" action="ppaction://hlinksldjump"/>
              </a:rPr>
              <a:t>ROMEO Y JULIETA</a:t>
            </a:r>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solidFill>
                  <a:srgbClr val="002060"/>
                </a:solidFill>
              </a:rPr>
              <a:t>DEFINICIÓN Y CRONOLOGÍA</a:t>
            </a:r>
            <a:endParaRPr lang="es-ES" dirty="0">
              <a:solidFill>
                <a:srgbClr val="002060"/>
              </a:solidFill>
            </a:endParaRPr>
          </a:p>
        </p:txBody>
      </p:sp>
      <p:sp>
        <p:nvSpPr>
          <p:cNvPr id="6" name="5 Marcador de contenido"/>
          <p:cNvSpPr>
            <a:spLocks noGrp="1"/>
          </p:cNvSpPr>
          <p:nvPr>
            <p:ph idx="1"/>
          </p:nvPr>
        </p:nvSpPr>
        <p:spPr/>
        <p:txBody>
          <a:bodyPr>
            <a:normAutofit lnSpcReduction="10000"/>
          </a:bodyPr>
          <a:lstStyle/>
          <a:p>
            <a:r>
              <a:rPr lang="es-ES" sz="2400" b="1" dirty="0" smtClean="0"/>
              <a:t>DEFINICIÓN</a:t>
            </a:r>
            <a:r>
              <a:rPr lang="es-ES" sz="2400" dirty="0" smtClean="0"/>
              <a:t>: ESTILO ARTÍSTICO  QUE TIENE SU ORIGEN EN EL RENACIMIENTO Y QUE ES A LA VEZ SU EVOLUCIÓN Y TRANSFORMACIÓN  A TRAVES DE LA ETAPA DEL MANIERISMO.</a:t>
            </a:r>
          </a:p>
          <a:p>
            <a:r>
              <a:rPr lang="es-ES" sz="2400" dirty="0" smtClean="0"/>
              <a:t>LA PALABRA BARROCO TIENE DOS POSIBLES ORÍGENES:</a:t>
            </a:r>
          </a:p>
          <a:p>
            <a:pPr lvl="1"/>
            <a:r>
              <a:rPr lang="es-ES" sz="2000" dirty="0" smtClean="0"/>
              <a:t>BERRUECO: PALABRA DE ORIGEN PORTUGUÉS QUE SIGNIFICA PERLA IRREGULAR.</a:t>
            </a:r>
          </a:p>
          <a:p>
            <a:pPr lvl="1"/>
            <a:r>
              <a:rPr lang="es-ES" sz="2000" dirty="0" smtClean="0"/>
              <a:t>BAROCCO: DE ORIGEN ITALIANO, QUE SIGNIFICA RAZONAMIENTO  ALAMBICADO O COMPLEJO.</a:t>
            </a:r>
          </a:p>
          <a:p>
            <a:r>
              <a:rPr lang="es-ES" sz="2400" b="1" dirty="0" smtClean="0"/>
              <a:t>CRONOLOGÍA</a:t>
            </a:r>
            <a:r>
              <a:rPr lang="es-ES" sz="2400" dirty="0" smtClean="0"/>
              <a:t>: SE EXTIENDE DESDE EL SIGLO XVII HASTA MEDIADOS DEL SIGLO  XVIII.</a:t>
            </a:r>
          </a:p>
          <a:p>
            <a:pPr lvl="1"/>
            <a:r>
              <a:rPr lang="es-ES" sz="2000" dirty="0" smtClean="0"/>
              <a:t>EN ESPAÑA TRES PERIODOS EN EL SIGLO XVII: REINADO DE FELIPE III (INICIO), REINADO DE FELIPE  IV (PLENITUD), REINADO DE CARLOS II (DECADENCIA)</a:t>
            </a:r>
            <a:endParaRPr lang="es-ES" sz="2000" dirty="0"/>
          </a:p>
        </p:txBody>
      </p:sp>
      <p:sp>
        <p:nvSpPr>
          <p:cNvPr id="7" name="6 Botón de acción: Inicio">
            <a:hlinkClick r:id="rId2"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UIS.png"/>
          <p:cNvPicPr>
            <a:picLocks noChangeAspect="1"/>
          </p:cNvPicPr>
          <p:nvPr/>
        </p:nvPicPr>
        <p:blipFill>
          <a:blip r:embed="rId2" cstate="print"/>
          <a:stretch>
            <a:fillRect/>
          </a:stretch>
        </p:blipFill>
        <p:spPr>
          <a:xfrm>
            <a:off x="6791325" y="0"/>
            <a:ext cx="2352675" cy="1700808"/>
          </a:xfrm>
          <a:prstGeom prst="rect">
            <a:avLst/>
          </a:prstGeom>
        </p:spPr>
      </p:pic>
      <p:sp>
        <p:nvSpPr>
          <p:cNvPr id="2" name="1 Título"/>
          <p:cNvSpPr>
            <a:spLocks noGrp="1"/>
          </p:cNvSpPr>
          <p:nvPr>
            <p:ph type="title"/>
          </p:nvPr>
        </p:nvSpPr>
        <p:spPr/>
        <p:txBody>
          <a:bodyPr/>
          <a:lstStyle/>
          <a:p>
            <a:r>
              <a:rPr lang="es-ES" dirty="0" smtClean="0">
                <a:solidFill>
                  <a:srgbClr val="002060"/>
                </a:solidFill>
              </a:rPr>
              <a:t>CARACTERÍSTICAS I</a:t>
            </a:r>
            <a:endParaRPr lang="es-ES" dirty="0">
              <a:solidFill>
                <a:srgbClr val="002060"/>
              </a:solidFill>
            </a:endParaRPr>
          </a:p>
        </p:txBody>
      </p:sp>
      <p:sp>
        <p:nvSpPr>
          <p:cNvPr id="3" name="2 Marcador de contenido"/>
          <p:cNvSpPr>
            <a:spLocks noGrp="1"/>
          </p:cNvSpPr>
          <p:nvPr>
            <p:ph idx="1"/>
          </p:nvPr>
        </p:nvSpPr>
        <p:spPr/>
        <p:txBody>
          <a:bodyPr>
            <a:normAutofit fontScale="92500" lnSpcReduction="10000"/>
          </a:bodyPr>
          <a:lstStyle/>
          <a:p>
            <a:r>
              <a:rPr lang="es-ES" sz="2800" b="1" dirty="0" smtClean="0"/>
              <a:t>IDEOLOGÍA</a:t>
            </a:r>
            <a:r>
              <a:rPr lang="es-ES" sz="2800" dirty="0" smtClean="0"/>
              <a:t>: IDEOLOGÍA QUE INTENTA CONSERVAR LOS VALORES DEL ANTIGUO RÉGIMEN. LA LITERATURA TIENE UN FIN PRÁCTICO: INTRODUCIRSE EN LA CONCIENCIA DEL PÚBLICO PARA CONVENCERLO E IDEOLOGIZARLO A TRAVÉS DE LO AFECTIVO Y EXTRARRACIONAL. ES UNA CULTURA DIRIGIDA, MASIVA,URBANA Y CONSERVADORA (MARAVALL).</a:t>
            </a:r>
          </a:p>
          <a:p>
            <a:r>
              <a:rPr lang="es-ES" sz="2800" dirty="0" smtClean="0"/>
              <a:t>TAMBIÉN ES COMPLEJA: REFLEJA LA REALIDAD, LA NIEGA Y LA IDEALIZA  (NÖEL SALOMON).</a:t>
            </a:r>
          </a:p>
          <a:p>
            <a:r>
              <a:rPr lang="es-ES" sz="2800" dirty="0" smtClean="0"/>
              <a:t>RELIOSAMENTE REPRESENTA EN LOS PAÍSES CATÓLICOS LOS VALORES DE LA </a:t>
            </a:r>
            <a:r>
              <a:rPr lang="es-ES" sz="2800" b="1" dirty="0" smtClean="0"/>
              <a:t>CONTRARREFORMA</a:t>
            </a:r>
            <a:r>
              <a:rPr lang="es-ES" sz="2800" dirty="0" smtClean="0"/>
              <a:t>.</a:t>
            </a:r>
            <a:endParaRPr lang="es-ES" sz="2800" dirty="0"/>
          </a:p>
        </p:txBody>
      </p:sp>
      <p:sp>
        <p:nvSpPr>
          <p:cNvPr id="5" name="4 Botón de acción: Inicio">
            <a:hlinkClick r:id="rId3"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CARACTERÍSTICAS II</a:t>
            </a:r>
            <a:endParaRPr lang="es-ES" dirty="0">
              <a:solidFill>
                <a:srgbClr val="002060"/>
              </a:solidFill>
            </a:endParaRPr>
          </a:p>
        </p:txBody>
      </p:sp>
      <p:sp>
        <p:nvSpPr>
          <p:cNvPr id="3" name="2 Marcador de contenido"/>
          <p:cNvSpPr>
            <a:spLocks noGrp="1"/>
          </p:cNvSpPr>
          <p:nvPr>
            <p:ph idx="1"/>
          </p:nvPr>
        </p:nvSpPr>
        <p:spPr/>
        <p:txBody>
          <a:bodyPr>
            <a:normAutofit fontScale="70000" lnSpcReduction="20000"/>
          </a:bodyPr>
          <a:lstStyle/>
          <a:p>
            <a:r>
              <a:rPr lang="es-ES" b="1" dirty="0" smtClean="0"/>
              <a:t>INVENCIÓN</a:t>
            </a:r>
            <a:r>
              <a:rPr lang="es-ES" dirty="0" smtClean="0"/>
              <a:t>: LA LITERATURA NO ES ORIGINAL, PERO FRENTE A LA IMITACIÓN RENACENTISTA SE REINTERPRETA SUBJETIVAMENTE EL </a:t>
            </a:r>
            <a:r>
              <a:rPr lang="es-ES" dirty="0" err="1" smtClean="0"/>
              <a:t>EL</a:t>
            </a:r>
            <a:r>
              <a:rPr lang="es-ES" dirty="0" smtClean="0"/>
              <a:t> RESULTADO FINAL NO SE PARECE AL MODELO.</a:t>
            </a:r>
          </a:p>
          <a:p>
            <a:r>
              <a:rPr lang="es-ES" b="1" dirty="0" smtClean="0"/>
              <a:t>SE ROMPE EL EQUILIBRIO CLASICISTA:</a:t>
            </a:r>
          </a:p>
          <a:p>
            <a:pPr lvl="1"/>
            <a:r>
              <a:rPr lang="es-ES" dirty="0" smtClean="0"/>
              <a:t>ARTE/INGENIO</a:t>
            </a:r>
          </a:p>
          <a:p>
            <a:pPr lvl="1"/>
            <a:r>
              <a:rPr lang="es-ES" dirty="0" smtClean="0"/>
              <a:t>ENSEÑAR/DELEITAR</a:t>
            </a:r>
          </a:p>
          <a:p>
            <a:pPr lvl="1"/>
            <a:r>
              <a:rPr lang="es-ES" dirty="0" smtClean="0"/>
              <a:t>TEMA/ESTILO</a:t>
            </a:r>
          </a:p>
          <a:p>
            <a:r>
              <a:rPr lang="es-ES" b="1" dirty="0" smtClean="0"/>
              <a:t>TEMAS</a:t>
            </a:r>
            <a:r>
              <a:rPr lang="es-ES" dirty="0" smtClean="0"/>
              <a:t>: PESIMISMO (MUERTE, INESTABILIDAD DEL MUNDO Y LA VIDA), APARIENCIA FRENTE A REALIDAD, NACIONALISMO, FUGACIDAD DEL TIEMPO, TEMAS RELIGIOSOS.</a:t>
            </a:r>
          </a:p>
          <a:p>
            <a:r>
              <a:rPr lang="es-ES" b="1" dirty="0" smtClean="0"/>
              <a:t>CONSECUENCIAS LITEARIAS</a:t>
            </a:r>
            <a:r>
              <a:rPr lang="es-ES" dirty="0" smtClean="0"/>
              <a:t>: PERSPECTIVISMO, REALISMO, PARODIA DE TEMAS CLÁSICOS, ANTIPRECEPTISMO.</a:t>
            </a:r>
            <a:endParaRPr lang="es-ES" dirty="0"/>
          </a:p>
        </p:txBody>
      </p:sp>
      <p:sp>
        <p:nvSpPr>
          <p:cNvPr id="4" name="3 Botón de acción: Inicio">
            <a:hlinkClick r:id="rId2"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CARACTERÍSTICAS III</a:t>
            </a:r>
            <a:endParaRPr lang="es-ES" dirty="0">
              <a:solidFill>
                <a:srgbClr val="002060"/>
              </a:solidFill>
            </a:endParaRPr>
          </a:p>
        </p:txBody>
      </p:sp>
      <p:sp>
        <p:nvSpPr>
          <p:cNvPr id="3" name="2 Marcador de contenido"/>
          <p:cNvSpPr>
            <a:spLocks noGrp="1"/>
          </p:cNvSpPr>
          <p:nvPr>
            <p:ph idx="1"/>
          </p:nvPr>
        </p:nvSpPr>
        <p:spPr/>
        <p:txBody>
          <a:bodyPr>
            <a:normAutofit fontScale="85000" lnSpcReduction="20000"/>
          </a:bodyPr>
          <a:lstStyle/>
          <a:p>
            <a:r>
              <a:rPr lang="es-ES" dirty="0" smtClean="0"/>
              <a:t>ESTILO: COMPLICACIÓN Y DIFICULTAD</a:t>
            </a:r>
          </a:p>
          <a:p>
            <a:r>
              <a:rPr lang="es-ES" b="1" dirty="0" smtClean="0"/>
              <a:t>CONCEPTISMO</a:t>
            </a:r>
            <a:r>
              <a:rPr lang="es-ES" dirty="0" smtClean="0"/>
              <a:t>: ES EL ESTILO BÁSICO DE TODOS LOS ESCRITORES QUE CONSISTE EN VINCULAR DOS IDEAS, PALABRAS U OBJETOS REMOTOS MEDIANTE EL INGENIO POR MEDIOS BÁSICAMENTE LINGÜÍSTICOS, CON LA FINALIDAD DE SORPRENDER AL LECTOR.</a:t>
            </a:r>
          </a:p>
          <a:p>
            <a:r>
              <a:rPr lang="es-ES" b="1" dirty="0" smtClean="0"/>
              <a:t>CULTERANISMO</a:t>
            </a:r>
            <a:r>
              <a:rPr lang="es-ES" dirty="0" smtClean="0"/>
              <a:t>: ES CONCEPTISMO AL QUE SE LE AÑADEN OTRAS DIFICULTADESESTILÍSTICAS MAYORES:</a:t>
            </a:r>
          </a:p>
          <a:p>
            <a:pPr lvl="1"/>
            <a:r>
              <a:rPr lang="es-ES" dirty="0" smtClean="0"/>
              <a:t>HIPÉRBATON DESMESURADO</a:t>
            </a:r>
          </a:p>
          <a:p>
            <a:pPr lvl="1"/>
            <a:r>
              <a:rPr lang="es-ES" dirty="0" smtClean="0"/>
              <a:t>CULTISMOS Y NEOLOGISMOS</a:t>
            </a:r>
          </a:p>
          <a:p>
            <a:pPr lvl="1"/>
            <a:r>
              <a:rPr lang="es-ES" dirty="0" smtClean="0"/>
              <a:t>METÁFORAS COMPLICADAS</a:t>
            </a:r>
          </a:p>
          <a:p>
            <a:pPr lvl="1"/>
            <a:r>
              <a:rPr lang="es-ES" dirty="0" smtClean="0"/>
              <a:t>MITOLOGÍA REBUSCADA</a:t>
            </a:r>
            <a:endParaRPr lang="es-ES" dirty="0"/>
          </a:p>
        </p:txBody>
      </p:sp>
      <p:pic>
        <p:nvPicPr>
          <p:cNvPr id="4" name="3 Imagen" descr="BARROCO.png"/>
          <p:cNvPicPr>
            <a:picLocks noChangeAspect="1"/>
          </p:cNvPicPr>
          <p:nvPr/>
        </p:nvPicPr>
        <p:blipFill>
          <a:blip r:embed="rId2" cstate="print"/>
          <a:stretch>
            <a:fillRect/>
          </a:stretch>
        </p:blipFill>
        <p:spPr>
          <a:xfrm>
            <a:off x="5364088" y="4509120"/>
            <a:ext cx="3528392" cy="2348880"/>
          </a:xfrm>
          <a:prstGeom prst="rect">
            <a:avLst/>
          </a:prstGeom>
        </p:spPr>
      </p:pic>
      <p:sp>
        <p:nvSpPr>
          <p:cNvPr id="5" name="4 Botón de acción: Inicio">
            <a:hlinkClick r:id="rId3"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PE.png"/>
          <p:cNvPicPr>
            <a:picLocks noChangeAspect="1"/>
          </p:cNvPicPr>
          <p:nvPr/>
        </p:nvPicPr>
        <p:blipFill>
          <a:blip r:embed="rId2" cstate="print"/>
          <a:stretch>
            <a:fillRect/>
          </a:stretch>
        </p:blipFill>
        <p:spPr>
          <a:xfrm>
            <a:off x="7020272" y="0"/>
            <a:ext cx="2123728" cy="1628800"/>
          </a:xfrm>
          <a:prstGeom prst="rect">
            <a:avLst/>
          </a:prstGeom>
        </p:spPr>
      </p:pic>
      <p:sp>
        <p:nvSpPr>
          <p:cNvPr id="2" name="1 Título"/>
          <p:cNvSpPr>
            <a:spLocks noGrp="1"/>
          </p:cNvSpPr>
          <p:nvPr>
            <p:ph type="title"/>
          </p:nvPr>
        </p:nvSpPr>
        <p:spPr/>
        <p:txBody>
          <a:bodyPr>
            <a:normAutofit/>
          </a:bodyPr>
          <a:lstStyle/>
          <a:p>
            <a:pPr algn="l"/>
            <a:r>
              <a:rPr lang="es-ES" dirty="0" smtClean="0">
                <a:solidFill>
                  <a:srgbClr val="002060"/>
                </a:solidFill>
              </a:rPr>
              <a:t>TEATRO ESPAÑOL BARROCO I</a:t>
            </a:r>
            <a:br>
              <a:rPr lang="es-ES" dirty="0" smtClean="0">
                <a:solidFill>
                  <a:srgbClr val="002060"/>
                </a:solidFill>
              </a:rPr>
            </a:br>
            <a:r>
              <a:rPr lang="es-ES" sz="1800" dirty="0" smtClean="0"/>
              <a:t>(</a:t>
            </a:r>
            <a:r>
              <a:rPr lang="es-ES" sz="2000" dirty="0" smtClean="0"/>
              <a:t> FINALES DEL XVI  MEDIADOS SIGLO XVIII)</a:t>
            </a:r>
            <a:endParaRPr lang="es-ES" sz="2000" dirty="0"/>
          </a:p>
        </p:txBody>
      </p:sp>
      <p:sp>
        <p:nvSpPr>
          <p:cNvPr id="3" name="2 Marcador de contenido"/>
          <p:cNvSpPr>
            <a:spLocks noGrp="1"/>
          </p:cNvSpPr>
          <p:nvPr>
            <p:ph idx="1"/>
          </p:nvPr>
        </p:nvSpPr>
        <p:spPr/>
        <p:txBody>
          <a:bodyPr>
            <a:normAutofit fontScale="70000" lnSpcReduction="20000"/>
          </a:bodyPr>
          <a:lstStyle/>
          <a:p>
            <a:pPr>
              <a:buNone/>
            </a:pPr>
            <a:r>
              <a:rPr lang="es-ES" dirty="0" smtClean="0"/>
              <a:t>CARACTERÍSTICAS: RUPTURA CON LA TRADICIÓN CLÁSICA, CREADA POR </a:t>
            </a:r>
            <a:r>
              <a:rPr lang="es-ES" dirty="0" smtClean="0">
                <a:hlinkClick r:id="rId3"/>
              </a:rPr>
              <a:t>LOPE DE VEGA</a:t>
            </a:r>
            <a:r>
              <a:rPr lang="es-ES" dirty="0" smtClean="0"/>
              <a:t>.</a:t>
            </a:r>
          </a:p>
          <a:p>
            <a:pPr marL="514350" indent="-514350">
              <a:buAutoNum type="arabicPeriod"/>
            </a:pPr>
            <a:r>
              <a:rPr lang="es-ES" b="1" dirty="0" smtClean="0"/>
              <a:t>TRAGICOMEDIA</a:t>
            </a:r>
            <a:r>
              <a:rPr lang="es-ES" dirty="0" smtClean="0"/>
              <a:t>: MEZCLA DE PERSONAJES DE DISTINTA CONDICIÓN SOCIAL Y DE HECHOS TRÁGICOS Y CÓMICOS.</a:t>
            </a:r>
          </a:p>
          <a:p>
            <a:pPr marL="514350" indent="-514350">
              <a:buAutoNum type="arabicPeriod"/>
            </a:pPr>
            <a:r>
              <a:rPr lang="es-ES" b="1" dirty="0" smtClean="0"/>
              <a:t>RUPTURA DE LAS UNIDADES CLÁSICAS</a:t>
            </a:r>
            <a:r>
              <a:rPr lang="es-ES" dirty="0" smtClean="0"/>
              <a:t>: ACCIÓN, LUGAR Y TIEMPO.</a:t>
            </a:r>
          </a:p>
          <a:p>
            <a:pPr marL="514350" indent="-514350">
              <a:buAutoNum type="arabicPeriod"/>
            </a:pPr>
            <a:r>
              <a:rPr lang="es-ES" dirty="0" smtClean="0"/>
              <a:t>TEATRO </a:t>
            </a:r>
            <a:r>
              <a:rPr lang="es-ES" b="1" dirty="0" smtClean="0"/>
              <a:t>DINÁMICO</a:t>
            </a:r>
            <a:r>
              <a:rPr lang="es-ES" dirty="0" smtClean="0"/>
              <a:t> DOMINADO POR LA </a:t>
            </a:r>
            <a:r>
              <a:rPr lang="es-ES" b="1" dirty="0" smtClean="0"/>
              <a:t>INTRIGA</a:t>
            </a:r>
            <a:r>
              <a:rPr lang="es-ES" dirty="0" smtClean="0"/>
              <a:t>.</a:t>
            </a:r>
          </a:p>
          <a:p>
            <a:pPr marL="514350" indent="-514350">
              <a:buAutoNum type="arabicPeriod"/>
            </a:pPr>
            <a:r>
              <a:rPr lang="es-ES" dirty="0" smtClean="0"/>
              <a:t>TEATRO POÉTICO: UTILIZA EL </a:t>
            </a:r>
            <a:r>
              <a:rPr lang="es-ES" b="1" dirty="0" smtClean="0"/>
              <a:t>VERSO</a:t>
            </a:r>
            <a:r>
              <a:rPr lang="es-ES" dirty="0" smtClean="0"/>
              <a:t>. </a:t>
            </a:r>
            <a:r>
              <a:rPr lang="es-ES" b="1" dirty="0" smtClean="0"/>
              <a:t>POLIMETRIA Y POLIESTROFISMO</a:t>
            </a:r>
            <a:r>
              <a:rPr lang="es-ES" dirty="0" smtClean="0"/>
              <a:t>: MONÓLOGOS (SONETOS Y DÉCIMAS), DIÁLOGOS (ROMANCE Y REDONDILLAS).</a:t>
            </a:r>
          </a:p>
          <a:p>
            <a:pPr marL="514350" indent="-514350">
              <a:buAutoNum type="arabicPeriod"/>
            </a:pPr>
            <a:r>
              <a:rPr lang="es-ES" b="1" dirty="0" smtClean="0"/>
              <a:t>ESTRUCTURA</a:t>
            </a:r>
            <a:r>
              <a:rPr lang="es-ES" dirty="0" smtClean="0"/>
              <a:t>: TRES JORNADAS CON PLANTEAMIENO (BREVE Y ABRUPTO), NUDO (EXTENSO Y CON INTRIGA) Y DESENLACE (BREVE Y ABRUPTO).</a:t>
            </a:r>
          </a:p>
          <a:p>
            <a:pPr marL="514350" indent="-514350">
              <a:buAutoNum type="arabicPeriod"/>
            </a:pPr>
            <a:r>
              <a:rPr lang="es-ES" b="1" dirty="0" smtClean="0"/>
              <a:t>TEMAS</a:t>
            </a:r>
            <a:r>
              <a:rPr lang="es-ES" dirty="0" smtClean="0"/>
              <a:t>: HISTÓRICOS, NOVELAS, FOLKLORE, ROMANCES.</a:t>
            </a:r>
          </a:p>
          <a:p>
            <a:pPr marL="514350" indent="-514350">
              <a:buAutoNum type="arabicPeriod"/>
            </a:pPr>
            <a:endParaRPr lang="es-ES" dirty="0"/>
          </a:p>
        </p:txBody>
      </p:sp>
      <p:sp>
        <p:nvSpPr>
          <p:cNvPr id="5" name="4 Botón de acción: Inicio">
            <a:hlinkClick r:id="rId4"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TEATRO BARROCO II</a:t>
            </a:r>
            <a:endParaRPr lang="es-ES" dirty="0">
              <a:solidFill>
                <a:srgbClr val="002060"/>
              </a:solidFill>
            </a:endParaRPr>
          </a:p>
        </p:txBody>
      </p:sp>
      <p:sp>
        <p:nvSpPr>
          <p:cNvPr id="3" name="2 Marcador de contenido"/>
          <p:cNvSpPr>
            <a:spLocks noGrp="1"/>
          </p:cNvSpPr>
          <p:nvPr>
            <p:ph idx="1"/>
          </p:nvPr>
        </p:nvSpPr>
        <p:spPr/>
        <p:txBody>
          <a:bodyPr>
            <a:noAutofit/>
          </a:bodyPr>
          <a:lstStyle/>
          <a:p>
            <a:pPr>
              <a:buNone/>
            </a:pPr>
            <a:r>
              <a:rPr lang="es-ES" sz="1800" dirty="0" smtClean="0"/>
              <a:t>6. </a:t>
            </a:r>
            <a:r>
              <a:rPr lang="es-ES" sz="1800" b="1" dirty="0" smtClean="0"/>
              <a:t>PERSONAJES</a:t>
            </a:r>
            <a:r>
              <a:rPr lang="es-ES" sz="1800" dirty="0" smtClean="0"/>
              <a:t>: ARQUETIPOS DE LA SOCIEDAD ESTAMENTAL POCO PROFUNDOS SICOLÓGICAMENTE, PERO INTENSOS. LOS PERSONAJES SIEMPRE SE MUEVEN POR EL AMOR (PLATÓNICO), LOS CELOS Y EL HONOR.</a:t>
            </a:r>
          </a:p>
          <a:p>
            <a:pPr>
              <a:buNone/>
            </a:pPr>
            <a:r>
              <a:rPr lang="es-ES" sz="1800" dirty="0" smtClean="0"/>
              <a:t>	-REY: EJE DE PODER INTOCABLE. VIEJO O JOVEN (IMPRUDENTE).</a:t>
            </a:r>
          </a:p>
          <a:p>
            <a:pPr>
              <a:buNone/>
            </a:pPr>
            <a:r>
              <a:rPr lang="es-ES" sz="1800" dirty="0" smtClean="0"/>
              <a:t>	-PODEROSO: NOBLE ANTAGONISTA QUE ES CATIGADO.</a:t>
            </a:r>
          </a:p>
          <a:p>
            <a:pPr>
              <a:buNone/>
            </a:pPr>
            <a:r>
              <a:rPr lang="es-ES" sz="1800" dirty="0" smtClean="0"/>
              <a:t>	-CABALLERO: PADRE O FAMILIAR QUE GUARDA EL HONOR HASTA LA MUERTE</a:t>
            </a:r>
          </a:p>
          <a:p>
            <a:pPr>
              <a:buNone/>
            </a:pPr>
            <a:r>
              <a:rPr lang="es-ES" sz="1800" dirty="0" smtClean="0"/>
              <a:t>	-</a:t>
            </a:r>
            <a:r>
              <a:rPr lang="es-ES" sz="1800" dirty="0" smtClean="0">
                <a:hlinkClick r:id="rId2"/>
              </a:rPr>
              <a:t>GALÁN Y DAMA</a:t>
            </a:r>
            <a:r>
              <a:rPr lang="es-ES" sz="1800" dirty="0" smtClean="0"/>
              <a:t>: SE MUEVEN POR EL AMOR Y LOS CELOS (INTRIGA)</a:t>
            </a:r>
          </a:p>
          <a:p>
            <a:pPr>
              <a:buNone/>
            </a:pPr>
            <a:r>
              <a:rPr lang="es-ES" sz="1800" dirty="0" smtClean="0"/>
              <a:t>	-GRACIOSO: CONTRAFIGURA CÓMICA POPULAR DEL GALÁN.</a:t>
            </a:r>
          </a:p>
          <a:p>
            <a:pPr>
              <a:buNone/>
            </a:pPr>
            <a:r>
              <a:rPr lang="es-ES" sz="1800" dirty="0" smtClean="0"/>
              <a:t>	-VILLANO </a:t>
            </a:r>
            <a:r>
              <a:rPr lang="es-ES" sz="1800" smtClean="0"/>
              <a:t>CON HONOR: </a:t>
            </a:r>
            <a:r>
              <a:rPr lang="es-ES" sz="1800" dirty="0" smtClean="0"/>
              <a:t>NUEVO PERSONAJE POPULAR SERIO DEL TEATRO QUE DEFIENDE DE SU HONOR HASTA LA MUERTE.</a:t>
            </a:r>
          </a:p>
          <a:p>
            <a:pPr>
              <a:buNone/>
            </a:pPr>
            <a:r>
              <a:rPr lang="es-ES" sz="1800" dirty="0" smtClean="0"/>
              <a:t>7. </a:t>
            </a:r>
            <a:r>
              <a:rPr lang="es-ES" sz="1800" b="1" dirty="0" smtClean="0"/>
              <a:t>DOS ESCUELAS</a:t>
            </a:r>
            <a:r>
              <a:rPr lang="es-ES" sz="1800" dirty="0" smtClean="0"/>
              <a:t>:</a:t>
            </a:r>
          </a:p>
          <a:p>
            <a:pPr>
              <a:buNone/>
            </a:pPr>
            <a:r>
              <a:rPr lang="es-ES" sz="1800" dirty="0" smtClean="0"/>
              <a:t>	-</a:t>
            </a:r>
            <a:r>
              <a:rPr lang="es-ES" sz="1800" dirty="0" smtClean="0">
                <a:hlinkClick r:id="rId3"/>
              </a:rPr>
              <a:t>LOPE</a:t>
            </a:r>
            <a:r>
              <a:rPr lang="es-ES" sz="1800" dirty="0" smtClean="0"/>
              <a:t>: PRIMER TERCIO DE SIGLO. RUIZ DE ALARCÓN, TIRSO DE MOLINA, GUILLÉN DE CASTRO.</a:t>
            </a:r>
          </a:p>
          <a:p>
            <a:pPr>
              <a:buNone/>
            </a:pPr>
            <a:r>
              <a:rPr lang="es-ES" sz="1800" dirty="0" smtClean="0"/>
              <a:t>	-</a:t>
            </a:r>
            <a:r>
              <a:rPr lang="es-ES" sz="1800" dirty="0" smtClean="0">
                <a:hlinkClick r:id="rId4"/>
              </a:rPr>
              <a:t>CÁLDERÓN</a:t>
            </a:r>
            <a:r>
              <a:rPr lang="es-ES" sz="1800" dirty="0" smtClean="0"/>
              <a:t>: (MAYOR COMPLEJIDAD Y PERFECCIÓN DEL MODELO DE  LOPE) MORETO, FRANCISCO DE ROJAS.</a:t>
            </a:r>
            <a:endParaRPr lang="es-ES" sz="1800" dirty="0"/>
          </a:p>
        </p:txBody>
      </p:sp>
      <p:sp>
        <p:nvSpPr>
          <p:cNvPr id="4" name="3 Botón de acción: Inicio">
            <a:hlinkClick r:id="rId5" action="ppaction://hlinksldjump" highlightClick="1"/>
          </p:cNvPr>
          <p:cNvSpPr/>
          <p:nvPr/>
        </p:nvSpPr>
        <p:spPr>
          <a:xfrm>
            <a:off x="4283968" y="6175624"/>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BRAMANTE.png"/>
          <p:cNvPicPr>
            <a:picLocks noChangeAspect="1"/>
          </p:cNvPicPr>
          <p:nvPr/>
        </p:nvPicPr>
        <p:blipFill>
          <a:blip r:embed="rId2" cstate="print"/>
          <a:stretch>
            <a:fillRect/>
          </a:stretch>
        </p:blipFill>
        <p:spPr>
          <a:xfrm>
            <a:off x="6948264" y="5445224"/>
            <a:ext cx="2029594" cy="1412776"/>
          </a:xfrm>
          <a:prstGeom prst="rect">
            <a:avLst/>
          </a:prstGeom>
        </p:spPr>
      </p:pic>
      <p:sp>
        <p:nvSpPr>
          <p:cNvPr id="7" name="6 Título"/>
          <p:cNvSpPr>
            <a:spLocks noGrp="1"/>
          </p:cNvSpPr>
          <p:nvPr>
            <p:ph type="title"/>
          </p:nvPr>
        </p:nvSpPr>
        <p:spPr/>
        <p:txBody>
          <a:bodyPr/>
          <a:lstStyle/>
          <a:p>
            <a:r>
              <a:rPr lang="es-ES" dirty="0" smtClean="0">
                <a:solidFill>
                  <a:srgbClr val="0070C0"/>
                </a:solidFill>
              </a:rPr>
              <a:t>CARACTERÍSTICAS I </a:t>
            </a:r>
            <a:endParaRPr lang="es-ES" dirty="0">
              <a:solidFill>
                <a:srgbClr val="0070C0"/>
              </a:solidFill>
            </a:endParaRPr>
          </a:p>
        </p:txBody>
      </p:sp>
      <p:sp>
        <p:nvSpPr>
          <p:cNvPr id="8" name="7 Marcador de contenido"/>
          <p:cNvSpPr>
            <a:spLocks noGrp="1"/>
          </p:cNvSpPr>
          <p:nvPr>
            <p:ph idx="1"/>
          </p:nvPr>
        </p:nvSpPr>
        <p:spPr/>
        <p:txBody>
          <a:bodyPr>
            <a:normAutofit fontScale="70000" lnSpcReduction="20000"/>
          </a:bodyPr>
          <a:lstStyle/>
          <a:p>
            <a:r>
              <a:rPr lang="es-ES" dirty="0" smtClean="0"/>
              <a:t>NOMBRE: VUELTA AL RENACER DE LA CULTURA Y EL ARTE CLÁSICO.</a:t>
            </a:r>
          </a:p>
          <a:p>
            <a:r>
              <a:rPr lang="es-ES" dirty="0" smtClean="0"/>
              <a:t>CRONOLOGÍA: EN ITALIA SURGE A MEDIADOS DEL SIGLO XIV. EN ESPAÑA Y EN OTROS PAÍSES EUROPEOS EN EL SIGLO XVI.</a:t>
            </a:r>
          </a:p>
          <a:p>
            <a:r>
              <a:rPr lang="es-ES" dirty="0" smtClean="0"/>
              <a:t>ETAPAS: </a:t>
            </a:r>
          </a:p>
          <a:p>
            <a:pPr lvl="1"/>
            <a:r>
              <a:rPr lang="es-ES" b="1" dirty="0" smtClean="0"/>
              <a:t>PRERRENACIMIENTO</a:t>
            </a:r>
            <a:r>
              <a:rPr lang="es-ES" dirty="0" smtClean="0"/>
              <a:t>: SIGLO XIV. SE RECOGE LA LITERATURA CLÁSICA E ITALIANA HUMANISTA TODAVÍA DESDE UNA MENTALIDAD MEDIEVAL </a:t>
            </a:r>
            <a:r>
              <a:rPr lang="es-ES" dirty="0" err="1" smtClean="0"/>
              <a:t>MEDIEVAL</a:t>
            </a:r>
            <a:r>
              <a:rPr lang="es-ES" dirty="0" smtClean="0"/>
              <a:t>.</a:t>
            </a:r>
          </a:p>
          <a:p>
            <a:pPr lvl="1"/>
            <a:r>
              <a:rPr lang="es-ES" b="1" dirty="0" smtClean="0"/>
              <a:t>PRIMER RENACIEMIENTO</a:t>
            </a:r>
            <a:r>
              <a:rPr lang="es-ES" dirty="0" smtClean="0"/>
              <a:t>: HASTA MEDIADOS DEL SIGLO XVI, CON PLENAS CARACTERÍSTICAS DEL RENACIMIENTO.</a:t>
            </a:r>
          </a:p>
          <a:p>
            <a:pPr lvl="1"/>
            <a:r>
              <a:rPr lang="es-ES" b="1" dirty="0" smtClean="0"/>
              <a:t>MANIERISMO</a:t>
            </a:r>
            <a:r>
              <a:rPr lang="es-ES" dirty="0" smtClean="0"/>
              <a:t>: SEGUNDA MITAD DEL SIGLO XVI. PERIODO DE TRANSICIÓN ENTRE RENACIMIENTO Y BARROCO. LOS AUTORES REINTERPRETAN LOS CÁNONES RENACENTISTAS SUBJETIVAMENTE: </a:t>
            </a:r>
            <a:r>
              <a:rPr lang="es-ES" b="1" dirty="0" smtClean="0"/>
              <a:t>ALLA SUA MANIERA</a:t>
            </a:r>
            <a:r>
              <a:rPr lang="es-ES" dirty="0" smtClean="0"/>
              <a:t>. SE PIERDE EL EQUILIBRIO E INFLUYE IDEOLÓGICAMENTE LA  CONTRARREFORMA, NACIDA FRENTE A LA REFORMA PROTESTANTE.</a:t>
            </a:r>
          </a:p>
          <a:p>
            <a:pPr lvl="1"/>
            <a:endParaRPr lang="es-ES" dirty="0"/>
          </a:p>
        </p:txBody>
      </p:sp>
      <p:sp>
        <p:nvSpPr>
          <p:cNvPr id="10" name="9 Botón de acción: Inicio">
            <a:hlinkClick r:id="rId3"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AUTO SACRAMENTAL</a:t>
            </a:r>
            <a:endParaRPr lang="es-ES" dirty="0">
              <a:solidFill>
                <a:srgbClr val="002060"/>
              </a:solidFill>
            </a:endParaRPr>
          </a:p>
        </p:txBody>
      </p:sp>
      <p:sp>
        <p:nvSpPr>
          <p:cNvPr id="3" name="2 Marcador de contenido"/>
          <p:cNvSpPr>
            <a:spLocks noGrp="1"/>
          </p:cNvSpPr>
          <p:nvPr>
            <p:ph idx="1"/>
          </p:nvPr>
        </p:nvSpPr>
        <p:spPr/>
        <p:txBody>
          <a:bodyPr>
            <a:noAutofit/>
          </a:bodyPr>
          <a:lstStyle/>
          <a:p>
            <a:pPr algn="just"/>
            <a:r>
              <a:rPr lang="es-ES" sz="2000" dirty="0" smtClean="0"/>
              <a:t>DEFINICIÓN: </a:t>
            </a:r>
            <a:r>
              <a:rPr lang="es-ES" sz="2000" dirty="0" smtClean="0"/>
              <a:t>Un </a:t>
            </a:r>
            <a:r>
              <a:rPr lang="es-ES" sz="2000" b="1" dirty="0" smtClean="0"/>
              <a:t>auto </a:t>
            </a:r>
            <a:r>
              <a:rPr lang="es-ES" sz="2000" b="1" dirty="0" smtClean="0"/>
              <a:t>sacramental</a:t>
            </a:r>
            <a:r>
              <a:rPr lang="es-ES" sz="2000" dirty="0" smtClean="0"/>
              <a:t> </a:t>
            </a:r>
            <a:r>
              <a:rPr lang="es-ES" sz="2000" dirty="0" smtClean="0"/>
              <a:t>es una pieza de teatro religioso, más en concreto una clase de drama litúrgico, de estructura alegórica y por lo general en un acto, con tema preferentemente eucarístico, que se representaba el día del </a:t>
            </a:r>
            <a:r>
              <a:rPr lang="es-ES" sz="2000" dirty="0" smtClean="0"/>
              <a:t>Corpus </a:t>
            </a:r>
            <a:r>
              <a:rPr lang="es-ES" sz="2000" dirty="0" smtClean="0"/>
              <a:t>entre los siglos XVI y XVIII hasta la prohibición del género en 1765.</a:t>
            </a:r>
          </a:p>
          <a:p>
            <a:pPr algn="just"/>
            <a:r>
              <a:rPr lang="es-ES" sz="2000" dirty="0" smtClean="0"/>
              <a:t>Usaba un gran aparato escenográfico y las representaciones comprendían en general episodios bíblicos, misterios de la religión o conflictos de carácter moral y teológico. Inicialmente eran representados en los templos o pórticos de las iglesias. </a:t>
            </a:r>
          </a:p>
          <a:p>
            <a:pPr algn="just"/>
            <a:r>
              <a:rPr lang="es-ES" sz="2000" dirty="0" smtClean="0"/>
              <a:t>EL AUTO SE ENCARGABA POR LOS AYUNTAMIENTOS DOS VECES POR AÑO EN UNA SOLA REPRESENTACIÓN FUNDAMENTALMENTE EL DÍA DEL CORPUS, PARA LA PLAZA MAYOR O EN MADRID PARA EL TEATRO DEL BUEN RETIRO. </a:t>
            </a:r>
          </a:p>
          <a:p>
            <a:endParaRPr lang="es-ES" sz="18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AUTOS DE CALDERÓN</a:t>
            </a:r>
            <a:endParaRPr lang="es-ES" dirty="0">
              <a:solidFill>
                <a:srgbClr val="002060"/>
              </a:solidFill>
            </a:endParaRPr>
          </a:p>
        </p:txBody>
      </p:sp>
      <p:sp>
        <p:nvSpPr>
          <p:cNvPr id="3" name="2 Marcador de contenido"/>
          <p:cNvSpPr>
            <a:spLocks noGrp="1"/>
          </p:cNvSpPr>
          <p:nvPr>
            <p:ph idx="1"/>
          </p:nvPr>
        </p:nvSpPr>
        <p:spPr/>
        <p:txBody>
          <a:bodyPr>
            <a:normAutofit fontScale="92500" lnSpcReduction="10000"/>
          </a:bodyPr>
          <a:lstStyle/>
          <a:p>
            <a:pPr algn="just"/>
            <a:r>
              <a:rPr lang="es-ES" sz="2800" dirty="0" smtClean="0"/>
              <a:t>ALGUNOS RECOGEN TEMAS BÍBLICOS, TEMAS MITOLÓGICOS, TEMAS DE ACTUALIDAD COMO LAS ÓRDENES MILITARES, LA VACANTE GENERAL, EL NUEVO PALACIO DEL RETIRO, EL SOCORRO GENERAL O EL VALLE DE LA ZARZUELA, CUANDO SE PIERDE EL REY AL IR DE CAZA. A VECES TOMA COMO BASE SU PROPIA OBRA: EL JARDÍN DE FALERINA, LA VIDA ES SUEÑO. EL PINTOR DE SU DESHONRA, A VECES EL METATEATRO: EL GRAN TEATRO DEL MUNDO. </a:t>
            </a:r>
          </a:p>
          <a:p>
            <a:pPr algn="just"/>
            <a:r>
              <a:rPr lang="es-ES" sz="2800" dirty="0" smtClean="0"/>
              <a:t>EL AUTO LA VIDA ES SUEÑO TIENE UNA SEGUNDA VERSIÓN EN 1873 Y SE PUBLICA EN 1677  CON 11 AUTOS MÁS.</a:t>
            </a:r>
          </a:p>
          <a:p>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TEATRO FRANCÉS DEL SIGLO XVII</a:t>
            </a:r>
            <a:endParaRPr lang="es-ES" dirty="0">
              <a:solidFill>
                <a:srgbClr val="002060"/>
              </a:solidFill>
            </a:endParaRPr>
          </a:p>
        </p:txBody>
      </p:sp>
      <p:sp>
        <p:nvSpPr>
          <p:cNvPr id="3" name="2 Marcador de contenido"/>
          <p:cNvSpPr>
            <a:spLocks noGrp="1"/>
          </p:cNvSpPr>
          <p:nvPr>
            <p:ph idx="1"/>
          </p:nvPr>
        </p:nvSpPr>
        <p:spPr/>
        <p:txBody>
          <a:bodyPr>
            <a:normAutofit fontScale="62500" lnSpcReduction="20000"/>
          </a:bodyPr>
          <a:lstStyle/>
          <a:p>
            <a:r>
              <a:rPr lang="es-ES" b="1" dirty="0" smtClean="0"/>
              <a:t>PRIMERA ETAPA </a:t>
            </a:r>
            <a:r>
              <a:rPr lang="es-ES" dirty="0" smtClean="0"/>
              <a:t>( PRIMER TERCIO): TRANSGRESIÓN DE REGLAS SIMILAR AL TEATRO ESPAÑOL. SE ROMPEN LAS UNIDADES CON TRAGICOMEDIA. AUTORES: PAUL SCARRON Y JEAN RETROU, QUE IMITAN LAS COMEDIAS ESPAÑOLAS.</a:t>
            </a:r>
          </a:p>
          <a:p>
            <a:r>
              <a:rPr lang="es-ES" b="1" dirty="0" smtClean="0"/>
              <a:t>TEATRO CLÁSICO</a:t>
            </a:r>
            <a:r>
              <a:rPr lang="es-ES" dirty="0" smtClean="0"/>
              <a:t>: VUELTA AL CLASICISMO RENACENTISTA.</a:t>
            </a:r>
          </a:p>
          <a:p>
            <a:r>
              <a:rPr lang="es-ES" b="1" dirty="0" smtClean="0"/>
              <a:t>AUTORES</a:t>
            </a:r>
            <a:r>
              <a:rPr lang="es-ES" dirty="0" smtClean="0"/>
              <a:t>: </a:t>
            </a:r>
            <a:r>
              <a:rPr lang="es-ES" dirty="0" smtClean="0">
                <a:solidFill>
                  <a:srgbClr val="FF0000"/>
                </a:solidFill>
              </a:rPr>
              <a:t>CORNEILLE:</a:t>
            </a:r>
            <a:r>
              <a:rPr lang="es-ES" dirty="0" smtClean="0"/>
              <a:t> </a:t>
            </a:r>
            <a:r>
              <a:rPr lang="es-ES" b="1" i="1" dirty="0" smtClean="0"/>
              <a:t>LE CID</a:t>
            </a:r>
            <a:r>
              <a:rPr lang="es-ES" b="1" dirty="0" smtClean="0"/>
              <a:t> </a:t>
            </a:r>
            <a:r>
              <a:rPr lang="es-ES" dirty="0" smtClean="0"/>
              <a:t>(POLÉMICA POR NO SEGUIR LAS NORMAS), </a:t>
            </a:r>
            <a:r>
              <a:rPr lang="es-ES" b="1" i="1" dirty="0" smtClean="0"/>
              <a:t>LE MENTEUR</a:t>
            </a:r>
            <a:r>
              <a:rPr lang="es-ES" dirty="0" smtClean="0"/>
              <a:t>. </a:t>
            </a:r>
            <a:r>
              <a:rPr lang="es-ES" dirty="0" smtClean="0">
                <a:solidFill>
                  <a:srgbClr val="FF0000"/>
                </a:solidFill>
              </a:rPr>
              <a:t>RACINE</a:t>
            </a:r>
            <a:r>
              <a:rPr lang="es-ES" dirty="0" smtClean="0"/>
              <a:t>: ELEVADO, SOBRIO, ELEGANTE CON TRAGEDIAS POR AMOR IRREFRENABLE. </a:t>
            </a:r>
            <a:r>
              <a:rPr lang="es-ES" b="1" dirty="0" smtClean="0"/>
              <a:t>(ANDRÓMACA </a:t>
            </a:r>
            <a:r>
              <a:rPr lang="es-ES" dirty="0" smtClean="0"/>
              <a:t>DE 1667, </a:t>
            </a:r>
            <a:r>
              <a:rPr lang="es-ES" b="1" i="1" dirty="0" smtClean="0"/>
              <a:t>FEDRA </a:t>
            </a:r>
            <a:r>
              <a:rPr lang="es-ES" i="1" dirty="0" smtClean="0"/>
              <a:t>DE 1677</a:t>
            </a:r>
            <a:r>
              <a:rPr lang="es-ES" b="1" i="1" dirty="0" smtClean="0"/>
              <a:t>)</a:t>
            </a:r>
            <a:r>
              <a:rPr lang="es-ES" dirty="0" smtClean="0"/>
              <a:t>.  ESTA ÚLTIMA ES LA CULMINACIÓN DRAMÁTICA, MÁS DEPURADA Y SIMPLE. SU LINAJE LE MARCA SU DESTINO. MODIFICA ALGUNOS RASGOS DE LA TRAGEDIA </a:t>
            </a:r>
            <a:r>
              <a:rPr lang="es-ES" smtClean="0"/>
              <a:t>DE SÓFOCLÉS. </a:t>
            </a:r>
            <a:r>
              <a:rPr lang="es-ES" dirty="0" smtClean="0">
                <a:solidFill>
                  <a:srgbClr val="FF0000"/>
                </a:solidFill>
              </a:rPr>
              <a:t>MOLIÈRE</a:t>
            </a:r>
            <a:r>
              <a:rPr lang="es-ES" dirty="0" smtClean="0"/>
              <a:t>.</a:t>
            </a:r>
          </a:p>
          <a:p>
            <a:r>
              <a:rPr lang="es-ES" b="1" dirty="0" smtClean="0"/>
              <a:t>CARACTERÍSTICAS</a:t>
            </a:r>
            <a:r>
              <a:rPr lang="es-ES" dirty="0" smtClean="0"/>
              <a:t>.</a:t>
            </a:r>
          </a:p>
          <a:p>
            <a:pPr lvl="1"/>
            <a:r>
              <a:rPr lang="es-ES" dirty="0" smtClean="0"/>
              <a:t>SEPARACIÓN DE TRAGEDIA (VERSO DODECASÍLABO FRANCÉS, ACCIÓN ESCASA: LO QUE SUCEDE PASA FUERA DE ESCENA) Y COMEDIA (PROSA).</a:t>
            </a:r>
          </a:p>
          <a:p>
            <a:pPr lvl="1"/>
            <a:r>
              <a:rPr lang="es-ES" dirty="0" smtClean="0"/>
              <a:t>PERSONAJES SEGÚN LOS GÉNEROS</a:t>
            </a:r>
          </a:p>
          <a:p>
            <a:pPr lvl="1"/>
            <a:r>
              <a:rPr lang="es-ES" dirty="0" smtClean="0"/>
              <a:t>TRES UNIDADES.</a:t>
            </a:r>
          </a:p>
          <a:p>
            <a:pPr lvl="1"/>
            <a:r>
              <a:rPr lang="es-ES" dirty="0" smtClean="0"/>
              <a:t>CINCO ACTOS CON EQUILIBRIO Y SIN EXCESOS.</a:t>
            </a:r>
          </a:p>
        </p:txBody>
      </p:sp>
      <p:sp>
        <p:nvSpPr>
          <p:cNvPr id="4" name="3 Botón de acción: Inicio">
            <a:hlinkClick r:id="rId2" action="ppaction://hlinksldjump" highlightClick="1"/>
          </p:cNvPr>
          <p:cNvSpPr/>
          <p:nvPr/>
        </p:nvSpPr>
        <p:spPr>
          <a:xfrm>
            <a:off x="4427984" y="6175624"/>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hlinkClick r:id="rId2"/>
              </a:rPr>
              <a:t>MOLIÈRE</a:t>
            </a:r>
            <a:endParaRPr lang="es-ES" dirty="0"/>
          </a:p>
        </p:txBody>
      </p:sp>
      <p:sp>
        <p:nvSpPr>
          <p:cNvPr id="3" name="2 Marcador de contenido"/>
          <p:cNvSpPr>
            <a:spLocks noGrp="1"/>
          </p:cNvSpPr>
          <p:nvPr>
            <p:ph idx="1"/>
          </p:nvPr>
        </p:nvSpPr>
        <p:spPr/>
        <p:txBody>
          <a:bodyPr>
            <a:normAutofit fontScale="77500" lnSpcReduction="20000"/>
          </a:bodyPr>
          <a:lstStyle/>
          <a:p>
            <a:r>
              <a:rPr lang="es-ES" dirty="0" smtClean="0"/>
              <a:t>CREACIÓN DE PROTOTIPOS UNIVERSALES SIGUIENDO LAS REGLAS CLÁSICAS. </a:t>
            </a:r>
          </a:p>
          <a:p>
            <a:r>
              <a:rPr lang="es-ES" dirty="0" smtClean="0"/>
              <a:t>OBRAS:</a:t>
            </a:r>
          </a:p>
          <a:p>
            <a:pPr lvl="1"/>
            <a:r>
              <a:rPr lang="es-ES" b="1" dirty="0" smtClean="0"/>
              <a:t>TARTUFO </a:t>
            </a:r>
            <a:r>
              <a:rPr lang="es-ES" dirty="0" smtClean="0"/>
              <a:t>(1664). SÁTIRA DE LA HIPOCRESÍA HUMANA. VARIAS VERSIONES PROHIBIDAS.</a:t>
            </a:r>
          </a:p>
          <a:p>
            <a:pPr lvl="1"/>
            <a:r>
              <a:rPr lang="es-ES" b="1" dirty="0" smtClean="0"/>
              <a:t>D. JUAN </a:t>
            </a:r>
            <a:r>
              <a:rPr lang="es-ES" dirty="0" smtClean="0"/>
              <a:t>(1665): RECREACIÓN DEL PERSONAJE DE TIRSO CARACTERIZADO POR SU INMORALIDAD.</a:t>
            </a:r>
          </a:p>
          <a:p>
            <a:pPr lvl="1"/>
            <a:r>
              <a:rPr lang="es-ES" b="1" dirty="0" smtClean="0"/>
              <a:t>EL MISÁNTROPO </a:t>
            </a:r>
            <a:r>
              <a:rPr lang="es-ES" dirty="0" smtClean="0"/>
              <a:t>(1666): CRITICA A TRAVÉS DEL PROTAGONISTA ALCESTES UNA SOCIEDAD QUE NO PUEDE ACEPTAR LA VERDAD. </a:t>
            </a:r>
          </a:p>
          <a:p>
            <a:pPr lvl="1"/>
            <a:r>
              <a:rPr lang="es-ES" b="1" dirty="0" smtClean="0"/>
              <a:t>EL ENFERMO IMAGINARIO </a:t>
            </a:r>
            <a:r>
              <a:rPr lang="es-ES" dirty="0" smtClean="0"/>
              <a:t>81673): ÚLTIMA OBRA. CRITICA A LA PROFESIÓN MÉDICA, EL ABUSO DE AUTORIDAD PATERNA Y LOS MATRIMONIOS DE CONVENIENCIA.</a:t>
            </a:r>
          </a:p>
          <a:p>
            <a:pPr lvl="1"/>
            <a:r>
              <a:rPr lang="es-ES" dirty="0" smtClean="0">
                <a:hlinkClick r:id="rId3"/>
              </a:rPr>
              <a:t>EL AVARO </a:t>
            </a:r>
            <a:r>
              <a:rPr lang="es-ES" dirty="0" smtClean="0"/>
              <a:t>(1668).</a:t>
            </a:r>
          </a:p>
          <a:p>
            <a:pPr lvl="1"/>
            <a:r>
              <a:rPr lang="es-ES" dirty="0" smtClean="0">
                <a:hlinkClick r:id="rId4"/>
              </a:rPr>
              <a:t>EL BURGUÉS GENTILHOMBRE </a:t>
            </a:r>
            <a:r>
              <a:rPr lang="es-ES" dirty="0" smtClean="0"/>
              <a:t>(1670).</a:t>
            </a:r>
            <a:endParaRPr lang="es-ES" dirty="0"/>
          </a:p>
        </p:txBody>
      </p:sp>
      <p:sp>
        <p:nvSpPr>
          <p:cNvPr id="4" name="3 Botón de acción: Inicio">
            <a:hlinkClick r:id="rId5" action="ppaction://hlinksldjump" highlightClick="1"/>
          </p:cNvPr>
          <p:cNvSpPr/>
          <p:nvPr/>
        </p:nvSpPr>
        <p:spPr>
          <a:xfrm>
            <a:off x="4427984" y="6175624"/>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Imagen" descr="MOLIERE.png"/>
          <p:cNvPicPr>
            <a:picLocks noChangeAspect="1"/>
          </p:cNvPicPr>
          <p:nvPr/>
        </p:nvPicPr>
        <p:blipFill>
          <a:blip r:embed="rId6" cstate="print"/>
          <a:stretch>
            <a:fillRect/>
          </a:stretch>
        </p:blipFill>
        <p:spPr>
          <a:xfrm>
            <a:off x="6876256" y="5085184"/>
            <a:ext cx="1800200" cy="177281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LOBO.png"/>
          <p:cNvPicPr>
            <a:picLocks noChangeAspect="1"/>
          </p:cNvPicPr>
          <p:nvPr/>
        </p:nvPicPr>
        <p:blipFill>
          <a:blip r:embed="rId2" cstate="print"/>
          <a:stretch>
            <a:fillRect/>
          </a:stretch>
        </p:blipFill>
        <p:spPr>
          <a:xfrm>
            <a:off x="6156176" y="5010150"/>
            <a:ext cx="2466975" cy="1847850"/>
          </a:xfrm>
          <a:prstGeom prst="rect">
            <a:avLst/>
          </a:prstGeom>
        </p:spPr>
      </p:pic>
      <p:sp>
        <p:nvSpPr>
          <p:cNvPr id="2" name="1 Título"/>
          <p:cNvSpPr>
            <a:spLocks noGrp="1"/>
          </p:cNvSpPr>
          <p:nvPr>
            <p:ph type="title"/>
          </p:nvPr>
        </p:nvSpPr>
        <p:spPr/>
        <p:txBody>
          <a:bodyPr>
            <a:normAutofit/>
          </a:bodyPr>
          <a:lstStyle/>
          <a:p>
            <a:r>
              <a:rPr lang="es-ES" dirty="0" smtClean="0">
                <a:solidFill>
                  <a:srgbClr val="002060"/>
                </a:solidFill>
              </a:rPr>
              <a:t>EL TEATRO ISABELINO INGLÉS</a:t>
            </a:r>
            <a:r>
              <a:rPr lang="es-ES" dirty="0" smtClean="0"/>
              <a:t/>
            </a:r>
            <a:br>
              <a:rPr lang="es-ES" dirty="0" smtClean="0"/>
            </a:br>
            <a:r>
              <a:rPr lang="es-ES" sz="2400" dirty="0" smtClean="0"/>
              <a:t>(1580-1650)</a:t>
            </a:r>
            <a:endParaRPr lang="es-ES" sz="2400" dirty="0"/>
          </a:p>
        </p:txBody>
      </p:sp>
      <p:sp>
        <p:nvSpPr>
          <p:cNvPr id="3" name="2 Marcador de contenido"/>
          <p:cNvSpPr>
            <a:spLocks noGrp="1"/>
          </p:cNvSpPr>
          <p:nvPr>
            <p:ph idx="1"/>
          </p:nvPr>
        </p:nvSpPr>
        <p:spPr/>
        <p:txBody>
          <a:bodyPr>
            <a:normAutofit fontScale="77500" lnSpcReduction="20000"/>
          </a:bodyPr>
          <a:lstStyle/>
          <a:p>
            <a:r>
              <a:rPr lang="es-ES" b="1" dirty="0" smtClean="0"/>
              <a:t>ORIGEN</a:t>
            </a:r>
            <a:r>
              <a:rPr lang="es-ES" dirty="0" smtClean="0"/>
              <a:t>: TARDÍO POR INFLUENCIA DE TEATRO MEDIEVAL RELIGIOSO, AL QUE SE SUMAN DOS MODALIDADES: CORTESANO (UNIVERSIDAD) Y POPULAR , QUE TRIUNFARÁ.</a:t>
            </a:r>
          </a:p>
          <a:p>
            <a:r>
              <a:rPr lang="es-ES" b="1" dirty="0" smtClean="0"/>
              <a:t>TEATROS</a:t>
            </a:r>
            <a:r>
              <a:rPr lang="es-ES" dirty="0" smtClean="0"/>
              <a:t>: SE CONSTRUYEN EN ÉPOCA ISABELINA. SON </a:t>
            </a:r>
            <a:r>
              <a:rPr lang="es-ES" b="1" dirty="0" smtClean="0"/>
              <a:t>THE SWAN Y THE GLOBE</a:t>
            </a:r>
            <a:r>
              <a:rPr lang="es-ES" dirty="0" smtClean="0"/>
              <a:t>. LOS ESPECTADORES OCUPABAN BÁSICAMENTE EL PATIO Y SE REPRESENTABA CON TIEMPO BENIGNO PARA UN PÚBLICO BÁSICAMENTE POPULAR QUE BUSCABA LA DIVERSIÓN.</a:t>
            </a:r>
          </a:p>
          <a:p>
            <a:r>
              <a:rPr lang="es-ES" dirty="0" smtClean="0"/>
              <a:t>FRENTE AL TEATRO FRANCÉS O ESPAÑOL, NO TIENE INFLUENCIA  DEL TEATRO PROFESIONAL ITALIANO Y </a:t>
            </a:r>
            <a:r>
              <a:rPr lang="es-ES" b="1" dirty="0" smtClean="0"/>
              <a:t>TODOS LOS ACTORES ERAN HOMBRES</a:t>
            </a:r>
            <a:r>
              <a:rPr lang="es-ES" dirty="0" smtClean="0"/>
              <a:t>.</a:t>
            </a:r>
          </a:p>
          <a:p>
            <a:endParaRPr lang="es-ES" dirty="0"/>
          </a:p>
        </p:txBody>
      </p:sp>
      <p:sp>
        <p:nvSpPr>
          <p:cNvPr id="5" name="4 Botón de acción: Inicio">
            <a:hlinkClick r:id="rId3"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ARLOWE.jpg"/>
          <p:cNvPicPr>
            <a:picLocks noChangeAspect="1"/>
          </p:cNvPicPr>
          <p:nvPr/>
        </p:nvPicPr>
        <p:blipFill>
          <a:blip r:embed="rId2" cstate="print"/>
          <a:stretch>
            <a:fillRect/>
          </a:stretch>
        </p:blipFill>
        <p:spPr>
          <a:xfrm>
            <a:off x="7277100" y="4419600"/>
            <a:ext cx="1866900" cy="2438400"/>
          </a:xfrm>
          <a:prstGeom prst="rect">
            <a:avLst/>
          </a:prstGeom>
        </p:spPr>
      </p:pic>
      <p:sp>
        <p:nvSpPr>
          <p:cNvPr id="2" name="1 Título"/>
          <p:cNvSpPr>
            <a:spLocks noGrp="1"/>
          </p:cNvSpPr>
          <p:nvPr>
            <p:ph type="title"/>
          </p:nvPr>
        </p:nvSpPr>
        <p:spPr/>
        <p:txBody>
          <a:bodyPr>
            <a:normAutofit fontScale="90000"/>
          </a:bodyPr>
          <a:lstStyle/>
          <a:p>
            <a:r>
              <a:rPr lang="es-ES" dirty="0" smtClean="0">
                <a:solidFill>
                  <a:srgbClr val="002060"/>
                </a:solidFill>
              </a:rPr>
              <a:t>CARACTERÍSTICAS DEL TEATRO ISABELINO</a:t>
            </a:r>
            <a:endParaRPr lang="es-ES" dirty="0">
              <a:solidFill>
                <a:srgbClr val="002060"/>
              </a:solidFill>
            </a:endParaRPr>
          </a:p>
        </p:txBody>
      </p:sp>
      <p:sp>
        <p:nvSpPr>
          <p:cNvPr id="3" name="2 Marcador de contenido"/>
          <p:cNvSpPr>
            <a:spLocks noGrp="1"/>
          </p:cNvSpPr>
          <p:nvPr>
            <p:ph idx="1"/>
          </p:nvPr>
        </p:nvSpPr>
        <p:spPr/>
        <p:txBody>
          <a:bodyPr>
            <a:normAutofit fontScale="77500" lnSpcReduction="20000"/>
          </a:bodyPr>
          <a:lstStyle/>
          <a:p>
            <a:r>
              <a:rPr lang="es-ES" b="1" dirty="0" smtClean="0"/>
              <a:t>SE MEZCLAN LOS GÉNEROS</a:t>
            </a:r>
            <a:r>
              <a:rPr lang="es-ES" dirty="0" smtClean="0"/>
              <a:t>: LAS SITUACIONES TRÁGICAS SE ALIVIAN CON MOMENTOS CÓMICOS. UNO DE LOS GÉNEROS BÁSICOS ES EL TEMA HISTÓRICO</a:t>
            </a:r>
          </a:p>
          <a:p>
            <a:r>
              <a:rPr lang="es-ES" b="1" dirty="0" smtClean="0"/>
              <a:t>TRANSGRESIÓN DE UNIDADES CLÁSICAS</a:t>
            </a:r>
            <a:r>
              <a:rPr lang="es-ES" dirty="0" smtClean="0"/>
              <a:t>.</a:t>
            </a:r>
          </a:p>
          <a:p>
            <a:r>
              <a:rPr lang="es-ES" b="1" dirty="0" smtClean="0"/>
              <a:t>SE MEZCLAN PERSONAJES DE DISTINTA CONDICIÓN SOCIAL</a:t>
            </a:r>
            <a:r>
              <a:rPr lang="es-ES" dirty="0" smtClean="0"/>
              <a:t>.</a:t>
            </a:r>
          </a:p>
          <a:p>
            <a:r>
              <a:rPr lang="es-ES" b="1" dirty="0" smtClean="0"/>
              <a:t>SE MEZCLAN PROSA Y VERSO </a:t>
            </a:r>
            <a:r>
              <a:rPr lang="es-ES" dirty="0" smtClean="0"/>
              <a:t>EN UNA MISMA OBRA.</a:t>
            </a:r>
          </a:p>
          <a:p>
            <a:r>
              <a:rPr lang="es-ES" dirty="0" smtClean="0"/>
              <a:t>ESTILO COMPLEJO: </a:t>
            </a:r>
            <a:r>
              <a:rPr lang="es-ES" dirty="0" smtClean="0">
                <a:hlinkClick r:id="rId3"/>
              </a:rPr>
              <a:t>EUFISMO</a:t>
            </a:r>
            <a:r>
              <a:rPr lang="es-ES" dirty="0" smtClean="0"/>
              <a:t>, QUE TIENE SU ORIGEN EN EL ESCRITOR ESPAÑOL FRAY ANTONIO DE GUEVARA.</a:t>
            </a:r>
          </a:p>
          <a:p>
            <a:r>
              <a:rPr lang="es-ES" b="1" dirty="0" smtClean="0"/>
              <a:t>AUTORES</a:t>
            </a:r>
            <a:r>
              <a:rPr lang="es-ES" dirty="0" smtClean="0"/>
              <a:t>: </a:t>
            </a:r>
            <a:r>
              <a:rPr lang="es-ES" dirty="0" smtClean="0">
                <a:solidFill>
                  <a:srgbClr val="FF0000"/>
                </a:solidFill>
              </a:rPr>
              <a:t>MARLOWE</a:t>
            </a:r>
            <a:r>
              <a:rPr lang="es-ES" dirty="0" smtClean="0"/>
              <a:t> (1564-1593) CON SU TRAGEDIA </a:t>
            </a:r>
            <a:r>
              <a:rPr lang="es-ES" b="1" dirty="0" smtClean="0"/>
              <a:t>EL DOCTOR FAUSTO</a:t>
            </a:r>
            <a:r>
              <a:rPr lang="es-ES" dirty="0" smtClean="0"/>
              <a:t> (1588). </a:t>
            </a:r>
            <a:r>
              <a:rPr lang="es-ES" b="1" dirty="0" smtClean="0"/>
              <a:t>THE JEW OF MALTA </a:t>
            </a:r>
            <a:r>
              <a:rPr lang="es-ES" dirty="0" smtClean="0"/>
              <a:t>Y </a:t>
            </a:r>
            <a:r>
              <a:rPr lang="es-ES" b="1" dirty="0" smtClean="0"/>
              <a:t>EDWARD  II, </a:t>
            </a:r>
            <a:r>
              <a:rPr lang="es-ES" dirty="0" smtClean="0"/>
              <a:t>QUE INSPIRARON  A SHAKESPEARE. </a:t>
            </a:r>
            <a:r>
              <a:rPr lang="es-ES" dirty="0" smtClean="0">
                <a:solidFill>
                  <a:srgbClr val="FF0000"/>
                </a:solidFill>
              </a:rPr>
              <a:t>BENJAMIN JONSON </a:t>
            </a:r>
            <a:r>
              <a:rPr lang="es-ES" dirty="0" smtClean="0"/>
              <a:t>(1572-1637).</a:t>
            </a:r>
            <a:endParaRPr lang="es-ES" dirty="0"/>
          </a:p>
        </p:txBody>
      </p:sp>
      <p:sp>
        <p:nvSpPr>
          <p:cNvPr id="5" name="4 Botón de acción: Inicio">
            <a:hlinkClick r:id="rId4"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HAKESPEARE.png"/>
          <p:cNvPicPr>
            <a:picLocks noChangeAspect="1"/>
          </p:cNvPicPr>
          <p:nvPr/>
        </p:nvPicPr>
        <p:blipFill>
          <a:blip r:embed="rId2" cstate="print"/>
          <a:stretch>
            <a:fillRect/>
          </a:stretch>
        </p:blipFill>
        <p:spPr>
          <a:xfrm>
            <a:off x="6732240" y="4365104"/>
            <a:ext cx="2016224" cy="2492896"/>
          </a:xfrm>
          <a:prstGeom prst="rect">
            <a:avLst/>
          </a:prstGeom>
        </p:spPr>
      </p:pic>
      <p:sp>
        <p:nvSpPr>
          <p:cNvPr id="2" name="1 Título"/>
          <p:cNvSpPr>
            <a:spLocks noGrp="1"/>
          </p:cNvSpPr>
          <p:nvPr>
            <p:ph type="title"/>
          </p:nvPr>
        </p:nvSpPr>
        <p:spPr/>
        <p:txBody>
          <a:bodyPr>
            <a:normAutofit fontScale="90000"/>
          </a:bodyPr>
          <a:lstStyle/>
          <a:p>
            <a:r>
              <a:rPr lang="es-ES" sz="5300" dirty="0" smtClean="0">
                <a:solidFill>
                  <a:srgbClr val="002060"/>
                </a:solidFill>
              </a:rPr>
              <a:t>SHAKESPEARE</a:t>
            </a:r>
            <a:br>
              <a:rPr lang="es-ES" sz="5300" dirty="0" smtClean="0">
                <a:solidFill>
                  <a:srgbClr val="002060"/>
                </a:solidFill>
              </a:rPr>
            </a:br>
            <a:r>
              <a:rPr lang="es-ES" sz="2700" dirty="0" smtClean="0"/>
              <a:t>(1564-1616)</a:t>
            </a:r>
            <a:endParaRPr lang="es-ES" sz="2700" dirty="0"/>
          </a:p>
        </p:txBody>
      </p:sp>
      <p:sp>
        <p:nvSpPr>
          <p:cNvPr id="3" name="2 Marcador de contenido"/>
          <p:cNvSpPr>
            <a:spLocks noGrp="1"/>
          </p:cNvSpPr>
          <p:nvPr>
            <p:ph idx="1"/>
          </p:nvPr>
        </p:nvSpPr>
        <p:spPr/>
        <p:txBody>
          <a:bodyPr>
            <a:normAutofit lnSpcReduction="10000"/>
          </a:bodyPr>
          <a:lstStyle/>
          <a:p>
            <a:r>
              <a:rPr lang="es-ES" dirty="0" smtClean="0"/>
              <a:t>ESTILO ELABORADO (EUFISMO) Y MAESTRO CAPAZ DE EMOCIONAR.</a:t>
            </a:r>
          </a:p>
          <a:p>
            <a:r>
              <a:rPr lang="es-ES" dirty="0" smtClean="0"/>
              <a:t>PERSONAJES DE VALOR UNIVERSAL Y COMPLEJIDAD SICOLÓGICA, PROFUNDAMENTE HUMANOS, JUNTO CON PERSONAJES CÓMICOS (CLOWN O BUFÓN).</a:t>
            </a:r>
          </a:p>
          <a:p>
            <a:r>
              <a:rPr lang="es-ES" dirty="0" smtClean="0"/>
              <a:t>PROFUNDA HONDURA FILOSÓFICA.</a:t>
            </a:r>
          </a:p>
          <a:p>
            <a:r>
              <a:rPr lang="es-ES" dirty="0" smtClean="0"/>
              <a:t>OTRAS OBRAS. </a:t>
            </a:r>
            <a:r>
              <a:rPr lang="es-ES" dirty="0" smtClean="0">
                <a:hlinkClick r:id="rId3"/>
              </a:rPr>
              <a:t>SONETOS </a:t>
            </a:r>
            <a:r>
              <a:rPr lang="es-ES" dirty="0" smtClean="0"/>
              <a:t>Y POEMA MITOLÓGICO DE VENUS Y ADONIS.</a:t>
            </a:r>
            <a:endParaRPr lang="es-ES" dirty="0"/>
          </a:p>
        </p:txBody>
      </p:sp>
      <p:sp>
        <p:nvSpPr>
          <p:cNvPr id="5" name="4 Botón de acción: Inicio">
            <a:hlinkClick r:id="rId4"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hlinkClick r:id="rId2"/>
              </a:rPr>
              <a:t>COMEDIAS</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SE BASAN EN EL ENREDO DE RAÍZ CLÁSICA (PLAUTO, TERENCIO) CON DISFRACES, GIROS INESPERADOS, MALENTENDIDOS.</a:t>
            </a:r>
          </a:p>
          <a:p>
            <a:r>
              <a:rPr lang="es-ES" dirty="0" smtClean="0"/>
              <a:t>REFLEJAN TODA LA SOCIEDAD CON PERSONAJES INDIVIDUALIZADOS. </a:t>
            </a:r>
          </a:p>
          <a:p>
            <a:r>
              <a:rPr lang="es-ES" dirty="0" smtClean="0"/>
              <a:t>COMEDIAS DE LA PRIMERA ETAPA: </a:t>
            </a:r>
            <a:r>
              <a:rPr lang="es-ES" b="1" dirty="0" smtClean="0"/>
              <a:t>LA COMEDIA DE LAS EQUIVOCACIONES</a:t>
            </a:r>
            <a:r>
              <a:rPr lang="es-ES" dirty="0" smtClean="0"/>
              <a:t>, </a:t>
            </a:r>
            <a:r>
              <a:rPr lang="es-ES" dirty="0" smtClean="0">
                <a:hlinkClick r:id="rId3"/>
              </a:rPr>
              <a:t>EL MERCADER DE VENECIA</a:t>
            </a:r>
            <a:r>
              <a:rPr lang="es-ES" dirty="0" smtClean="0"/>
              <a:t>, </a:t>
            </a:r>
            <a:r>
              <a:rPr lang="es-ES" b="1" dirty="0" smtClean="0"/>
              <a:t>LA FIERECILLA DOMADA</a:t>
            </a:r>
            <a:r>
              <a:rPr lang="es-ES" dirty="0" smtClean="0"/>
              <a:t>, </a:t>
            </a:r>
            <a:r>
              <a:rPr lang="es-ES" dirty="0" smtClean="0">
                <a:hlinkClick r:id="rId4"/>
              </a:rPr>
              <a:t>EL SUEÑO DE UNA NOCHE DE VERANO</a:t>
            </a:r>
            <a:r>
              <a:rPr lang="es-ES" dirty="0" smtClean="0"/>
              <a:t>, </a:t>
            </a:r>
            <a:r>
              <a:rPr lang="es-ES" b="1" dirty="0" smtClean="0"/>
              <a:t>LAS ALEGRES COMADRES DE WINDSOR</a:t>
            </a:r>
            <a:r>
              <a:rPr lang="es-ES" dirty="0" smtClean="0"/>
              <a:t>.</a:t>
            </a:r>
          </a:p>
          <a:p>
            <a:r>
              <a:rPr lang="es-ES" dirty="0" smtClean="0">
                <a:hlinkClick r:id="rId5"/>
              </a:rPr>
              <a:t>LA TEMPESTAD</a:t>
            </a:r>
            <a:r>
              <a:rPr lang="es-ES" dirty="0" smtClean="0"/>
              <a:t>: ÚLTIMA OBRA Y COMEDIA CON FANTASÍA Y LIRISMO.</a:t>
            </a:r>
            <a:endParaRPr lang="es-ES" dirty="0"/>
          </a:p>
        </p:txBody>
      </p:sp>
      <p:sp>
        <p:nvSpPr>
          <p:cNvPr id="4" name="3 Botón de acción: Inicio">
            <a:hlinkClick r:id="rId6"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TRAGEDIAS HISTÓRICAS ROMANAS</a:t>
            </a:r>
            <a:endParaRPr lang="es-ES" dirty="0">
              <a:solidFill>
                <a:srgbClr val="002060"/>
              </a:solidFill>
            </a:endParaRPr>
          </a:p>
        </p:txBody>
      </p:sp>
      <p:sp>
        <p:nvSpPr>
          <p:cNvPr id="3" name="2 Marcador de contenido"/>
          <p:cNvSpPr>
            <a:spLocks noGrp="1"/>
          </p:cNvSpPr>
          <p:nvPr>
            <p:ph idx="1"/>
          </p:nvPr>
        </p:nvSpPr>
        <p:spPr/>
        <p:txBody>
          <a:bodyPr>
            <a:normAutofit fontScale="92500" lnSpcReduction="10000"/>
          </a:bodyPr>
          <a:lstStyle/>
          <a:p>
            <a:r>
              <a:rPr lang="es-ES" dirty="0" smtClean="0"/>
              <a:t>ANALIZA EL PODER Y LAS AMBICIONES HUMANAS, SUPERANDO SU BASE HISTÓRICA.</a:t>
            </a:r>
          </a:p>
          <a:p>
            <a:r>
              <a:rPr lang="es-ES" dirty="0" smtClean="0"/>
              <a:t>PROFUNDIZA EN LOS PERSONAJES Y SUS CONFLICTOS.</a:t>
            </a:r>
          </a:p>
          <a:p>
            <a:r>
              <a:rPr lang="es-ES" dirty="0" smtClean="0"/>
              <a:t>TEMAS: LA TIRANÍA, LA JUSTICIA, EL PATRIOTISMO. </a:t>
            </a:r>
          </a:p>
          <a:p>
            <a:r>
              <a:rPr lang="es-ES" dirty="0" smtClean="0"/>
              <a:t>OBRAS:</a:t>
            </a:r>
          </a:p>
          <a:p>
            <a:pPr lvl="1"/>
            <a:r>
              <a:rPr lang="es-ES" dirty="0" smtClean="0">
                <a:hlinkClick r:id="rId2"/>
              </a:rPr>
              <a:t>JULIO CÉSAR</a:t>
            </a:r>
            <a:r>
              <a:rPr lang="es-ES" dirty="0" smtClean="0"/>
              <a:t> (1599).</a:t>
            </a:r>
          </a:p>
          <a:p>
            <a:pPr lvl="1"/>
            <a:r>
              <a:rPr lang="es-ES" b="1" dirty="0" smtClean="0"/>
              <a:t>CORIOLANO</a:t>
            </a:r>
            <a:r>
              <a:rPr lang="es-ES" dirty="0" smtClean="0"/>
              <a:t> (1607),</a:t>
            </a:r>
            <a:r>
              <a:rPr lang="es-ES" dirty="0" smtClean="0">
                <a:hlinkClick r:id="rId3"/>
              </a:rPr>
              <a:t> TITO ANDRÓNICO</a:t>
            </a:r>
            <a:r>
              <a:rPr lang="es-ES" dirty="0" smtClean="0"/>
              <a:t>  (1593-4), TIMÓN DE ATENAS (1607-8).</a:t>
            </a:r>
            <a:endParaRPr lang="es-ES" dirty="0"/>
          </a:p>
        </p:txBody>
      </p:sp>
      <p:sp>
        <p:nvSpPr>
          <p:cNvPr id="4" name="3 Llamada ovalada">
            <a:hlinkClick r:id="rId4"/>
          </p:cNvPr>
          <p:cNvSpPr/>
          <p:nvPr/>
        </p:nvSpPr>
        <p:spPr>
          <a:xfrm>
            <a:off x="2915816" y="4221088"/>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strella de 4 puntas">
            <a:hlinkClick r:id="rId5"/>
          </p:cNvPr>
          <p:cNvSpPr/>
          <p:nvPr/>
        </p:nvSpPr>
        <p:spPr>
          <a:xfrm>
            <a:off x="4139952" y="4077072"/>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Botón de acción: Inicio">
            <a:hlinkClick r:id="rId6"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rPr>
              <a:t>TRAGEDIAS HISTÓRICAS INGLESAS</a:t>
            </a:r>
            <a:endParaRPr lang="es-ES" dirty="0">
              <a:solidFill>
                <a:srgbClr val="002060"/>
              </a:solidFill>
            </a:endParaRPr>
          </a:p>
        </p:txBody>
      </p:sp>
      <p:sp>
        <p:nvSpPr>
          <p:cNvPr id="3" name="2 Marcador de contenido"/>
          <p:cNvSpPr>
            <a:spLocks noGrp="1"/>
          </p:cNvSpPr>
          <p:nvPr>
            <p:ph idx="1"/>
          </p:nvPr>
        </p:nvSpPr>
        <p:spPr/>
        <p:txBody>
          <a:bodyPr/>
          <a:lstStyle/>
          <a:p>
            <a:r>
              <a:rPr lang="es-ES" dirty="0" smtClean="0"/>
              <a:t>INTENCIÓN PROPAGANDÍSTICA: MOSTRAR EL PERIODO DE PAZ DEL REINADO DE ISABEL I, FRENTE A UN PASADO BELICOSO Y CRUEL.</a:t>
            </a:r>
          </a:p>
          <a:p>
            <a:r>
              <a:rPr lang="es-ES" dirty="0" smtClean="0"/>
              <a:t>PRESENTA LAS PASIONES Y AMBICIONES HUMANAS PARA CONSEGUIR Y MANTENER EL PODER.</a:t>
            </a:r>
          </a:p>
          <a:p>
            <a:r>
              <a:rPr lang="es-ES" dirty="0" smtClean="0"/>
              <a:t>OBRAS: </a:t>
            </a:r>
            <a:r>
              <a:rPr lang="es-ES" dirty="0" smtClean="0">
                <a:hlinkClick r:id="rId2"/>
              </a:rPr>
              <a:t>RICARDO III </a:t>
            </a:r>
            <a:r>
              <a:rPr lang="es-ES" dirty="0" smtClean="0"/>
              <a:t>(1591), </a:t>
            </a:r>
            <a:r>
              <a:rPr lang="es-ES" b="1" dirty="0" smtClean="0"/>
              <a:t>RICARDO II</a:t>
            </a:r>
            <a:r>
              <a:rPr lang="es-ES" dirty="0" smtClean="0"/>
              <a:t>, </a:t>
            </a:r>
            <a:r>
              <a:rPr lang="es-ES" b="1" dirty="0" smtClean="0"/>
              <a:t>ENRIQUE IV</a:t>
            </a:r>
            <a:r>
              <a:rPr lang="es-ES" dirty="0" smtClean="0"/>
              <a:t>.</a:t>
            </a:r>
            <a:endParaRPr lang="es-ES" dirty="0"/>
          </a:p>
        </p:txBody>
      </p:sp>
      <p:sp>
        <p:nvSpPr>
          <p:cNvPr id="4" name="3 Botón de acción: Inicio">
            <a:hlinkClick r:id="rId3"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MIGUEL ANGEL.png"/>
          <p:cNvPicPr>
            <a:picLocks noChangeAspect="1"/>
          </p:cNvPicPr>
          <p:nvPr/>
        </p:nvPicPr>
        <p:blipFill>
          <a:blip r:embed="rId2" cstate="print"/>
          <a:stretch>
            <a:fillRect/>
          </a:stretch>
        </p:blipFill>
        <p:spPr>
          <a:xfrm>
            <a:off x="5724128" y="5085184"/>
            <a:ext cx="3203848" cy="1772816"/>
          </a:xfrm>
          <a:prstGeom prst="rect">
            <a:avLst/>
          </a:prstGeom>
        </p:spPr>
      </p:pic>
      <p:sp>
        <p:nvSpPr>
          <p:cNvPr id="2" name="1 Título"/>
          <p:cNvSpPr>
            <a:spLocks noGrp="1"/>
          </p:cNvSpPr>
          <p:nvPr>
            <p:ph type="title"/>
          </p:nvPr>
        </p:nvSpPr>
        <p:spPr/>
        <p:txBody>
          <a:bodyPr/>
          <a:lstStyle/>
          <a:p>
            <a:r>
              <a:rPr lang="es-ES" dirty="0" smtClean="0">
                <a:solidFill>
                  <a:srgbClr val="0070C0"/>
                </a:solidFill>
              </a:rPr>
              <a:t>CARACTERÍSTICAS II</a:t>
            </a:r>
            <a:endParaRPr lang="es-ES" dirty="0">
              <a:solidFill>
                <a:srgbClr val="0070C0"/>
              </a:solidFill>
            </a:endParaRPr>
          </a:p>
        </p:txBody>
      </p:sp>
      <p:sp>
        <p:nvSpPr>
          <p:cNvPr id="3" name="2 Marcador de contenido"/>
          <p:cNvSpPr>
            <a:spLocks noGrp="1"/>
          </p:cNvSpPr>
          <p:nvPr>
            <p:ph idx="1"/>
          </p:nvPr>
        </p:nvSpPr>
        <p:spPr/>
        <p:txBody>
          <a:bodyPr>
            <a:normAutofit fontScale="62500" lnSpcReduction="20000"/>
          </a:bodyPr>
          <a:lstStyle/>
          <a:p>
            <a:r>
              <a:rPr lang="es-ES" dirty="0" smtClean="0"/>
              <a:t>EL HOMBRE ES EL CENTRO DE LA CULTURA. SE DELIMITA LO HUMANO Y </a:t>
            </a:r>
            <a:r>
              <a:rPr lang="es-ES" smtClean="0"/>
              <a:t>LO DIVINO. </a:t>
            </a:r>
            <a:r>
              <a:rPr lang="es-ES" dirty="0" smtClean="0"/>
              <a:t>ANTROPOCENTRISMO.</a:t>
            </a:r>
          </a:p>
          <a:p>
            <a:r>
              <a:rPr lang="es-ES" dirty="0" smtClean="0"/>
              <a:t>IMITACIÓN: LA OBRA LITERARIA NO ES ORIGINAL SINO QUE SE BASA EN LOS MODELOS Y GÉNEROS CLÁSICOS E ITALIANOS. LA IMITACIÓN NO ES SERVIL, SINO QUE APORTA SIEMPRE ALGO PERSONAL. VUELTA A LOS GÉNEROS CLÁSICOS: ODAS, EPÍSTOLAS, EPIGRAMAS, ÉGLOGAS...</a:t>
            </a:r>
          </a:p>
          <a:p>
            <a:r>
              <a:rPr lang="es-ES" dirty="0" smtClean="0"/>
              <a:t>TÓPICOS: </a:t>
            </a:r>
            <a:r>
              <a:rPr lang="es-ES" b="1" dirty="0" smtClean="0"/>
              <a:t>CARPE DIEM, AUREA MEDIOCRITAS, BEATUS ILLE, LOCUS AMOENUS</a:t>
            </a:r>
            <a:r>
              <a:rPr lang="es-ES" dirty="0" smtClean="0"/>
              <a:t>…</a:t>
            </a:r>
          </a:p>
          <a:p>
            <a:r>
              <a:rPr lang="es-ES" dirty="0" smtClean="0"/>
              <a:t>VUELTA A LA FILOSOFÍA CLÁSICA: SOBRE TODO ARISTÓTELES Y PLATÓN. </a:t>
            </a:r>
            <a:r>
              <a:rPr lang="es-ES" dirty="0" smtClean="0">
                <a:hlinkClick r:id="rId3"/>
              </a:rPr>
              <a:t>NEOPLATONISMO AMOROSO.</a:t>
            </a:r>
            <a:endParaRPr lang="es-ES" dirty="0" smtClean="0"/>
          </a:p>
          <a:p>
            <a:r>
              <a:rPr lang="es-ES" dirty="0" smtClean="0"/>
              <a:t>EQUILIBRIO Y ARMONÍA EN LA ESTRUCTURA Y EL ESTILO DE LAS OBRAS.</a:t>
            </a:r>
          </a:p>
          <a:p>
            <a:r>
              <a:rPr lang="es-ES" dirty="0" smtClean="0"/>
              <a:t>ESTILO SENCILLO, QUE SE EMPIEZA A PERDER EN EL MANIERISMO.</a:t>
            </a:r>
          </a:p>
          <a:p>
            <a:r>
              <a:rPr lang="es-ES" dirty="0" smtClean="0"/>
              <a:t>VUELTA A LA MITOLOGÍA CLÁSICA CON UN SENTIDO PAGANO Y A UNA FUSIÓN PERSONAL CON EL MITO, QUE YA NO TIENE EL SENTIDO DIDÁCTICO Y MORAL MEDIEVAL.</a:t>
            </a:r>
            <a:endParaRPr lang="es-ES" dirty="0"/>
          </a:p>
        </p:txBody>
      </p:sp>
      <p:sp>
        <p:nvSpPr>
          <p:cNvPr id="5" name="4 Botón de acción: Inicio">
            <a:hlinkClick r:id="rId4"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hlinkClick r:id="rId2"/>
              </a:rPr>
              <a:t>GRANDES TRAGEDIAS</a:t>
            </a:r>
            <a:endParaRPr lang="es-ES" dirty="0">
              <a:solidFill>
                <a:srgbClr val="002060"/>
              </a:solidFill>
            </a:endParaRPr>
          </a:p>
        </p:txBody>
      </p:sp>
      <p:sp>
        <p:nvSpPr>
          <p:cNvPr id="3" name="2 Marcador de contenido"/>
          <p:cNvSpPr>
            <a:spLocks noGrp="1"/>
          </p:cNvSpPr>
          <p:nvPr>
            <p:ph idx="1"/>
          </p:nvPr>
        </p:nvSpPr>
        <p:spPr/>
        <p:txBody>
          <a:bodyPr>
            <a:normAutofit fontScale="92500" lnSpcReduction="10000"/>
          </a:bodyPr>
          <a:lstStyle/>
          <a:p>
            <a:r>
              <a:rPr lang="es-ES" dirty="0" smtClean="0"/>
              <a:t>SE CREAN EN TORNO A 1601 Y 1606.</a:t>
            </a:r>
          </a:p>
          <a:p>
            <a:r>
              <a:rPr lang="es-ES" dirty="0" smtClean="0"/>
              <a:t>COMBINAN EL VERSO Y LA PROSA.</a:t>
            </a:r>
          </a:p>
          <a:p>
            <a:r>
              <a:rPr lang="es-ES" dirty="0" smtClean="0"/>
              <a:t>MEZCLA EL ESTILO MAS EXQUISITO Y ELABORADO CON REGISTRO FAMILIAR Y EXABRUPTO.</a:t>
            </a:r>
          </a:p>
          <a:p>
            <a:r>
              <a:rPr lang="es-ES" dirty="0" smtClean="0"/>
              <a:t>APARCEN PERSONAJES DE CATEGORÍA UNIVERSAL  MOSTRANDO PASIONES ARREBATADORAS CON GRAN HONDURA REFLEXIVA Y FILOSÓFICA.</a:t>
            </a:r>
          </a:p>
          <a:p>
            <a:r>
              <a:rPr lang="es-ES" dirty="0" smtClean="0"/>
              <a:t>OBRAS: </a:t>
            </a:r>
            <a:r>
              <a:rPr lang="es-ES" dirty="0" smtClean="0">
                <a:hlinkClick r:id="rId3"/>
              </a:rPr>
              <a:t>EL REY LEAR </a:t>
            </a:r>
            <a:r>
              <a:rPr lang="es-ES" dirty="0" smtClean="0"/>
              <a:t>(1604), </a:t>
            </a:r>
            <a:r>
              <a:rPr lang="es-ES" dirty="0" smtClean="0">
                <a:hlinkClick r:id="rId4"/>
              </a:rPr>
              <a:t>OTELO</a:t>
            </a:r>
            <a:r>
              <a:rPr lang="es-ES" dirty="0" smtClean="0"/>
              <a:t> (1603), </a:t>
            </a:r>
            <a:r>
              <a:rPr lang="es-ES" dirty="0" smtClean="0">
                <a:hlinkClick r:id="rId5"/>
              </a:rPr>
              <a:t>MACBETH</a:t>
            </a:r>
            <a:r>
              <a:rPr lang="es-ES" dirty="0" smtClean="0"/>
              <a:t> (1606), </a:t>
            </a:r>
            <a:r>
              <a:rPr lang="es-ES" dirty="0" smtClean="0">
                <a:hlinkClick r:id="rId6"/>
              </a:rPr>
              <a:t>HAMLET</a:t>
            </a:r>
            <a:r>
              <a:rPr lang="es-ES" dirty="0" smtClean="0"/>
              <a:t> (1601-6)</a:t>
            </a:r>
            <a:endParaRPr lang="es-ES" dirty="0"/>
          </a:p>
        </p:txBody>
      </p:sp>
      <p:sp>
        <p:nvSpPr>
          <p:cNvPr id="4" name="3 Botón de acción: Inicio">
            <a:hlinkClick r:id="rId7"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rgbClr val="002060"/>
                </a:solidFill>
                <a:hlinkClick r:id="rId2"/>
              </a:rPr>
              <a:t>ROMEO Y JULIETA</a:t>
            </a:r>
            <a:r>
              <a:rPr lang="es-ES" dirty="0" smtClean="0"/>
              <a:t/>
            </a:r>
            <a:br>
              <a:rPr lang="es-ES" dirty="0" smtClean="0"/>
            </a:br>
            <a:r>
              <a:rPr lang="es-ES" sz="2400" dirty="0" smtClean="0"/>
              <a:t>1597</a:t>
            </a:r>
            <a:endParaRPr lang="es-ES" sz="2400" dirty="0"/>
          </a:p>
        </p:txBody>
      </p:sp>
      <p:sp>
        <p:nvSpPr>
          <p:cNvPr id="3" name="2 Marcador de contenido"/>
          <p:cNvSpPr>
            <a:spLocks noGrp="1"/>
          </p:cNvSpPr>
          <p:nvPr>
            <p:ph idx="1"/>
          </p:nvPr>
        </p:nvSpPr>
        <p:spPr/>
        <p:txBody>
          <a:bodyPr>
            <a:normAutofit fontScale="92500" lnSpcReduction="20000"/>
          </a:bodyPr>
          <a:lstStyle/>
          <a:p>
            <a:r>
              <a:rPr lang="es-ES" dirty="0" smtClean="0"/>
              <a:t>SE BASA EN UNA NOVELA DE BANDELLO QUE SE DESARROLLA DOS SIGLOS ANTES EN VERONA EN LA LUCHA DE DOS FAMILIAS MONTESCOS Y CAPULETOS.</a:t>
            </a:r>
          </a:p>
          <a:p>
            <a:r>
              <a:rPr lang="es-ES" dirty="0" smtClean="0"/>
              <a:t>MUESTRA DE LA INVENCIÓN DEL BARROCO, QUE REINTERPRETA EL MITO DE </a:t>
            </a:r>
            <a:r>
              <a:rPr lang="es-ES" b="1" dirty="0" smtClean="0"/>
              <a:t>PÍRAMO Y TISBE</a:t>
            </a:r>
            <a:r>
              <a:rPr lang="es-ES" dirty="0" smtClean="0"/>
              <a:t>.</a:t>
            </a:r>
          </a:p>
          <a:p>
            <a:r>
              <a:rPr lang="es-ES" dirty="0" smtClean="0"/>
              <a:t>CONFLICTO. LA PASIÓN AMOROSA DE LOS JÓVENES FRENTE AL CONFLICTO FAMILIAR, QUE ACABARÁ EN TRAGEDIA.</a:t>
            </a:r>
          </a:p>
          <a:p>
            <a:r>
              <a:rPr lang="es-ES" dirty="0" smtClean="0"/>
              <a:t>EL AMOR SUPERA LA MUERTE Y EL CONFLICTO DE LAS DOS FAMILIAS.</a:t>
            </a:r>
            <a:endParaRPr lang="es-ES" dirty="0"/>
          </a:p>
        </p:txBody>
      </p:sp>
      <p:sp>
        <p:nvSpPr>
          <p:cNvPr id="4" name="3 Botón de acción: Inicio">
            <a:hlinkClick r:id="rId3" action="ppaction://hlinksldjump" highlightClick="1"/>
          </p:cNvPr>
          <p:cNvSpPr/>
          <p:nvPr/>
        </p:nvSpPr>
        <p:spPr>
          <a:xfrm>
            <a:off x="4355976" y="5949280"/>
            <a:ext cx="826392"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70C0"/>
                </a:solidFill>
              </a:rPr>
              <a:t>HUMANISMO</a:t>
            </a:r>
            <a:endParaRPr lang="es-ES" dirty="0">
              <a:solidFill>
                <a:srgbClr val="0070C0"/>
              </a:solidFill>
            </a:endParaRPr>
          </a:p>
        </p:txBody>
      </p:sp>
      <p:sp>
        <p:nvSpPr>
          <p:cNvPr id="3" name="2 Marcador de contenido"/>
          <p:cNvSpPr>
            <a:spLocks noGrp="1"/>
          </p:cNvSpPr>
          <p:nvPr>
            <p:ph idx="1"/>
          </p:nvPr>
        </p:nvSpPr>
        <p:spPr/>
        <p:txBody>
          <a:bodyPr/>
          <a:lstStyle/>
          <a:p>
            <a:r>
              <a:rPr lang="es-ES" dirty="0" smtClean="0"/>
              <a:t>FENÓMENO CULTURAL Y EDUCATIVO DE ORIGEN ITALIANO (SIGLO XIV) QUE SUPONE UNA NUEVA VALORACIÓN DEL HOMBRE Y UNA VUELTA A LA CULTURA CLÁSICA (LATÍN Y GRIEGO) Y SUS VALORES.</a:t>
            </a:r>
          </a:p>
          <a:p>
            <a:r>
              <a:rPr lang="es-ES" dirty="0" smtClean="0"/>
              <a:t>CONTENÍA CINCO GRANDES DISCIPLINAS: GRAMÁTICA, RETÓRICA, POÉTICA, HISTORIA Y FILOSOFÍA.</a:t>
            </a:r>
            <a:endParaRPr lang="es-ES" dirty="0"/>
          </a:p>
        </p:txBody>
      </p:sp>
      <p:sp>
        <p:nvSpPr>
          <p:cNvPr id="4" name="3 Botón de acción: Inicio">
            <a:hlinkClick r:id="rId2"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2"/>
                </a:solidFill>
              </a:rPr>
              <a:t>HUMANISMO II</a:t>
            </a:r>
            <a:endParaRPr lang="es-ES" dirty="0">
              <a:solidFill>
                <a:schemeClr val="tx2"/>
              </a:solidFill>
            </a:endParaRPr>
          </a:p>
        </p:txBody>
      </p:sp>
      <p:sp>
        <p:nvSpPr>
          <p:cNvPr id="3" name="2 Marcador de contenido"/>
          <p:cNvSpPr>
            <a:spLocks noGrp="1"/>
          </p:cNvSpPr>
          <p:nvPr>
            <p:ph idx="1"/>
          </p:nvPr>
        </p:nvSpPr>
        <p:spPr/>
        <p:txBody>
          <a:bodyPr/>
          <a:lstStyle/>
          <a:p>
            <a:r>
              <a:rPr lang="es-ES" dirty="0" smtClean="0"/>
              <a:t>FRENTE AL MANUAL MEDIEVAL LATINO DE ALEJANDRO DE VILLADEI (DOCTRINALE) SE PREFIERE EL CONOCIMIENTO DEL LATÍN EN LOS TEXTOS LITERARIOS. FRENTE A LA COERCIÓN LA PERSUASIÓN Y LA CONVENCIA (CNTUBERNIUM), FRENTE AL ETHOS CABALLERESCO MEDIEVAL, LAS BUENAS MANERAS.</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solidFill>
                  <a:srgbClr val="002060"/>
                </a:solidFill>
              </a:rPr>
              <a:t>IL DOLCE STIL NOVO</a:t>
            </a:r>
            <a:endParaRPr lang="es-ES" dirty="0">
              <a:solidFill>
                <a:srgbClr val="002060"/>
              </a:solidFill>
            </a:endParaRPr>
          </a:p>
        </p:txBody>
      </p:sp>
      <p:sp>
        <p:nvSpPr>
          <p:cNvPr id="3" name="2 Marcador de contenido"/>
          <p:cNvSpPr>
            <a:spLocks noGrp="1"/>
          </p:cNvSpPr>
          <p:nvPr>
            <p:ph idx="1"/>
          </p:nvPr>
        </p:nvSpPr>
        <p:spPr/>
        <p:txBody>
          <a:bodyPr>
            <a:normAutofit fontScale="70000" lnSpcReduction="20000"/>
          </a:bodyPr>
          <a:lstStyle/>
          <a:p>
            <a:r>
              <a:rPr lang="es-ES" dirty="0" smtClean="0"/>
              <a:t>EXPRESIÓN RECOGIDA DE LA DIVINA COMEDIA DE DANTE (INFIERNO, C. XXIV, VERSO 57).</a:t>
            </a:r>
          </a:p>
          <a:p>
            <a:r>
              <a:rPr lang="es-ES" dirty="0" smtClean="0"/>
              <a:t>NUEVO CONCEPTO DE POESÍA QUE SURGE EN ITALIA  (BOLONIA Y FLORENCIA) EN LA SEGUNDA MITAD DEL SIGLO XII, QUE SURGE DE UN CORAZÓN NOBLE DEL POETA  (COR GENTIL) Y SE DIRIGE A UNA DAMA SUBLIMADA (DONNA ANGELICATA), SÍMBOLO DE LA PERFECCIÓN ESPIRITUAL Y LA BELLEZA.</a:t>
            </a:r>
          </a:p>
          <a:p>
            <a:r>
              <a:rPr lang="es-ES" dirty="0" smtClean="0"/>
              <a:t>AUTORES: GUIDO CAVALCANTI, DANTE.</a:t>
            </a:r>
          </a:p>
          <a:p>
            <a:r>
              <a:rPr lang="es-ES" dirty="0" smtClean="0"/>
              <a:t>ORIGEN:</a:t>
            </a:r>
          </a:p>
          <a:p>
            <a:pPr lvl="1"/>
            <a:r>
              <a:rPr lang="es-ES" dirty="0" smtClean="0"/>
              <a:t>TRADICIÓN PROVENZAL.</a:t>
            </a:r>
          </a:p>
          <a:p>
            <a:pPr lvl="1"/>
            <a:r>
              <a:rPr lang="es-ES" dirty="0" smtClean="0"/>
              <a:t>ESCUELA SICILIANA: TIENE SU ORIGEN EN LA PROVENZAL, PERO SE AÑADEN INNOVACIONES FORMALES: ENDECASÍLABO Y HEPTASÍLABO Y LA CREACIÓN DEL SONETO (STRAMABOTO DÁMORE SICILIANO)</a:t>
            </a:r>
          </a:p>
          <a:p>
            <a:pPr lvl="1"/>
            <a:endParaRPr lang="es-ES" dirty="0" smtClean="0"/>
          </a:p>
          <a:p>
            <a:pPr lvl="1"/>
            <a:endParaRPr lang="es-ES" dirty="0" smtClean="0"/>
          </a:p>
          <a:p>
            <a:endParaRPr lang="es-ES" dirty="0"/>
          </a:p>
        </p:txBody>
      </p:sp>
      <p:sp>
        <p:nvSpPr>
          <p:cNvPr id="4" name="3 Botón de acción: Inicio">
            <a:hlinkClick r:id="rId2"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ETRARCA.png"/>
          <p:cNvPicPr>
            <a:picLocks noChangeAspect="1"/>
          </p:cNvPicPr>
          <p:nvPr/>
        </p:nvPicPr>
        <p:blipFill>
          <a:blip r:embed="rId2" cstate="print"/>
          <a:stretch>
            <a:fillRect/>
          </a:stretch>
        </p:blipFill>
        <p:spPr>
          <a:xfrm>
            <a:off x="7229475" y="260648"/>
            <a:ext cx="1914525" cy="2266950"/>
          </a:xfrm>
          <a:prstGeom prst="rect">
            <a:avLst/>
          </a:prstGeom>
        </p:spPr>
      </p:pic>
      <p:sp>
        <p:nvSpPr>
          <p:cNvPr id="2" name="1 Título"/>
          <p:cNvSpPr>
            <a:spLocks noGrp="1"/>
          </p:cNvSpPr>
          <p:nvPr>
            <p:ph type="title"/>
          </p:nvPr>
        </p:nvSpPr>
        <p:spPr/>
        <p:txBody>
          <a:bodyPr>
            <a:normAutofit fontScale="90000"/>
          </a:bodyPr>
          <a:lstStyle/>
          <a:p>
            <a:r>
              <a:rPr lang="es-ES" sz="6000" dirty="0" smtClean="0">
                <a:solidFill>
                  <a:srgbClr val="002060"/>
                </a:solidFill>
              </a:rPr>
              <a:t>PETRARCA</a:t>
            </a:r>
            <a:br>
              <a:rPr lang="es-ES" sz="6000" dirty="0" smtClean="0">
                <a:solidFill>
                  <a:srgbClr val="002060"/>
                </a:solidFill>
              </a:rPr>
            </a:br>
            <a:r>
              <a:rPr lang="es-ES" sz="2700" dirty="0" smtClean="0">
                <a:solidFill>
                  <a:srgbClr val="002060"/>
                </a:solidFill>
              </a:rPr>
              <a:t>1304-1374</a:t>
            </a:r>
            <a:endParaRPr lang="es-ES" sz="2700" dirty="0">
              <a:solidFill>
                <a:srgbClr val="002060"/>
              </a:solidFill>
            </a:endParaRPr>
          </a:p>
        </p:txBody>
      </p:sp>
      <p:sp>
        <p:nvSpPr>
          <p:cNvPr id="3" name="2 Marcador de contenido"/>
          <p:cNvSpPr>
            <a:spLocks noGrp="1"/>
          </p:cNvSpPr>
          <p:nvPr>
            <p:ph idx="1"/>
          </p:nvPr>
        </p:nvSpPr>
        <p:spPr/>
        <p:txBody>
          <a:bodyPr>
            <a:normAutofit fontScale="62500" lnSpcReduction="20000"/>
          </a:bodyPr>
          <a:lstStyle/>
          <a:p>
            <a:r>
              <a:rPr lang="es-ES" dirty="0" smtClean="0"/>
              <a:t>EJEMPLO DE HUMANISTA, INSTALADO EN AVIGNON DONDE SE ENAMORA DE LAURA, AL QUE SOLO TRATÓ CORDIALMENTE. ELLA MUERE POR LA PESTE.</a:t>
            </a:r>
          </a:p>
          <a:p>
            <a:r>
              <a:rPr lang="es-ES" dirty="0" smtClean="0"/>
              <a:t>INTENTA RECUPERAR Y DIVULGAR A LOS CLÁSICOS LATINOS Y CREA UNA PRODUCCIÓN PROPIA EN LATÍN E ITALIANO.</a:t>
            </a:r>
          </a:p>
          <a:p>
            <a:r>
              <a:rPr lang="es-ES" dirty="0" smtClean="0"/>
              <a:t>ITALIANO: </a:t>
            </a:r>
            <a:r>
              <a:rPr lang="es-ES" b="1" dirty="0" smtClean="0"/>
              <a:t>CANZONIERE Y TRIUNFOS</a:t>
            </a:r>
            <a:r>
              <a:rPr lang="es-ES" dirty="0" smtClean="0"/>
              <a:t>. ESTA ÚLTIMA ES UNA OBRA ALEGÓRICA NARRATIVA A LA MANERA DE DANTE EN SEIS PARTES EN TERCETOS ENCADENADOS.</a:t>
            </a:r>
          </a:p>
          <a:p>
            <a:r>
              <a:rPr lang="es-ES" dirty="0" smtClean="0"/>
              <a:t>EN 1345 DESCUBRE EN VERONA LAS CARTAS DE CICERÓN A ÁTICO Y A BRUTO, EN QUE DESCUBRE LA CONTRADICTORIA ACTITUD DE CICERÓN  FRENTE A SUS PRINCIPIOS, SU OBRA SE VUELVE MÁS REFLEXIVA Y SUBJETIVA  FRENTE A LA NARRATIVIDAD ANTERIOR.</a:t>
            </a:r>
          </a:p>
          <a:p>
            <a:r>
              <a:rPr lang="es-ES" dirty="0" smtClean="0">
                <a:hlinkClick r:id="rId3"/>
              </a:rPr>
              <a:t>LATINAS</a:t>
            </a:r>
            <a:r>
              <a:rPr lang="es-ES" dirty="0" smtClean="0"/>
              <a:t>: </a:t>
            </a:r>
          </a:p>
          <a:p>
            <a:pPr lvl="1"/>
            <a:r>
              <a:rPr lang="es-ES" dirty="0" smtClean="0"/>
              <a:t>VERSO: </a:t>
            </a:r>
            <a:r>
              <a:rPr lang="es-ES" b="1" dirty="0" smtClean="0"/>
              <a:t>AFRICA. BUCOLICUM CARMEN</a:t>
            </a:r>
            <a:r>
              <a:rPr lang="es-ES" dirty="0" smtClean="0"/>
              <a:t>.</a:t>
            </a:r>
          </a:p>
          <a:p>
            <a:pPr lvl="1"/>
            <a:r>
              <a:rPr lang="es-ES" dirty="0" smtClean="0"/>
              <a:t>PROSA; </a:t>
            </a:r>
            <a:r>
              <a:rPr lang="es-ES" b="1" dirty="0" smtClean="0"/>
              <a:t>SECRETUM. DE VIRIS ILLUSTRIBUS, DE REMEDIIS UTRIUSQUE FORTUNAE, EPISTOLAE</a:t>
            </a:r>
            <a:r>
              <a:rPr lang="es-ES" dirty="0" smtClean="0"/>
              <a:t>.</a:t>
            </a:r>
            <a:endParaRPr lang="es-ES" dirty="0"/>
          </a:p>
        </p:txBody>
      </p:sp>
      <p:sp>
        <p:nvSpPr>
          <p:cNvPr id="5" name="4 Botón de acción: Inicio">
            <a:hlinkClick r:id="rId4" action="ppaction://hlinksldjump" highlightClick="1"/>
          </p:cNvPr>
          <p:cNvSpPr/>
          <p:nvPr/>
        </p:nvSpPr>
        <p:spPr>
          <a:xfrm>
            <a:off x="4139952" y="5949280"/>
            <a:ext cx="682376" cy="6823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tx2"/>
                </a:solidFill>
              </a:rPr>
              <a:t>VIDA Y OBRA</a:t>
            </a:r>
            <a:endParaRPr lang="es-ES" dirty="0">
              <a:solidFill>
                <a:schemeClr val="tx2"/>
              </a:solidFill>
            </a:endParaRPr>
          </a:p>
        </p:txBody>
      </p:sp>
      <p:sp>
        <p:nvSpPr>
          <p:cNvPr id="3" name="2 Marcador de contenido"/>
          <p:cNvSpPr>
            <a:spLocks noGrp="1"/>
          </p:cNvSpPr>
          <p:nvPr>
            <p:ph idx="1"/>
          </p:nvPr>
        </p:nvSpPr>
        <p:spPr/>
        <p:txBody>
          <a:bodyPr>
            <a:noAutofit/>
          </a:bodyPr>
          <a:lstStyle/>
          <a:p>
            <a:pPr algn="just"/>
            <a:r>
              <a:rPr lang="es-ES" sz="1800" dirty="0" smtClean="0"/>
              <a:t>Frecuenta la universidad de Bolonia entre 1320-6. sin conseguir el  título de derecho y vuelve a Aviñón con la </a:t>
            </a:r>
            <a:r>
              <a:rPr lang="es-ES" sz="1800" dirty="0" err="1" smtClean="0"/>
              <a:t>faminlia</a:t>
            </a:r>
            <a:r>
              <a:rPr lang="es-ES" sz="1800" dirty="0" smtClean="0"/>
              <a:t> </a:t>
            </a:r>
            <a:r>
              <a:rPr lang="es-ES" sz="1800" dirty="0" err="1" smtClean="0"/>
              <a:t>Colonna</a:t>
            </a:r>
            <a:r>
              <a:rPr lang="es-ES" sz="1800" dirty="0" smtClean="0"/>
              <a:t>, tras la muerte de su padre. Viaja con Giacomo </a:t>
            </a:r>
            <a:r>
              <a:rPr lang="es-ES" sz="1800" dirty="0" err="1" smtClean="0"/>
              <a:t>Colonna</a:t>
            </a:r>
            <a:r>
              <a:rPr lang="es-ES" sz="1800" dirty="0" smtClean="0"/>
              <a:t>(obispo) a la </a:t>
            </a:r>
            <a:r>
              <a:rPr lang="es-ES" sz="1800" dirty="0" err="1" smtClean="0"/>
              <a:t>Gascuña</a:t>
            </a:r>
            <a:r>
              <a:rPr lang="es-ES" sz="1800" dirty="0" smtClean="0"/>
              <a:t> y allí conoce a dos amigos a </a:t>
            </a:r>
            <a:r>
              <a:rPr lang="es-ES" sz="1800" dirty="0" err="1" smtClean="0"/>
              <a:t>quines</a:t>
            </a:r>
            <a:r>
              <a:rPr lang="es-ES" sz="1800" dirty="0" smtClean="0"/>
              <a:t> dedica sus Epístolas familiares: Lelio y </a:t>
            </a:r>
            <a:r>
              <a:rPr lang="es-ES" sz="1800" dirty="0" err="1" smtClean="0"/>
              <a:t>Beringen</a:t>
            </a:r>
            <a:r>
              <a:rPr lang="es-ES" sz="1800" dirty="0" smtClean="0"/>
              <a:t>, músico flamenco.</a:t>
            </a:r>
          </a:p>
          <a:p>
            <a:pPr algn="just"/>
            <a:r>
              <a:rPr lang="es-ES" sz="1800" dirty="0" smtClean="0"/>
              <a:t>En Lieja descubre Pro </a:t>
            </a:r>
            <a:r>
              <a:rPr lang="es-ES" sz="1800" dirty="0" err="1" smtClean="0"/>
              <a:t>Archia</a:t>
            </a:r>
            <a:r>
              <a:rPr lang="es-ES" sz="1800" dirty="0" smtClean="0"/>
              <a:t> de Cicerón y visita Roma en el 36.</a:t>
            </a:r>
          </a:p>
          <a:p>
            <a:pPr algn="just"/>
            <a:r>
              <a:rPr lang="es-ES" sz="1800" dirty="0" smtClean="0"/>
              <a:t>Vuelve a </a:t>
            </a:r>
            <a:r>
              <a:rPr lang="es-ES" sz="1800" dirty="0" err="1" smtClean="0"/>
              <a:t>Aviñon</a:t>
            </a:r>
            <a:r>
              <a:rPr lang="es-ES" sz="1800" dirty="0" smtClean="0"/>
              <a:t> y se recluye en Vaucluse, pueblo cercano, donde perfila sus dos primeras obras: De </a:t>
            </a:r>
            <a:r>
              <a:rPr lang="es-ES" sz="1800" dirty="0" err="1" smtClean="0"/>
              <a:t>viris</a:t>
            </a:r>
            <a:r>
              <a:rPr lang="es-ES" sz="1800" dirty="0" smtClean="0"/>
              <a:t> </a:t>
            </a:r>
            <a:r>
              <a:rPr lang="es-ES" sz="1800" dirty="0" err="1" smtClean="0"/>
              <a:t>illustribus</a:t>
            </a:r>
            <a:r>
              <a:rPr lang="es-ES" sz="1800" dirty="0" smtClean="0"/>
              <a:t> y África, inconclusas.</a:t>
            </a:r>
          </a:p>
          <a:p>
            <a:pPr algn="just"/>
            <a:r>
              <a:rPr lang="es-ES" sz="1800" dirty="0" smtClean="0"/>
              <a:t>En 1341 va a Nápoles y Roma donde es laureado como poeta y lee  la </a:t>
            </a:r>
            <a:r>
              <a:rPr lang="es-ES" sz="1800" dirty="0" err="1" smtClean="0"/>
              <a:t>Collatio</a:t>
            </a:r>
            <a:r>
              <a:rPr lang="es-ES" sz="1800" dirty="0" smtClean="0"/>
              <a:t> </a:t>
            </a:r>
            <a:r>
              <a:rPr lang="es-ES" sz="1800" dirty="0" err="1" smtClean="0"/>
              <a:t>laureationis</a:t>
            </a:r>
            <a:r>
              <a:rPr lang="es-ES" sz="1800" dirty="0" smtClean="0"/>
              <a:t>. Viaja por razones diplomáticas por Europa e Italia y en Verona descubre en la biblioteca epístolas </a:t>
            </a:r>
            <a:r>
              <a:rPr lang="es-ES" sz="1800" dirty="0" err="1" smtClean="0"/>
              <a:t>desconocidad</a:t>
            </a:r>
            <a:r>
              <a:rPr lang="es-ES" sz="1800" dirty="0" smtClean="0"/>
              <a:t> de Cicerón Ad </a:t>
            </a:r>
            <a:r>
              <a:rPr lang="es-ES" sz="1800" dirty="0" err="1" smtClean="0"/>
              <a:t>Attticum</a:t>
            </a:r>
            <a:r>
              <a:rPr lang="es-ES" sz="1800" dirty="0" smtClean="0"/>
              <a:t>, Ad </a:t>
            </a:r>
            <a:r>
              <a:rPr lang="es-ES" sz="1800" dirty="0" err="1" smtClean="0"/>
              <a:t>Brutym</a:t>
            </a:r>
            <a:r>
              <a:rPr lang="es-ES" sz="1800" dirty="0" smtClean="0"/>
              <a:t>…</a:t>
            </a:r>
          </a:p>
          <a:p>
            <a:pPr algn="just"/>
            <a:r>
              <a:rPr lang="es-ES" sz="1800" dirty="0" smtClean="0"/>
              <a:t>Entre 1343-45 escribe De </a:t>
            </a:r>
            <a:r>
              <a:rPr lang="es-ES" sz="1800" dirty="0" err="1" smtClean="0"/>
              <a:t>rerum</a:t>
            </a:r>
            <a:r>
              <a:rPr lang="es-ES" sz="1800" dirty="0" smtClean="0"/>
              <a:t> </a:t>
            </a:r>
            <a:r>
              <a:rPr lang="es-ES" sz="1800" dirty="0" err="1" smtClean="0"/>
              <a:t>memorandum</a:t>
            </a:r>
            <a:r>
              <a:rPr lang="es-ES" sz="1800" dirty="0" smtClean="0"/>
              <a:t> </a:t>
            </a:r>
            <a:r>
              <a:rPr lang="es-ES" sz="1800" dirty="0" err="1" smtClean="0"/>
              <a:t>libri</a:t>
            </a:r>
            <a:r>
              <a:rPr lang="es-ES" sz="1800" dirty="0" smtClean="0"/>
              <a:t>, con </a:t>
            </a:r>
            <a:r>
              <a:rPr lang="es-ES" sz="1800" dirty="0" err="1" smtClean="0"/>
              <a:t>exempla</a:t>
            </a:r>
            <a:r>
              <a:rPr lang="es-ES" sz="1800" dirty="0" smtClean="0"/>
              <a:t> antiguos morales a la manera de </a:t>
            </a:r>
            <a:r>
              <a:rPr lang="es-ES" sz="1800" dirty="0" err="1" smtClean="0"/>
              <a:t>De</a:t>
            </a:r>
            <a:r>
              <a:rPr lang="es-ES" sz="1800" dirty="0" smtClean="0"/>
              <a:t> </a:t>
            </a:r>
            <a:r>
              <a:rPr lang="es-ES" sz="1800" dirty="0" err="1" smtClean="0"/>
              <a:t>inventione</a:t>
            </a:r>
            <a:r>
              <a:rPr lang="es-ES" sz="1800" dirty="0" smtClean="0"/>
              <a:t> de Cicerón.</a:t>
            </a:r>
          </a:p>
          <a:p>
            <a:pPr algn="just"/>
            <a:r>
              <a:rPr lang="es-ES" sz="1800" dirty="0" smtClean="0"/>
              <a:t>En 1347 apoya la revolución de Cola di </a:t>
            </a:r>
            <a:r>
              <a:rPr lang="es-ES" sz="1800" dirty="0" err="1" smtClean="0"/>
              <a:t>Rienzo</a:t>
            </a:r>
            <a:r>
              <a:rPr lang="es-ES" sz="1800" dirty="0" smtClean="0"/>
              <a:t>, que fracasa. Se recluye en Vaucluse y escribe sus obras ascéticas: De vita solitaria (46) y De </a:t>
            </a:r>
            <a:r>
              <a:rPr lang="es-ES" sz="1800" dirty="0" err="1" smtClean="0"/>
              <a:t>otio</a:t>
            </a:r>
            <a:r>
              <a:rPr lang="es-ES" sz="1800" dirty="0" smtClean="0"/>
              <a:t> religioso (47).</a:t>
            </a:r>
            <a:endParaRPr lang="es-ES" sz="18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3855</Words>
  <Application>Microsoft Office PowerPoint</Application>
  <PresentationFormat>Presentación en pantalla (4:3)</PresentationFormat>
  <Paragraphs>285</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RENACIMIENTO</vt:lpstr>
      <vt:lpstr>ÍNDICE</vt:lpstr>
      <vt:lpstr>CARACTERÍSTICAS I </vt:lpstr>
      <vt:lpstr>CARACTERÍSTICAS II</vt:lpstr>
      <vt:lpstr>HUMANISMO</vt:lpstr>
      <vt:lpstr>HUMANISMO II</vt:lpstr>
      <vt:lpstr>IL DOLCE STIL NOVO</vt:lpstr>
      <vt:lpstr>PETRARCA 1304-1374</vt:lpstr>
      <vt:lpstr>VIDA Y OBRA</vt:lpstr>
      <vt:lpstr>VIDA Y OBRA</vt:lpstr>
      <vt:lpstr>EVOLUCIÓN DE PETRARCA</vt:lpstr>
      <vt:lpstr>CANZONIERE</vt:lpstr>
      <vt:lpstr>NARRATIVA RENACENTISTA</vt:lpstr>
      <vt:lpstr>CLASIFICACIÓN MORISCA</vt:lpstr>
      <vt:lpstr>BIZANTINA</vt:lpstr>
      <vt:lpstr>OTROS RELATOS</vt:lpstr>
      <vt:lpstr>NOVELA PICARESCA</vt:lpstr>
      <vt:lpstr>NOVELAS PICARESCAS</vt:lpstr>
      <vt:lpstr>LAZARILLO DE TORMES</vt:lpstr>
      <vt:lpstr>LAZARILLO II</vt:lpstr>
      <vt:lpstr>LAZARILLO III</vt:lpstr>
      <vt:lpstr>BARROCO</vt:lpstr>
      <vt:lpstr>ÍNDICE</vt:lpstr>
      <vt:lpstr>DEFINICIÓN Y CRONOLOGÍA</vt:lpstr>
      <vt:lpstr>CARACTERÍSTICAS I</vt:lpstr>
      <vt:lpstr>CARACTERÍSTICAS II</vt:lpstr>
      <vt:lpstr>CARACTERÍSTICAS III</vt:lpstr>
      <vt:lpstr>TEATRO ESPAÑOL BARROCO I ( FINALES DEL XVI  MEDIADOS SIGLO XVIII)</vt:lpstr>
      <vt:lpstr>TEATRO BARROCO II</vt:lpstr>
      <vt:lpstr>AUTO SACRAMENTAL</vt:lpstr>
      <vt:lpstr>AUTOS DE CALDERÓN</vt:lpstr>
      <vt:lpstr>TEATRO FRANCÉS DEL SIGLO XVII</vt:lpstr>
      <vt:lpstr>MOLIÈRE</vt:lpstr>
      <vt:lpstr>EL TEATRO ISABELINO INGLÉS (1580-1650)</vt:lpstr>
      <vt:lpstr>CARACTERÍSTICAS DEL TEATRO ISABELINO</vt:lpstr>
      <vt:lpstr>SHAKESPEARE (1564-1616)</vt:lpstr>
      <vt:lpstr>COMEDIAS</vt:lpstr>
      <vt:lpstr>TRAGEDIAS HISTÓRICAS ROMANAS</vt:lpstr>
      <vt:lpstr>TRAGEDIAS HISTÓRICAS INGLESAS</vt:lpstr>
      <vt:lpstr>GRANDES TRAGEDIAS</vt:lpstr>
      <vt:lpstr>ROMEO Y JULIETA 1597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RENACIMIENTO</dc:title>
  <dc:creator>gmoreno</dc:creator>
  <cp:lastModifiedBy>gmoreno</cp:lastModifiedBy>
  <cp:revision>102</cp:revision>
  <dcterms:created xsi:type="dcterms:W3CDTF">2012-06-28T15:20:45Z</dcterms:created>
  <dcterms:modified xsi:type="dcterms:W3CDTF">2017-09-04T09:28:35Z</dcterms:modified>
</cp:coreProperties>
</file>