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70" r:id="rId5"/>
    <p:sldId id="271" r:id="rId6"/>
    <p:sldId id="273" r:id="rId7"/>
    <p:sldId id="274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5" r:id="rId18"/>
    <p:sldId id="269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A194-4B64-450B-B6C1-556AA4667F84}" type="datetimeFigureOut">
              <a:rPr lang="es-ES" smtClean="0"/>
              <a:pPr/>
              <a:t>10/11/2012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8533-C1FF-4C3D-9BAE-A0FAD2554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A194-4B64-450B-B6C1-556AA4667F84}" type="datetimeFigureOut">
              <a:rPr lang="es-ES" smtClean="0"/>
              <a:pPr/>
              <a:t>10/11/2012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8533-C1FF-4C3D-9BAE-A0FAD2554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A194-4B64-450B-B6C1-556AA4667F84}" type="datetimeFigureOut">
              <a:rPr lang="es-ES" smtClean="0"/>
              <a:pPr/>
              <a:t>10/11/2012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8533-C1FF-4C3D-9BAE-A0FAD2554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A194-4B64-450B-B6C1-556AA4667F84}" type="datetimeFigureOut">
              <a:rPr lang="es-ES" smtClean="0"/>
              <a:pPr/>
              <a:t>10/11/2012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8533-C1FF-4C3D-9BAE-A0FAD2554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A194-4B64-450B-B6C1-556AA4667F84}" type="datetimeFigureOut">
              <a:rPr lang="es-ES" smtClean="0"/>
              <a:pPr/>
              <a:t>10/11/2012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8533-C1FF-4C3D-9BAE-A0FAD2554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A194-4B64-450B-B6C1-556AA4667F84}" type="datetimeFigureOut">
              <a:rPr lang="es-ES" smtClean="0"/>
              <a:pPr/>
              <a:t>10/11/2012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8533-C1FF-4C3D-9BAE-A0FAD2554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A194-4B64-450B-B6C1-556AA4667F84}" type="datetimeFigureOut">
              <a:rPr lang="es-ES" smtClean="0"/>
              <a:pPr/>
              <a:t>10/11/2012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8533-C1FF-4C3D-9BAE-A0FAD2554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A194-4B64-450B-B6C1-556AA4667F84}" type="datetimeFigureOut">
              <a:rPr lang="es-ES" smtClean="0"/>
              <a:pPr/>
              <a:t>10/11/2012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8533-C1FF-4C3D-9BAE-A0FAD2554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A194-4B64-450B-B6C1-556AA4667F84}" type="datetimeFigureOut">
              <a:rPr lang="es-ES" smtClean="0"/>
              <a:pPr/>
              <a:t>10/11/2012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8533-C1FF-4C3D-9BAE-A0FAD2554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A194-4B64-450B-B6C1-556AA4667F84}" type="datetimeFigureOut">
              <a:rPr lang="es-ES" smtClean="0"/>
              <a:pPr/>
              <a:t>10/11/2012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8533-C1FF-4C3D-9BAE-A0FAD2554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A194-4B64-450B-B6C1-556AA4667F84}" type="datetimeFigureOut">
              <a:rPr lang="es-ES" smtClean="0"/>
              <a:pPr/>
              <a:t>10/11/2012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8533-C1FF-4C3D-9BAE-A0FAD2554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AA194-4B64-450B-B6C1-556AA4667F84}" type="datetimeFigureOut">
              <a:rPr lang="es-ES" smtClean="0"/>
              <a:pPr/>
              <a:t>10/11/2012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98533-C1FF-4C3D-9BAE-A0FAD2554C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3.xml"/><Relationship Id="rId21" Type="http://schemas.openxmlformats.org/officeDocument/2006/relationships/slide" Target="slide22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2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6.xml"/><Relationship Id="rId10" Type="http://schemas.openxmlformats.org/officeDocument/2006/relationships/slide" Target="slide10.xml"/><Relationship Id="rId19" Type="http://schemas.openxmlformats.org/officeDocument/2006/relationships/slide" Target="slide2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ierre_de_Ronsard" TargetMode="External"/><Relationship Id="rId2" Type="http://schemas.openxmlformats.org/officeDocument/2006/relationships/hyperlink" Target="http://es.wikipedia.org/wiki/Garcilaso_de_la_Veg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s.wikipedia.org/wiki/Amor_cort%C3%A9s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Fernando_de_Roja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LITERATURA SIGLOS XV -XVI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>
                <a:hlinkClick r:id="rId2" action="ppaction://hlinksldjump"/>
              </a:rPr>
              <a:t>ROMANCERO</a:t>
            </a:r>
            <a:endParaRPr lang="es-ES" dirty="0" smtClean="0"/>
          </a:p>
          <a:p>
            <a:r>
              <a:rPr lang="es-ES" dirty="0" smtClean="0">
                <a:hlinkClick r:id="rId3" action="ppaction://hlinksldjump"/>
              </a:rPr>
              <a:t>ROMANCERO II</a:t>
            </a:r>
            <a:endParaRPr lang="es-ES" dirty="0" smtClean="0"/>
          </a:p>
          <a:p>
            <a:r>
              <a:rPr lang="es-ES" dirty="0" smtClean="0">
                <a:hlinkClick r:id="rId4" action="ppaction://hlinksldjump"/>
              </a:rPr>
              <a:t>EL AMOR CORTÉS</a:t>
            </a:r>
            <a:endParaRPr lang="es-ES" dirty="0" smtClean="0"/>
          </a:p>
          <a:p>
            <a:r>
              <a:rPr lang="es-ES" dirty="0" smtClean="0">
                <a:hlinkClick r:id="rId5" action="ppaction://hlinksldjump"/>
              </a:rPr>
              <a:t>CANCIONEROS</a:t>
            </a:r>
            <a:endParaRPr lang="es-ES" dirty="0" smtClean="0"/>
          </a:p>
          <a:p>
            <a:r>
              <a:rPr lang="es-ES" dirty="0" smtClean="0">
                <a:hlinkClick r:id="rId6" action="ppaction://hlinksldjump"/>
              </a:rPr>
              <a:t>GÉNEROS </a:t>
            </a:r>
            <a:endParaRPr lang="es-ES" dirty="0" smtClean="0"/>
          </a:p>
          <a:p>
            <a:r>
              <a:rPr lang="es-ES" dirty="0" smtClean="0">
                <a:hlinkClick r:id="rId7" action="ppaction://hlinksldjump"/>
              </a:rPr>
              <a:t>ESTILO</a:t>
            </a:r>
            <a:endParaRPr lang="es-ES" dirty="0" smtClean="0"/>
          </a:p>
          <a:p>
            <a:r>
              <a:rPr lang="es-ES" dirty="0" smtClean="0">
                <a:hlinkClick r:id="rId8" action="ppaction://hlinksldjump"/>
              </a:rPr>
              <a:t>LA CELESTINA </a:t>
            </a:r>
            <a:endParaRPr lang="es-ES" dirty="0" smtClean="0"/>
          </a:p>
          <a:p>
            <a:r>
              <a:rPr lang="es-ES" dirty="0" smtClean="0">
                <a:hlinkClick r:id="rId9" action="ppaction://hlinksldjump"/>
              </a:rPr>
              <a:t>AUTORÍA</a:t>
            </a:r>
            <a:endParaRPr lang="es-ES" dirty="0" smtClean="0"/>
          </a:p>
          <a:p>
            <a:r>
              <a:rPr lang="es-ES" dirty="0" smtClean="0">
                <a:hlinkClick r:id="rId10" action="ppaction://hlinksldjump"/>
              </a:rPr>
              <a:t>GÉNERO</a:t>
            </a:r>
            <a:endParaRPr lang="es-ES" dirty="0" smtClean="0"/>
          </a:p>
          <a:p>
            <a:r>
              <a:rPr lang="es-ES" dirty="0" smtClean="0">
                <a:hlinkClick r:id="rId11" action="ppaction://hlinksldjump"/>
              </a:rPr>
              <a:t>ANTECEDENTES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>
                <a:hlinkClick r:id="rId11" action="ppaction://hlinksldjump"/>
              </a:rPr>
              <a:t>ESTRUCTURA</a:t>
            </a:r>
            <a:endParaRPr lang="es-ES" dirty="0" smtClean="0"/>
          </a:p>
          <a:p>
            <a:r>
              <a:rPr lang="es-ES" dirty="0" smtClean="0">
                <a:hlinkClick r:id="rId12" action="ppaction://hlinksldjump"/>
              </a:rPr>
              <a:t>PERSONAJES</a:t>
            </a:r>
            <a:endParaRPr lang="es-ES" dirty="0" smtClean="0"/>
          </a:p>
          <a:p>
            <a:r>
              <a:rPr lang="es-ES" dirty="0" smtClean="0">
                <a:hlinkClick r:id="rId13" action="ppaction://hlinksldjump"/>
              </a:rPr>
              <a:t>PERSONAJES II</a:t>
            </a:r>
            <a:endParaRPr lang="es-ES" dirty="0" smtClean="0"/>
          </a:p>
          <a:p>
            <a:r>
              <a:rPr lang="es-ES" dirty="0" smtClean="0">
                <a:hlinkClick r:id="rId14" action="ppaction://hlinksldjump"/>
              </a:rPr>
              <a:t>ESTILO</a:t>
            </a:r>
            <a:endParaRPr lang="es-ES" dirty="0" smtClean="0"/>
          </a:p>
          <a:p>
            <a:r>
              <a:rPr lang="es-ES" dirty="0" smtClean="0">
                <a:hlinkClick r:id="rId15" action="ppaction://hlinksldjump"/>
              </a:rPr>
              <a:t>INTERPRETACIÓN</a:t>
            </a:r>
            <a:endParaRPr lang="es-ES" dirty="0" smtClean="0"/>
          </a:p>
          <a:p>
            <a:r>
              <a:rPr lang="es-ES" dirty="0" smtClean="0">
                <a:hlinkClick r:id="rId16" action="ppaction://hlinksldjump"/>
              </a:rPr>
              <a:t>POESÍA RENACENTISTA</a:t>
            </a:r>
            <a:endParaRPr lang="es-ES" dirty="0" smtClean="0"/>
          </a:p>
          <a:p>
            <a:r>
              <a:rPr lang="es-ES" dirty="0" smtClean="0">
                <a:hlinkClick r:id="rId17" action="ppaction://hlinksldjump"/>
              </a:rPr>
              <a:t>CANCIONERO</a:t>
            </a:r>
            <a:endParaRPr lang="es-ES" dirty="0" smtClean="0"/>
          </a:p>
          <a:p>
            <a:r>
              <a:rPr lang="es-ES" dirty="0" smtClean="0">
                <a:hlinkClick r:id="rId18" action="ppaction://hlinksldjump"/>
              </a:rPr>
              <a:t>GARCILASO</a:t>
            </a:r>
            <a:endParaRPr lang="es-ES" dirty="0" smtClean="0"/>
          </a:p>
          <a:p>
            <a:r>
              <a:rPr lang="es-ES" dirty="0" smtClean="0">
                <a:hlinkClick r:id="rId19" action="ppaction://hlinksldjump"/>
              </a:rPr>
              <a:t>ESTRUCTURA</a:t>
            </a:r>
            <a:endParaRPr lang="es-ES" dirty="0" smtClean="0"/>
          </a:p>
          <a:p>
            <a:r>
              <a:rPr lang="es-ES" dirty="0" smtClean="0">
                <a:hlinkClick r:id="rId20" action="ppaction://hlinksldjump"/>
              </a:rPr>
              <a:t>EN MUERTE</a:t>
            </a:r>
            <a:endParaRPr lang="es-ES" dirty="0" smtClean="0"/>
          </a:p>
          <a:p>
            <a:r>
              <a:rPr lang="es-ES" dirty="0" smtClean="0">
                <a:hlinkClick r:id="rId21" action="ppaction://hlinksldjump"/>
              </a:rPr>
              <a:t>POETAS DE LA GENERACIÓN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GÉNERO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4968552"/>
          </a:xfrm>
        </p:spPr>
        <p:txBody>
          <a:bodyPr>
            <a:normAutofit fontScale="92500" lnSpcReduction="20000"/>
          </a:bodyPr>
          <a:lstStyle/>
          <a:p>
            <a:r>
              <a:rPr lang="es-ES" b="1" i="1" dirty="0" smtClean="0"/>
              <a:t>TRAGICOMEDIA</a:t>
            </a:r>
            <a:r>
              <a:rPr lang="es-ES" dirty="0" smtClean="0"/>
              <a:t>: MEZCLA DE ELEMENTOS TRÁGICOS Y CÓMICOS Y DE PERSONAJES DE BAJA Y ALTA CONDICIÓN SOCIAL. </a:t>
            </a:r>
          </a:p>
          <a:p>
            <a:r>
              <a:rPr lang="es-ES" dirty="0" smtClean="0"/>
              <a:t>PROCEDE DE LA </a:t>
            </a:r>
            <a:r>
              <a:rPr lang="es-ES" b="1" i="1" dirty="0" smtClean="0"/>
              <a:t>COMEDIA HUMANÍSTICA, MÁS EXTENSA Y FINAL TRÁGICO </a:t>
            </a:r>
            <a:r>
              <a:rPr lang="es-ES" dirty="0" smtClean="0"/>
              <a:t>(NOVELA SENTIMENTAL).</a:t>
            </a:r>
          </a:p>
          <a:p>
            <a:r>
              <a:rPr lang="es-ES" b="1" i="1" dirty="0" smtClean="0"/>
              <a:t>GÉNERO</a:t>
            </a:r>
            <a:r>
              <a:rPr lang="es-ES" dirty="0" smtClean="0"/>
              <a:t>:</a:t>
            </a:r>
          </a:p>
          <a:p>
            <a:pPr lvl="1"/>
            <a:r>
              <a:rPr lang="es-ES" sz="2400" dirty="0" smtClean="0"/>
              <a:t>PARA ALGUNOS ES </a:t>
            </a:r>
            <a:r>
              <a:rPr lang="es-ES" sz="2400" b="1" i="1" dirty="0" smtClean="0"/>
              <a:t>NOVELA</a:t>
            </a:r>
            <a:r>
              <a:rPr lang="es-ES" sz="2400" dirty="0" smtClean="0"/>
              <a:t> (MENÁNDEZ PELAYO) POR SU EXTENSIÓN, IRREPRESENTABILIDAD Y ESCENAS ESCABROSAS.</a:t>
            </a:r>
          </a:p>
          <a:p>
            <a:pPr lvl="1"/>
            <a:r>
              <a:rPr lang="es-ES" sz="2400" dirty="0" smtClean="0"/>
              <a:t>PARA OTROS ES </a:t>
            </a:r>
            <a:r>
              <a:rPr lang="es-ES" sz="2400" b="1" i="1" dirty="0" smtClean="0"/>
              <a:t>TEATRO</a:t>
            </a:r>
            <a:r>
              <a:rPr lang="es-ES" sz="2400" dirty="0" smtClean="0"/>
              <a:t> (GILMAN, RUIZ RAMÓN): OBRA DIALOGADA, SU EXTENSIÓN NO IMPIDE SU REPRESENTACIÓN (TEATRO MEDIEVAL CON REPRESENTACIÓN PROLONGADA POR DÍAS)</a:t>
            </a:r>
            <a:endParaRPr lang="es-ES" sz="2400" dirty="0"/>
          </a:p>
        </p:txBody>
      </p:sp>
      <p:sp>
        <p:nvSpPr>
          <p:cNvPr id="4" name="3 Botón de acción: Inicio">
            <a:hlinkClick r:id="" action="ppaction://hlinkshowjump?jump=firstslide" highlightClick="1"/>
          </p:cNvPr>
          <p:cNvSpPr/>
          <p:nvPr/>
        </p:nvSpPr>
        <p:spPr>
          <a:xfrm>
            <a:off x="3995936" y="6103616"/>
            <a:ext cx="754384" cy="75438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ANTECEDENTES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5069160"/>
          </a:xfrm>
        </p:spPr>
        <p:txBody>
          <a:bodyPr>
            <a:normAutofit fontScale="55000" lnSpcReduction="20000"/>
          </a:bodyPr>
          <a:lstStyle/>
          <a:p>
            <a:r>
              <a:rPr lang="es-ES" sz="5100" b="1" i="1" dirty="0" smtClean="0"/>
              <a:t>COMEDIA ELEGÍACA</a:t>
            </a:r>
            <a:r>
              <a:rPr lang="es-ES" sz="5100" dirty="0" smtClean="0"/>
              <a:t>: OBRAS HETEROGÉNEAS (SIGLO XII) QUE OSCILAN ENTRE LA NARRACIÓN Y EL DIÁLOGO, ESCRITAS EN LATIN EN DÍSTICOS ELEGIACOS CON EL TEMA BÁSICO DE UNA RELACIÓN AMOROSA AYUDADA POR UNA ALCAHUETA CON FINAL FELIZ (PAMPHILUS).</a:t>
            </a:r>
          </a:p>
          <a:p>
            <a:r>
              <a:rPr lang="es-ES" sz="5100" b="1" i="1" u="sng" dirty="0" smtClean="0"/>
              <a:t>COMEDIA HUMANÍSTICA</a:t>
            </a:r>
            <a:r>
              <a:rPr lang="es-ES" sz="5100" dirty="0" smtClean="0"/>
              <a:t>: (SIGLOS XV, XVI) PROSA, ESTILO ELEVADO, REALISMO, CON EL MISMO TEMA Y FINAL FELIZ. MÁS BREVE QUE </a:t>
            </a:r>
            <a:r>
              <a:rPr lang="es-ES" sz="5100" i="1" dirty="0" smtClean="0"/>
              <a:t>LA CELESTINA</a:t>
            </a:r>
            <a:r>
              <a:rPr lang="es-ES" sz="5100" dirty="0" smtClean="0"/>
              <a:t>.</a:t>
            </a:r>
          </a:p>
          <a:p>
            <a:r>
              <a:rPr lang="es-ES" sz="5100" b="1" i="1" u="sng" dirty="0" smtClean="0"/>
              <a:t>COMEDIA CLÁSICA</a:t>
            </a:r>
            <a:r>
              <a:rPr lang="es-ES" sz="5100" dirty="0" smtClean="0"/>
              <a:t>: TRATADO DE CENTURIO</a:t>
            </a:r>
          </a:p>
          <a:p>
            <a:r>
              <a:rPr lang="es-ES" sz="5100" b="1" i="1" u="sng" dirty="0" smtClean="0"/>
              <a:t>NOVELA SENTIMENTAL</a:t>
            </a:r>
            <a:r>
              <a:rPr lang="es-ES" sz="5100" dirty="0" smtClean="0"/>
              <a:t>: NOVELAS CON EL TEMA DEL AMOR CORTÉS Y FINAL TRÁGICO, CON ESTILO COMPLEJO Y ELABORADO.</a:t>
            </a:r>
          </a:p>
          <a:p>
            <a:endParaRPr lang="es-ES" dirty="0"/>
          </a:p>
        </p:txBody>
      </p:sp>
      <p:sp>
        <p:nvSpPr>
          <p:cNvPr id="4" name="3 Botón de acción: Inicio">
            <a:hlinkClick r:id="" action="ppaction://hlinkshowjump?jump=firstslide" highlightClick="1"/>
          </p:cNvPr>
          <p:cNvSpPr/>
          <p:nvPr/>
        </p:nvSpPr>
        <p:spPr>
          <a:xfrm>
            <a:off x="5148064" y="6103616"/>
            <a:ext cx="754384" cy="75438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ESTRUCTURA</a:t>
            </a:r>
            <a:br>
              <a:rPr lang="es-ES" dirty="0" smtClean="0">
                <a:solidFill>
                  <a:srgbClr val="002060"/>
                </a:solidFill>
              </a:rPr>
            </a:br>
            <a:r>
              <a:rPr lang="es-ES" sz="3100" dirty="0" smtClean="0">
                <a:solidFill>
                  <a:srgbClr val="002060"/>
                </a:solidFill>
              </a:rPr>
              <a:t>(SIMÉTRICA)</a:t>
            </a:r>
            <a:endParaRPr lang="es-ES" sz="3100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5040560"/>
          </a:xfrm>
        </p:spPr>
        <p:txBody>
          <a:bodyPr>
            <a:normAutofit lnSpcReduction="10000"/>
          </a:bodyPr>
          <a:lstStyle/>
          <a:p>
            <a:r>
              <a:rPr lang="es-ES" b="1" i="1" u="sng" dirty="0" smtClean="0"/>
              <a:t>PRIMER ACTO</a:t>
            </a:r>
            <a:r>
              <a:rPr lang="es-ES" dirty="0" smtClean="0"/>
              <a:t>: PRESENTACIÓN DE TRAMA Y PERSONAJES.</a:t>
            </a:r>
          </a:p>
          <a:p>
            <a:r>
              <a:rPr lang="es-ES" b="1" i="1" u="sng" dirty="0" smtClean="0"/>
              <a:t>ACTOS II-XII</a:t>
            </a:r>
            <a:r>
              <a:rPr lang="es-ES" dirty="0" smtClean="0"/>
              <a:t>: PRESIDIDOS POR LA RELACIÓN AMOROSA Y PRIMER ENCUENTRO ENTRE CALISTO Y MELIBEA (XII).</a:t>
            </a:r>
          </a:p>
          <a:p>
            <a:r>
              <a:rPr lang="es-ES" b="1" i="1" u="sng" dirty="0" smtClean="0"/>
              <a:t>ACTOS XIII-XX</a:t>
            </a:r>
            <a:r>
              <a:rPr lang="es-ES" dirty="0" smtClean="0"/>
              <a:t>: PRESIDIDOS POR LA MUERTE DE LOS PERSONAJES PRINCIPALES.</a:t>
            </a:r>
          </a:p>
          <a:p>
            <a:r>
              <a:rPr lang="es-ES" b="1" i="1" u="sng" dirty="0" smtClean="0"/>
              <a:t>ACTO XXI</a:t>
            </a:r>
            <a:r>
              <a:rPr lang="es-ES" dirty="0" smtClean="0"/>
              <a:t>: EPÍLOGO EN QUE PLEBERIO REFLEXIONA SOBRE LA VIDA Y LA MUERTE, TRAS EL SUICIDIO DE MELIBEA.</a:t>
            </a:r>
            <a:endParaRPr lang="es-ES" dirty="0"/>
          </a:p>
        </p:txBody>
      </p:sp>
      <p:sp>
        <p:nvSpPr>
          <p:cNvPr id="4" name="3 Botón de acción: Inicio">
            <a:hlinkClick r:id="" action="ppaction://hlinkshowjump?jump=firstslide" highlightClick="1"/>
          </p:cNvPr>
          <p:cNvSpPr/>
          <p:nvPr/>
        </p:nvSpPr>
        <p:spPr>
          <a:xfrm>
            <a:off x="3995936" y="6103616"/>
            <a:ext cx="754384" cy="75438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PERSONAJES</a:t>
            </a:r>
            <a:endParaRPr lang="es-ES" dirty="0">
              <a:solidFill>
                <a:srgbClr val="002060"/>
              </a:solidFill>
            </a:endParaRPr>
          </a:p>
        </p:txBody>
      </p:sp>
      <p:pic>
        <p:nvPicPr>
          <p:cNvPr id="4" name="3 Imagen" descr="MELIB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0"/>
            <a:ext cx="1619672" cy="1700808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ALTA CONDICIÓN SOCIAL </a:t>
            </a:r>
            <a:r>
              <a:rPr lang="es-ES" dirty="0" smtClean="0"/>
              <a:t>(ESTILO ELEVADO): </a:t>
            </a:r>
          </a:p>
          <a:p>
            <a:pPr lvl="1"/>
            <a:r>
              <a:rPr lang="es-ES" b="1" i="1" u="sng" dirty="0" smtClean="0"/>
              <a:t>MELIBEA</a:t>
            </a:r>
            <a:r>
              <a:rPr lang="es-ES" dirty="0" smtClean="0"/>
              <a:t>: PRIMER PERSONAJE DE COMPLEJIDAD SICOLÓGICA (MODERNO). CAMBIA SU ACTITUD DE RECHAZO POR CONVICCIÓN DE CELESTINA O MAGIA</a:t>
            </a:r>
          </a:p>
          <a:p>
            <a:pPr lvl="1"/>
            <a:r>
              <a:rPr lang="es-ES" b="1" i="1" u="sng" dirty="0" smtClean="0"/>
              <a:t>CALISTO</a:t>
            </a:r>
            <a:r>
              <a:rPr lang="es-ES" dirty="0" smtClean="0"/>
              <a:t>: BAJO LA APARIENCIA DEL AMOR CORTÉS OCULTA SU OBSESIÓN SEXUAL. 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BAJA CONDICIÓN SOCIAL </a:t>
            </a:r>
            <a:r>
              <a:rPr lang="es-ES" sz="2000" dirty="0" smtClean="0"/>
              <a:t>(ESTILO COLOQUIAL O VULGAR)</a:t>
            </a:r>
            <a:r>
              <a:rPr lang="es-ES" dirty="0" smtClean="0"/>
              <a:t>: </a:t>
            </a:r>
            <a:r>
              <a:rPr lang="es-ES" b="1" i="1" u="sng" dirty="0" smtClean="0"/>
              <a:t>PROSTITUTAS Y CRIADOS</a:t>
            </a:r>
            <a:r>
              <a:rPr lang="es-ES" dirty="0" smtClean="0"/>
              <a:t>; NO ASUMEN SU PAPEL SOCIAL Y SE REBELAN CON RENCOR HACIA LOS AMOS. </a:t>
            </a:r>
            <a:r>
              <a:rPr lang="es-ES" b="1" i="1" u="sng" dirty="0" smtClean="0"/>
              <a:t>PÁRMENO</a:t>
            </a:r>
            <a:r>
              <a:rPr lang="es-ES" dirty="0" smtClean="0"/>
              <a:t>: COMPLEJIDAD POR SU EVOLUCIÓN SICOLÓGICA. PAPEL TRÁGICO.</a:t>
            </a:r>
          </a:p>
          <a:p>
            <a:pPr>
              <a:buNone/>
            </a:pPr>
            <a:endParaRPr lang="es-ES" dirty="0" smtClean="0"/>
          </a:p>
        </p:txBody>
      </p:sp>
      <p:sp>
        <p:nvSpPr>
          <p:cNvPr id="5" name="4 Botón de acción: Inicio">
            <a:hlinkClick r:id="" action="ppaction://hlinkshowjump?jump=firstslide" highlightClick="1"/>
          </p:cNvPr>
          <p:cNvSpPr/>
          <p:nvPr/>
        </p:nvSpPr>
        <p:spPr>
          <a:xfrm>
            <a:off x="3995936" y="6103616"/>
            <a:ext cx="754384" cy="75438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PERSONAJES II</a:t>
            </a:r>
            <a:endParaRPr lang="es-ES" dirty="0">
              <a:solidFill>
                <a:srgbClr val="002060"/>
              </a:solidFill>
            </a:endParaRPr>
          </a:p>
        </p:txBody>
      </p:sp>
      <p:pic>
        <p:nvPicPr>
          <p:cNvPr id="4" name="3 Imagen" descr="CELEST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4941168"/>
            <a:ext cx="1835696" cy="1916832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sz="3300" b="1" i="1" u="sng" dirty="0" smtClean="0"/>
              <a:t>CENTURIO</a:t>
            </a:r>
            <a:r>
              <a:rPr lang="es-ES" sz="3300" dirty="0" smtClean="0"/>
              <a:t>: ACTOS AÑADIDOS. PROXENETA COBARDE PROCEDENTE DE LA COMEDIA CLÁSICA (</a:t>
            </a:r>
            <a:r>
              <a:rPr lang="es-ES" sz="3300" b="1" i="1" dirty="0" smtClean="0"/>
              <a:t>MILES GLORIOSUS</a:t>
            </a:r>
            <a:r>
              <a:rPr lang="es-ES" sz="3300" dirty="0" smtClean="0"/>
              <a:t> DE PLAUTO). PERSONAJE CÓMICO QUE INICIA LA TRAGEDIA (IRONÍA TRÁGICA)</a:t>
            </a:r>
          </a:p>
          <a:p>
            <a:r>
              <a:rPr lang="es-ES" sz="3300" dirty="0" smtClean="0">
                <a:solidFill>
                  <a:srgbClr val="FF0000"/>
                </a:solidFill>
              </a:rPr>
              <a:t>CELESTINA</a:t>
            </a:r>
            <a:r>
              <a:rPr lang="es-ES" sz="3300" dirty="0" smtClean="0"/>
              <a:t>: PROCEDE DE LA ALCAHUETA DE LA COMEDIA ELEGÍACA (TROTACONVENTOS), PERO CON MAYOR COMPLEJIDAD (PROXENETA Y BRUJA) Y SORDIDEZ. DOMINA LAS PASIONES DE LOS PERSONAJES (AMOR), PERO SE DEJA DOMINAR POR LA AVARICIA QUE LA LLEVA A LA MUERTE. DA TÍTULO A LA OBRA. DOMINA LOS DISTINTOS ESTILOS Y UTILIZA REFRANES.</a:t>
            </a:r>
          </a:p>
          <a:p>
            <a:pPr>
              <a:buNone/>
            </a:pPr>
            <a:endParaRPr lang="es-ES" sz="3300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5" name="4 Botón de acción: Inicio">
            <a:hlinkClick r:id="" action="ppaction://hlinkshowjump?jump=firstslide" highlightClick="1"/>
          </p:cNvPr>
          <p:cNvSpPr/>
          <p:nvPr/>
        </p:nvSpPr>
        <p:spPr>
          <a:xfrm>
            <a:off x="3995936" y="6103616"/>
            <a:ext cx="754384" cy="75438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ESTILO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85000" lnSpcReduction="20000"/>
          </a:bodyPr>
          <a:lstStyle/>
          <a:p>
            <a:r>
              <a:rPr lang="es-ES" b="1" i="1" dirty="0" smtClean="0"/>
              <a:t>OBRA DIALOGADA </a:t>
            </a:r>
            <a:r>
              <a:rPr lang="es-ES" dirty="0" smtClean="0"/>
              <a:t>CON LIBERTAD DE ESPACIO Y MOVIMIENTO, CON ACTOS QUE RECOGEN SITUACIONES YUXTAPUESTAS: MONÓLOGOS Y DIÁLOGOS DE CAMINO. EL APARTE EXPRESA EL CONTRASTE ENTRE LA REALIDAD Y CONCIENCIA DEL PERSONAJE.</a:t>
            </a:r>
          </a:p>
          <a:p>
            <a:r>
              <a:rPr lang="es-ES" b="1" i="1" dirty="0" smtClean="0"/>
              <a:t>MEZCLA DE ESTILO CULTO </a:t>
            </a:r>
            <a:r>
              <a:rPr lang="es-ES" dirty="0" smtClean="0"/>
              <a:t>DE PERSONAJES ALTOS (CALISTO Y MELIBEA) CON CULTISMOS, HIPÉRBATOS (LATINIZANTE) Y ELABORACIÓN RETÓRICA, Y ESTILO COLOQUIAL </a:t>
            </a:r>
            <a:r>
              <a:rPr lang="es-ES" b="1" i="1" dirty="0" smtClean="0"/>
              <a:t>Y VULGAR </a:t>
            </a:r>
            <a:r>
              <a:rPr lang="es-ES" dirty="0" smtClean="0"/>
              <a:t>DE CRIADOS Y PROSTITUTAS (TACOS, EXPRESIONES COLOQUIALES VIVACES…).</a:t>
            </a:r>
          </a:p>
          <a:p>
            <a:r>
              <a:rPr lang="es-ES" dirty="0" smtClean="0"/>
              <a:t>CELESTINA DOMINA LOS DOS REGISTROS Y UTILIZA ADEMÁS REFRANES.</a:t>
            </a:r>
            <a:endParaRPr lang="es-ES" dirty="0"/>
          </a:p>
        </p:txBody>
      </p:sp>
      <p:sp>
        <p:nvSpPr>
          <p:cNvPr id="4" name="3 Botón de acción: Inicio">
            <a:hlinkClick r:id="" action="ppaction://hlinkshowjump?jump=firstslide" highlightClick="1"/>
          </p:cNvPr>
          <p:cNvSpPr/>
          <p:nvPr/>
        </p:nvSpPr>
        <p:spPr>
          <a:xfrm>
            <a:off x="3995936" y="6103616"/>
            <a:ext cx="754384" cy="75438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INTERPRETACIÓN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b="1" i="1" dirty="0" smtClean="0"/>
              <a:t>CRISIS DE VALORES MEDIEVALES</a:t>
            </a:r>
            <a:r>
              <a:rPr lang="es-ES" dirty="0" smtClean="0"/>
              <a:t>: </a:t>
            </a:r>
            <a:r>
              <a:rPr lang="es-ES" dirty="0" smtClean="0">
                <a:solidFill>
                  <a:srgbClr val="FF0000"/>
                </a:solidFill>
              </a:rPr>
              <a:t>FORTUNA FRENTE A LA PROVIDENCIA</a:t>
            </a:r>
            <a:r>
              <a:rPr lang="es-ES" dirty="0" smtClean="0"/>
              <a:t> (CONFLICTO), QUE PERCIBE LA SECULARIZACIÓN Y PESIMISMO EXISTENCIAL DE LA CULTURA OCCIDENTAL EN TRES ASPECTOS:</a:t>
            </a:r>
          </a:p>
          <a:p>
            <a:pPr lvl="1"/>
            <a:r>
              <a:rPr lang="es-ES" b="1" i="1" u="sng" dirty="0" smtClean="0"/>
              <a:t>VIDA</a:t>
            </a:r>
            <a:r>
              <a:rPr lang="es-ES" dirty="0" smtClean="0"/>
              <a:t>: DOMINADA POR EL EROTISMO Y LA CODICIA  Y CARENTE DE SENTIDO ANTE LA MUERTE (PLEBERIO).</a:t>
            </a:r>
          </a:p>
          <a:p>
            <a:pPr lvl="1"/>
            <a:r>
              <a:rPr lang="es-ES" b="1" i="1" u="sng" dirty="0" smtClean="0"/>
              <a:t>SOCIEDAD</a:t>
            </a:r>
            <a:r>
              <a:rPr lang="es-ES" dirty="0" smtClean="0"/>
              <a:t>: CONFLICTO ENTRE CRIADOS Y AMOS, QUE SE RESUELVE EN ENVIDIA  Y VENGANZA.</a:t>
            </a:r>
          </a:p>
          <a:p>
            <a:pPr lvl="1"/>
            <a:r>
              <a:rPr lang="es-ES" b="1" i="1" u="sng" dirty="0" smtClean="0"/>
              <a:t>FAMILIA</a:t>
            </a:r>
            <a:r>
              <a:rPr lang="es-ES" dirty="0" smtClean="0"/>
              <a:t>: CONFLICTO E INCOMPRENSIÓN (MELIBEA Y PADRES)</a:t>
            </a:r>
          </a:p>
          <a:p>
            <a:pPr lvl="1"/>
            <a:endParaRPr lang="es-ES" dirty="0"/>
          </a:p>
        </p:txBody>
      </p:sp>
      <p:sp>
        <p:nvSpPr>
          <p:cNvPr id="4" name="3 Botón de acción: Inicio">
            <a:hlinkClick r:id="" action="ppaction://hlinkshowjump?jump=firstslide" highlightClick="1"/>
          </p:cNvPr>
          <p:cNvSpPr/>
          <p:nvPr/>
        </p:nvSpPr>
        <p:spPr>
          <a:xfrm>
            <a:off x="3995936" y="6103616"/>
            <a:ext cx="754384" cy="75438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POESÍA RENACENTISTA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DOS CORRIENTES: CANCIONERIL (MEDIEVAL) Y PETRARQUISMO (RENACENTISTA, 1526)</a:t>
            </a:r>
          </a:p>
          <a:p>
            <a:r>
              <a:rPr lang="es-ES" dirty="0" smtClean="0"/>
              <a:t>INNOVACIONES:</a:t>
            </a:r>
          </a:p>
          <a:p>
            <a:pPr lvl="1"/>
            <a:r>
              <a:rPr lang="es-ES" b="1" i="1" dirty="0" smtClean="0"/>
              <a:t>MÉTRICA</a:t>
            </a:r>
            <a:r>
              <a:rPr lang="es-ES" dirty="0" smtClean="0"/>
              <a:t>: ENDECASÍLABOS Y HEPTASÍLABOS.</a:t>
            </a:r>
          </a:p>
          <a:p>
            <a:pPr lvl="1"/>
            <a:r>
              <a:rPr lang="es-ES" b="1" i="1" dirty="0" smtClean="0"/>
              <a:t>ESTROFAS</a:t>
            </a:r>
            <a:r>
              <a:rPr lang="es-ES" dirty="0" smtClean="0"/>
              <a:t>: SONETO, TERCETOS, OCTAVAS, LIRAS…</a:t>
            </a:r>
          </a:p>
          <a:p>
            <a:pPr lvl="1"/>
            <a:r>
              <a:rPr lang="es-ES" b="1" i="1" dirty="0" smtClean="0"/>
              <a:t>TEMAS</a:t>
            </a:r>
            <a:r>
              <a:rPr lang="es-ES" dirty="0" smtClean="0"/>
              <a:t>: AMOR PLATÓNICO, NATURALEZA, MITOLOGÍA.</a:t>
            </a:r>
          </a:p>
          <a:p>
            <a:pPr lvl="1"/>
            <a:r>
              <a:rPr lang="es-ES" b="1" i="1" dirty="0" smtClean="0"/>
              <a:t>GÉNEROS</a:t>
            </a:r>
            <a:r>
              <a:rPr lang="es-ES" dirty="0" smtClean="0"/>
              <a:t>: ÉGLOGAS, EPÍSTOLAS, ELEGÍAS…</a:t>
            </a:r>
          </a:p>
          <a:p>
            <a:pPr lvl="1"/>
            <a:r>
              <a:rPr lang="es-ES" b="1" i="1" dirty="0" smtClean="0"/>
              <a:t>IMITACIÓN</a:t>
            </a:r>
            <a:r>
              <a:rPr lang="es-ES" dirty="0" smtClean="0"/>
              <a:t>: CLÁSICOS E ITALIANOS (CANCIONERO DE PETRARCA</a:t>
            </a:r>
            <a:r>
              <a:rPr lang="es-ES" dirty="0" smtClean="0"/>
              <a:t>).</a:t>
            </a:r>
          </a:p>
          <a:p>
            <a:pPr lvl="1"/>
            <a:r>
              <a:rPr lang="es-ES" b="1" i="1" dirty="0" smtClean="0"/>
              <a:t>ENCABALGAMIENTO</a:t>
            </a:r>
            <a:r>
              <a:rPr lang="es-ES" dirty="0" smtClean="0"/>
              <a:t>: EL FINAL DE VERSO NO COINCIDE CON EL FINAL SINTÁCTICO O SINTAGMÁTICO.</a:t>
            </a:r>
            <a:endParaRPr lang="es-ES" dirty="0" smtClean="0"/>
          </a:p>
          <a:p>
            <a:pPr lvl="1"/>
            <a:r>
              <a:rPr lang="es-ES" b="1" i="1" dirty="0" smtClean="0"/>
              <a:t>ESTILO</a:t>
            </a:r>
            <a:r>
              <a:rPr lang="es-ES" dirty="0" smtClean="0"/>
              <a:t>: SENCILLO Y ELABORADO. GRAVEDAD Y ARTIFICIO.</a:t>
            </a:r>
            <a:endParaRPr lang="es-ES" dirty="0"/>
          </a:p>
        </p:txBody>
      </p:sp>
      <p:sp>
        <p:nvSpPr>
          <p:cNvPr id="4" name="3 Botón de acción: Inicio">
            <a:hlinkClick r:id="" action="ppaction://hlinkshowjump?jump=firstslide" highlightClick="1"/>
          </p:cNvPr>
          <p:cNvSpPr/>
          <p:nvPr/>
        </p:nvSpPr>
        <p:spPr>
          <a:xfrm>
            <a:off x="3995936" y="6103616"/>
            <a:ext cx="754384" cy="75438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CANCIONERO PETRARQUISTA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CONJUNTO DE POEMAS (366) DE AMOR DEDICADOS A LAURA ESCRITOS A LO LARGO DE SU VIDA DESDE 1330.  SU VERSIÓN DEFINITIVA ES LA IMPRESA POR ALDO MANUZIO, ELABORADA POR BEMBO EN 1501.</a:t>
            </a:r>
          </a:p>
          <a:p>
            <a:r>
              <a:rPr lang="es-ES" dirty="0" smtClean="0"/>
              <a:t>SU OBRA ES CLAVE PARA LA POESÍA RENACENTISTA EUROPEA: </a:t>
            </a:r>
            <a:r>
              <a:rPr lang="es-ES" dirty="0" smtClean="0">
                <a:hlinkClick r:id="rId2"/>
              </a:rPr>
              <a:t>GARCILASO</a:t>
            </a:r>
            <a:r>
              <a:rPr lang="es-ES" dirty="0" smtClean="0"/>
              <a:t>, </a:t>
            </a:r>
            <a:r>
              <a:rPr lang="es-ES" dirty="0" smtClean="0">
                <a:hlinkClick r:id="rId3"/>
              </a:rPr>
              <a:t>RONSARD</a:t>
            </a:r>
            <a:r>
              <a:rPr lang="es-ES" dirty="0" smtClean="0"/>
              <a:t>, CAMOENS, QUE INTERPRETAN POLISÉMICAMENTE.</a:t>
            </a:r>
          </a:p>
          <a:p>
            <a:r>
              <a:rPr lang="es-ES" dirty="0" smtClean="0"/>
              <a:t>CARACTERÍSTICAS:</a:t>
            </a:r>
          </a:p>
          <a:p>
            <a:pPr lvl="1"/>
            <a:r>
              <a:rPr lang="es-ES" sz="3200" b="1" dirty="0" smtClean="0"/>
              <a:t>DIVISIÓN EN VIDA Y MUERTE </a:t>
            </a:r>
            <a:r>
              <a:rPr lang="es-ES" sz="3200" dirty="0" smtClean="0"/>
              <a:t>: NARRA SU HISTORIA DE AMOR CON LAURA MÁS ALLÁ DE LA MUERTE.</a:t>
            </a:r>
          </a:p>
          <a:p>
            <a:pPr lvl="1"/>
            <a:r>
              <a:rPr lang="es-ES" sz="3200" b="1" dirty="0" smtClean="0"/>
              <a:t>VARIO STILO</a:t>
            </a:r>
            <a:r>
              <a:rPr lang="es-ES" sz="3200" dirty="0" smtClean="0"/>
              <a:t>: ALTERNANCIA ESTRÓFICA.</a:t>
            </a:r>
          </a:p>
          <a:p>
            <a:pPr lvl="1"/>
            <a:r>
              <a:rPr lang="es-ES" sz="3200" dirty="0" smtClean="0"/>
              <a:t>APARICIÓN DE </a:t>
            </a:r>
            <a:r>
              <a:rPr lang="es-ES" sz="3200" b="1" dirty="0" smtClean="0"/>
              <a:t>OTROS TEMAS </a:t>
            </a:r>
            <a:r>
              <a:rPr lang="es-ES" sz="3200" dirty="0" smtClean="0"/>
              <a:t>(CIVILES) RELACIONADOS CON LA PERSONALIDAD DE PETRARCA.</a:t>
            </a:r>
          </a:p>
          <a:p>
            <a:pPr lvl="1"/>
            <a:r>
              <a:rPr lang="es-ES" sz="3200" b="1" dirty="0" smtClean="0"/>
              <a:t>ARREPENTIMIENTO AMOROSO</a:t>
            </a:r>
            <a:r>
              <a:rPr lang="es-ES" sz="3200" dirty="0" smtClean="0"/>
              <a:t>: SONETO PRÓLOGO Y CANCIÓN FINAL A LA VIRGEN.</a:t>
            </a:r>
          </a:p>
          <a:p>
            <a:pPr lvl="1"/>
            <a:r>
              <a:rPr lang="es-ES" sz="3200" b="1" dirty="0" smtClean="0"/>
              <a:t>ESTILO SENCILLO Y ELABORADO.</a:t>
            </a:r>
            <a:endParaRPr lang="es-ES" dirty="0"/>
          </a:p>
        </p:txBody>
      </p:sp>
      <p:sp>
        <p:nvSpPr>
          <p:cNvPr id="4" name="3 Botón de acción: Inicio">
            <a:hlinkClick r:id="" action="ppaction://hlinkshowjump?jump=firstslide" highlightClick="1"/>
          </p:cNvPr>
          <p:cNvSpPr/>
          <p:nvPr/>
        </p:nvSpPr>
        <p:spPr>
          <a:xfrm>
            <a:off x="3995936" y="6103616"/>
            <a:ext cx="754384" cy="75438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GARCILAS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0425" y="0"/>
            <a:ext cx="1933575" cy="23622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GARCILASO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OBRAS DE BOSCÁN Y ALGUNAS DE GARCILASO (1543), EDICIÓN PÓSTUMA. LA </a:t>
            </a:r>
            <a:r>
              <a:rPr lang="es-ES" smtClean="0"/>
              <a:t>POESÍA </a:t>
            </a:r>
            <a:r>
              <a:rPr lang="es-ES" smtClean="0"/>
              <a:t>RENACENTISTA </a:t>
            </a:r>
            <a:r>
              <a:rPr lang="es-ES" dirty="0" smtClean="0"/>
              <a:t>SE INICIA EN 1526 EN EL ENCUENTRO ENTRE BOSCÁN Y GARCILASO CON NAVAGGIERO EN GRANADA.</a:t>
            </a:r>
          </a:p>
          <a:p>
            <a:r>
              <a:rPr lang="es-ES" dirty="0" smtClean="0"/>
              <a:t>LOS POEMAS DE GARCILASO APARECEN INACABADOS, INCOMPLETOS Y DESORDENADOS. CUARTO LIBRO.</a:t>
            </a:r>
          </a:p>
          <a:p>
            <a:r>
              <a:rPr lang="es-ES" dirty="0" smtClean="0"/>
              <a:t>IMITA EL CANCIONERO DE PETRARCA PERO CON SENTIDO VITALISTA, EVITANDO EL ARTIFICIO (SIN MADRIGALES), DEDICÁNDOSELO A UNA SOLA DAMA: ELISA (ISABEL FREIRE). </a:t>
            </a:r>
          </a:p>
          <a:p>
            <a:r>
              <a:rPr lang="es-ES" dirty="0" smtClean="0"/>
              <a:t>HAY POEMAS EN VIDA Y MUERTE DE ELISA.</a:t>
            </a:r>
            <a:endParaRPr lang="es-ES" dirty="0"/>
          </a:p>
        </p:txBody>
      </p:sp>
      <p:sp>
        <p:nvSpPr>
          <p:cNvPr id="4" name="3 Botón de acción: Inicio">
            <a:hlinkClick r:id="" action="ppaction://hlinkshowjump?jump=firstslide" highlightClick="1"/>
          </p:cNvPr>
          <p:cNvSpPr/>
          <p:nvPr/>
        </p:nvSpPr>
        <p:spPr>
          <a:xfrm>
            <a:off x="3995936" y="6103616"/>
            <a:ext cx="754384" cy="75438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>
                <a:solidFill>
                  <a:srgbClr val="002060"/>
                </a:solidFill>
              </a:rPr>
              <a:t>ROMANCERO</a:t>
            </a:r>
            <a:endParaRPr lang="es-ES" sz="4000" dirty="0">
              <a:solidFill>
                <a:srgbClr val="00206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DEFINICIÓN</a:t>
            </a:r>
            <a:r>
              <a:rPr lang="es-ES" dirty="0" smtClean="0"/>
              <a:t>: NÚMERO INDEFINIDO DE VERSOS OCTOSÍLABOS QUE RIMAN LOS PARES EN ASONANTE, MIENTRAS QUE LOS IMPARES QUEDAN SUELTOS.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ROMANCERO ANTIGUO</a:t>
            </a:r>
            <a:r>
              <a:rPr lang="es-ES" dirty="0" smtClean="0"/>
              <a:t>: MEDIEVALES, ESCRITOS ENTRE FINAL DEL SIGLO XIV Y XV.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ROMANCERO NUEVO</a:t>
            </a:r>
            <a:r>
              <a:rPr lang="es-ES" dirty="0" smtClean="0"/>
              <a:t>: ESCRITOS DESDE FINALES DEL SIGLO XVI Y XVII.</a:t>
            </a:r>
          </a:p>
          <a:p>
            <a:r>
              <a:rPr lang="es-ES" dirty="0" smtClean="0"/>
              <a:t>ES UN </a:t>
            </a:r>
            <a:r>
              <a:rPr lang="es-ES" dirty="0" smtClean="0">
                <a:solidFill>
                  <a:srgbClr val="FF0000"/>
                </a:solidFill>
              </a:rPr>
              <a:t>GÉNERO ÉPICO-LÍRICO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5 Botón de acción: Inicio">
            <a:hlinkClick r:id="" action="ppaction://hlinkshowjump?jump=firstslide" highlightClick="1"/>
          </p:cNvPr>
          <p:cNvSpPr/>
          <p:nvPr/>
        </p:nvSpPr>
        <p:spPr>
          <a:xfrm>
            <a:off x="3995936" y="6103616"/>
            <a:ext cx="754384" cy="75438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ESTRUCTURA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09120"/>
          </a:xfrm>
        </p:spPr>
        <p:txBody>
          <a:bodyPr>
            <a:normAutofit/>
          </a:bodyPr>
          <a:lstStyle/>
          <a:p>
            <a:r>
              <a:rPr lang="es-ES" dirty="0" smtClean="0"/>
              <a:t>EJE: SONETO XXV DEDICADO A LA MUERTE DE ELISA.</a:t>
            </a:r>
          </a:p>
          <a:p>
            <a:r>
              <a:rPr lang="es-ES" dirty="0" smtClean="0"/>
              <a:t>EN VIDA.</a:t>
            </a:r>
          </a:p>
          <a:p>
            <a:pPr lvl="1"/>
            <a:r>
              <a:rPr lang="es-ES" sz="2400" dirty="0" smtClean="0"/>
              <a:t>SONETO V: ENCUENTRO AMOROSO</a:t>
            </a:r>
          </a:p>
          <a:p>
            <a:pPr lvl="1"/>
            <a:r>
              <a:rPr lang="es-ES" sz="2400" dirty="0" smtClean="0"/>
              <a:t>CANCIÓN I: IMITACIÓN DE ODA 22 DE HORACIO Y  DE SONETO DE PETRARCA CON PERSONALIDAD.</a:t>
            </a:r>
          </a:p>
          <a:p>
            <a:pPr lvl="1"/>
            <a:r>
              <a:rPr lang="es-ES" sz="2400" dirty="0" smtClean="0"/>
              <a:t>SONETO I.</a:t>
            </a:r>
          </a:p>
          <a:p>
            <a:pPr lvl="1"/>
            <a:r>
              <a:rPr lang="es-ES" sz="2400" dirty="0" smtClean="0"/>
              <a:t>CANCIÓN III DEL DANUBIO (DESTIERRO DE GARCILASO).</a:t>
            </a:r>
          </a:p>
          <a:p>
            <a:pPr lvl="1"/>
            <a:r>
              <a:rPr lang="es-ES" sz="2400" dirty="0" smtClean="0"/>
              <a:t>EPÍSTOLA A BOSCÁN</a:t>
            </a:r>
            <a:endParaRPr lang="es-ES" sz="2400" dirty="0"/>
          </a:p>
        </p:txBody>
      </p:sp>
      <p:sp>
        <p:nvSpPr>
          <p:cNvPr id="4" name="3 Botón de acción: Inicio">
            <a:hlinkClick r:id="" action="ppaction://hlinkshowjump?jump=firstslide" highlightClick="1"/>
          </p:cNvPr>
          <p:cNvSpPr/>
          <p:nvPr/>
        </p:nvSpPr>
        <p:spPr>
          <a:xfrm>
            <a:off x="3995936" y="6103616"/>
            <a:ext cx="754384" cy="75438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EN MUERTE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Autofit/>
          </a:bodyPr>
          <a:lstStyle/>
          <a:p>
            <a:r>
              <a:rPr lang="es-ES" sz="2400" b="1" i="1" dirty="0" smtClean="0"/>
              <a:t>SONETO X</a:t>
            </a:r>
            <a:r>
              <a:rPr lang="es-ES" sz="2400" dirty="0" smtClean="0"/>
              <a:t> (RECUERDO DE ELISA).</a:t>
            </a:r>
          </a:p>
          <a:p>
            <a:r>
              <a:rPr lang="es-ES" sz="2400" b="1" i="1" dirty="0" smtClean="0"/>
              <a:t>ÉGLOGA I</a:t>
            </a:r>
            <a:r>
              <a:rPr lang="es-ES" sz="2400" dirty="0" smtClean="0"/>
              <a:t>: MEZCLA DE VIDA Y MUERTE DE ELISA (SALICIO Y NEMOROSO). ESTRUCTURA ARMÓNICA. SENTIMIENTO. INFLUENCIA DE SANNAZZARO.</a:t>
            </a:r>
          </a:p>
          <a:p>
            <a:r>
              <a:rPr lang="es-ES" sz="2400" b="1" i="1" dirty="0" smtClean="0"/>
              <a:t>ÉGLOGA II</a:t>
            </a:r>
            <a:r>
              <a:rPr lang="es-ES" sz="2400" dirty="0" smtClean="0"/>
              <a:t>: EXTENSA, MÁS NARRATIVA. OBRA NO LOGRADA</a:t>
            </a:r>
          </a:p>
          <a:p>
            <a:r>
              <a:rPr lang="es-ES" sz="2400" dirty="0" smtClean="0">
                <a:solidFill>
                  <a:srgbClr val="C00000"/>
                </a:solidFill>
              </a:rPr>
              <a:t>POEMAS DEL </a:t>
            </a:r>
            <a:r>
              <a:rPr lang="es-ES" sz="2400" b="1" i="1" dirty="0" smtClean="0">
                <a:solidFill>
                  <a:srgbClr val="C00000"/>
                </a:solidFill>
              </a:rPr>
              <a:t>LAUS VITAE</a:t>
            </a:r>
            <a:r>
              <a:rPr lang="es-ES" sz="2400" dirty="0" smtClean="0">
                <a:solidFill>
                  <a:srgbClr val="C00000"/>
                </a:solidFill>
              </a:rPr>
              <a:t>. ESTANCIA EN NÁPOLES.</a:t>
            </a:r>
          </a:p>
          <a:p>
            <a:pPr lvl="1"/>
            <a:r>
              <a:rPr lang="es-ES" sz="2400" b="1" i="1" dirty="0" smtClean="0"/>
              <a:t>SONETO XI</a:t>
            </a:r>
            <a:r>
              <a:rPr lang="es-ES" sz="2400" dirty="0" smtClean="0"/>
              <a:t>.</a:t>
            </a:r>
          </a:p>
          <a:p>
            <a:pPr lvl="1"/>
            <a:r>
              <a:rPr lang="es-ES" sz="2400" b="1" i="1" dirty="0" smtClean="0"/>
              <a:t>SONETO XXIII</a:t>
            </a:r>
            <a:r>
              <a:rPr lang="es-ES" sz="2400" dirty="0" smtClean="0"/>
              <a:t>: CARPE DIEM.</a:t>
            </a:r>
          </a:p>
          <a:p>
            <a:pPr lvl="1"/>
            <a:r>
              <a:rPr lang="es-ES" sz="2400" b="1" i="1" dirty="0" smtClean="0"/>
              <a:t>ÉGLOGA III</a:t>
            </a:r>
            <a:r>
              <a:rPr lang="es-ES" sz="2400" dirty="0" smtClean="0"/>
              <a:t>: OBRA MAESTRA EN OCTAVAS. DEDICADA A MARIA DE OSORIO. ARMONÍA, NATURALEZA Y MITOLOGÍA. SUPERA EL DOLOR DE LA MUERTE DE ELISA POR LA MITIFICACIÓN DE SU HISTORIA DE AMOR</a:t>
            </a:r>
            <a:endParaRPr lang="es-ES" sz="2400" dirty="0"/>
          </a:p>
        </p:txBody>
      </p:sp>
      <p:sp>
        <p:nvSpPr>
          <p:cNvPr id="4" name="3 Botón de acción: Inicio">
            <a:hlinkClick r:id="" action="ppaction://hlinkshowjump?jump=firstslide" highlightClick="1"/>
          </p:cNvPr>
          <p:cNvSpPr/>
          <p:nvPr/>
        </p:nvSpPr>
        <p:spPr>
          <a:xfrm>
            <a:off x="4283968" y="6309320"/>
            <a:ext cx="466352" cy="5486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HURTA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4941168"/>
            <a:ext cx="1403648" cy="207836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OTROS POETAS DE SU GENERACIÓN</a:t>
            </a:r>
            <a:br>
              <a:rPr lang="es-ES" dirty="0" smtClean="0">
                <a:solidFill>
                  <a:srgbClr val="002060"/>
                </a:solidFill>
              </a:rPr>
            </a:br>
            <a:r>
              <a:rPr lang="es-ES" sz="2200" dirty="0" smtClean="0"/>
              <a:t>(POETAS SOLDADOS)</a:t>
            </a:r>
            <a:endParaRPr lang="es-ES" sz="2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280920" cy="4680520"/>
          </a:xfrm>
        </p:spPr>
        <p:txBody>
          <a:bodyPr>
            <a:normAutofit fontScale="77500" lnSpcReduction="20000"/>
          </a:bodyPr>
          <a:lstStyle/>
          <a:p>
            <a:r>
              <a:rPr lang="es-ES" b="1" i="1" dirty="0" smtClean="0"/>
              <a:t>BOSCÁN</a:t>
            </a:r>
            <a:r>
              <a:rPr lang="es-ES" dirty="0" smtClean="0"/>
              <a:t>: INTRODUCE LA POESÍA RENACENTISTA. MENOS CALIDAD. TRES PRIMEROS LIBROS; CANCIONERIL, CANCIONES Y SONETOS, COMPOSICIONES EXTENSAS.</a:t>
            </a:r>
          </a:p>
          <a:p>
            <a:r>
              <a:rPr lang="es-ES" b="1" i="1" dirty="0" smtClean="0"/>
              <a:t>CETINA</a:t>
            </a:r>
            <a:r>
              <a:rPr lang="es-ES" dirty="0" smtClean="0"/>
              <a:t>: MUSICALIDAD. INTRODUCE MADRIGAL.</a:t>
            </a:r>
          </a:p>
          <a:p>
            <a:r>
              <a:rPr lang="es-ES" b="1" i="1" dirty="0" smtClean="0"/>
              <a:t>DIEGO HURTADO DE MENDOZA</a:t>
            </a:r>
            <a:r>
              <a:rPr lang="es-ES" dirty="0" smtClean="0"/>
              <a:t>: SIGUE AL PRINCIPIO EL PETRARQUISMO: CANCIONERO DE MARFIRA. DESPUÉS POEMAS BURLESCOS Y ERÓTICOS. ESCRIBE TAMBIÉN POESÍA CANCIONERIL.</a:t>
            </a:r>
          </a:p>
          <a:p>
            <a:r>
              <a:rPr lang="es-ES" b="1" i="1" dirty="0" smtClean="0"/>
              <a:t>HERNANDO DE ACUÑA</a:t>
            </a:r>
            <a:r>
              <a:rPr lang="es-ES" dirty="0" smtClean="0"/>
              <a:t>: COMPROMISO POLÍTICO CON EL EMPERADOR, CON UN CANCIONERO CON TEMA DEL DESENGAÑO QUE ANTICIPA EL BARROCO.</a:t>
            </a:r>
          </a:p>
          <a:p>
            <a:r>
              <a:rPr lang="es-ES" b="1" i="1" dirty="0" smtClean="0"/>
              <a:t>CASTILLEJO</a:t>
            </a:r>
            <a:r>
              <a:rPr lang="es-ES" dirty="0" smtClean="0"/>
              <a:t>: CORTE AUSTRIACA. RENUEVA LA POESÍA CANCIONERIL.</a:t>
            </a:r>
            <a:endParaRPr lang="es-ES" dirty="0"/>
          </a:p>
        </p:txBody>
      </p:sp>
      <p:sp>
        <p:nvSpPr>
          <p:cNvPr id="4" name="3 Botón de acción: Inicio">
            <a:hlinkClick r:id="" action="ppaction://hlinkshowjump?jump=firstslide" highlightClick="1"/>
          </p:cNvPr>
          <p:cNvSpPr/>
          <p:nvPr/>
        </p:nvSpPr>
        <p:spPr>
          <a:xfrm>
            <a:off x="3995936" y="6103616"/>
            <a:ext cx="754384" cy="75438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ROMANCERO II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TEMAS</a:t>
            </a:r>
            <a:r>
              <a:rPr lang="es-ES" dirty="0" smtClean="0"/>
              <a:t>: </a:t>
            </a:r>
            <a:r>
              <a:rPr lang="es-ES" b="1" i="1" u="sng" dirty="0" smtClean="0"/>
              <a:t>ÉPICOS</a:t>
            </a:r>
            <a:r>
              <a:rPr lang="es-ES" dirty="0" smtClean="0"/>
              <a:t> (LOS MISMOS TEMAS DE CANTARES DE GESTA), </a:t>
            </a:r>
            <a:r>
              <a:rPr lang="es-ES" b="1" u="sng" dirty="0" smtClean="0"/>
              <a:t>CAROLINGIOS </a:t>
            </a:r>
            <a:r>
              <a:rPr lang="es-ES" dirty="0" smtClean="0"/>
              <a:t>(CORTE DE CARLOMAGNO), </a:t>
            </a:r>
            <a:r>
              <a:rPr lang="es-ES" b="1" u="sng" dirty="0" smtClean="0"/>
              <a:t>BRETONES</a:t>
            </a:r>
            <a:r>
              <a:rPr lang="es-ES" dirty="0" smtClean="0"/>
              <a:t> (CORTE DEL REY ARTURO), </a:t>
            </a:r>
            <a:r>
              <a:rPr lang="es-ES" b="1" u="sng" dirty="0" smtClean="0"/>
              <a:t>FRONTERIZOS</a:t>
            </a:r>
            <a:r>
              <a:rPr lang="es-ES" dirty="0" smtClean="0"/>
              <a:t> (GUERRA DE GRANADA), </a:t>
            </a:r>
            <a:r>
              <a:rPr lang="es-ES" b="1" dirty="0" smtClean="0"/>
              <a:t>LÍRICOS Y NOVELESCOS</a:t>
            </a:r>
            <a:r>
              <a:rPr lang="es-ES" dirty="0" smtClean="0"/>
              <a:t>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TEORÍA SOBRE EL ORIGEN</a:t>
            </a:r>
            <a:r>
              <a:rPr lang="es-ES" dirty="0" smtClean="0"/>
              <a:t>;</a:t>
            </a:r>
          </a:p>
          <a:p>
            <a:pPr lvl="1"/>
            <a:r>
              <a:rPr lang="es-ES" b="1" u="sng" dirty="0" smtClean="0"/>
              <a:t>TRADICIONAL</a:t>
            </a:r>
            <a:r>
              <a:rPr lang="es-ES" dirty="0" smtClean="0"/>
              <a:t> (ÉPICO): PROCEDEN DE LOS CANTARES DE GESTA. CADA HEMISTIQUIO SE CONVIERTE EN UN VERSO, POR ESTA RAZÓN RIMAN LOS PARES EN ASONANTE.</a:t>
            </a:r>
          </a:p>
          <a:p>
            <a:pPr lvl="1"/>
            <a:r>
              <a:rPr lang="es-ES" b="1" u="sng" dirty="0" smtClean="0"/>
              <a:t>INDIVIDUALISTA</a:t>
            </a:r>
            <a:r>
              <a:rPr lang="es-ES" dirty="0" smtClean="0"/>
              <a:t> (LÍRICO): ES UN GÉNERO INDEPENDIENTE, RELACIONADO CON LAS BALADAS EUROPEAS.</a:t>
            </a:r>
            <a:endParaRPr lang="es-ES" dirty="0"/>
          </a:p>
        </p:txBody>
      </p:sp>
      <p:sp>
        <p:nvSpPr>
          <p:cNvPr id="4" name="3 Botón de acción: Inicio">
            <a:hlinkClick r:id="" action="ppaction://hlinkshowjump?jump=firstslide" highlightClick="1"/>
          </p:cNvPr>
          <p:cNvSpPr/>
          <p:nvPr/>
        </p:nvSpPr>
        <p:spPr>
          <a:xfrm>
            <a:off x="3995936" y="6103616"/>
            <a:ext cx="754384" cy="75438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LÍRICA CULTA MEDIEVAL</a:t>
            </a:r>
            <a:br>
              <a:rPr lang="es-ES" dirty="0" smtClean="0">
                <a:solidFill>
                  <a:srgbClr val="002060"/>
                </a:solidFill>
              </a:rPr>
            </a:br>
            <a:r>
              <a:rPr lang="es-ES" dirty="0" smtClean="0">
                <a:solidFill>
                  <a:srgbClr val="002060"/>
                </a:solidFill>
                <a:hlinkClick r:id="rId2"/>
              </a:rPr>
              <a:t>EL AMOR CORTÉS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RELACIÓN AMOROSA IDEALIZADA QUE REFLEJA LAS RELACIONES SOCIALES ESTAMENTALES DE SUMISIÓN ENTRE EL SEÑOR FEUDAL (DAMA) Y SIERVO (TROVADOR) ). LA RELACIÓN ES SECRETA, PUES LA DAMA (MIDONS) ESTÁ CASADA CON EL SEÑOR FEUDAL (GILÓS) Y PERTENECE A UNA CLASE SUPERIOR. SU NOMBRE APARECE EN CLAVE (SENHAL).</a:t>
            </a:r>
          </a:p>
          <a:p>
            <a:r>
              <a:rPr lang="es-ES" dirty="0" smtClean="0"/>
              <a:t>ESTE AMOR PRODUCE UN GRAN SUFRIMIENTO EN EL POETA, QUE SE RECREA EN ÉL.</a:t>
            </a:r>
          </a:p>
        </p:txBody>
      </p:sp>
      <p:pic>
        <p:nvPicPr>
          <p:cNvPr id="4" name="3 Imagen" descr="TROVAD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68344" y="188640"/>
            <a:ext cx="1209675" cy="1447800"/>
          </a:xfrm>
          <a:prstGeom prst="rect">
            <a:avLst/>
          </a:prstGeom>
        </p:spPr>
      </p:pic>
      <p:sp>
        <p:nvSpPr>
          <p:cNvPr id="5" name="4 Botón de acción: Inicio">
            <a:hlinkClick r:id="rId4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CANCIONEROS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CREADOR: TROVADOR: SEGLAR CULTO DE DIVERSO ORIGEN, QUE ESCRIBE LOS VERSOS Y LA MÚSICA DE LOS POEMAS. SUS POEMAS SE RECOGEN EN CANCIONEROS. EN CASTILLA LOS NOBLES SE DEDICAN TAMBIÉN A LA LÍRICA.</a:t>
            </a:r>
          </a:p>
          <a:p>
            <a:r>
              <a:rPr lang="es-ES" dirty="0" smtClean="0"/>
              <a:t>CASTILLA: LÍRICA CANCIONERIL DE ORIGEN PROVENZAL, ESCRITA PRIMERO EN GALLEGO, LUEGO EN CASTELLANO. POESÍA CONCEPTISTA RECOGIDA EN CANCIONEROS. </a:t>
            </a:r>
            <a:r>
              <a:rPr lang="es-ES" b="1" dirty="0" smtClean="0"/>
              <a:t>BAENA </a:t>
            </a:r>
            <a:r>
              <a:rPr lang="es-ES" dirty="0" smtClean="0"/>
              <a:t>(SIGLOS XIV-XV), </a:t>
            </a:r>
            <a:r>
              <a:rPr lang="es-ES" b="1" dirty="0" smtClean="0"/>
              <a:t>CANCIONERO GENERAL </a:t>
            </a:r>
            <a:r>
              <a:rPr lang="es-ES" dirty="0" smtClean="0"/>
              <a:t>(SIGLO XVI), CON POETAS COMO MACÍAS, EL MARQUÉS DE SANTILLANA, JORGE MANRIQUE O JUAN DE MENA.</a:t>
            </a:r>
            <a:endParaRPr lang="es-ES" dirty="0"/>
          </a:p>
        </p:txBody>
      </p:sp>
      <p:sp>
        <p:nvSpPr>
          <p:cNvPr id="5" name="4 Botón de acción: Inicio">
            <a:hlinkClick r:id="rId2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GÉNEROS 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(SIGLOS XIV-XVI)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>
            <a:normAutofit/>
          </a:bodyPr>
          <a:lstStyle/>
          <a:p>
            <a:r>
              <a:rPr lang="es-ES" b="1" i="1" dirty="0" smtClean="0"/>
              <a:t>MÉTRICA</a:t>
            </a:r>
            <a:r>
              <a:rPr lang="es-ES" dirty="0" smtClean="0"/>
              <a:t>: ISOSILABISMO, RIMA CONSONANTE.</a:t>
            </a:r>
          </a:p>
          <a:p>
            <a:r>
              <a:rPr lang="es-ES" b="1" dirty="0" smtClean="0"/>
              <a:t>CANCIÓN</a:t>
            </a:r>
            <a:r>
              <a:rPr lang="es-ES" dirty="0" smtClean="0"/>
              <a:t>: TEMA AMOROSO. TONO MUSICAL.</a:t>
            </a:r>
          </a:p>
          <a:p>
            <a:r>
              <a:rPr lang="es-ES" b="1" dirty="0" smtClean="0"/>
              <a:t>DECIR</a:t>
            </a:r>
            <a:r>
              <a:rPr lang="es-ES" dirty="0" smtClean="0"/>
              <a:t>: POESÍA SATÍRICA, POLÍTICA O FILOSÓFICA. TONO EXPOSITIVO.</a:t>
            </a:r>
          </a:p>
          <a:p>
            <a:r>
              <a:rPr lang="es-ES" dirty="0" smtClean="0"/>
              <a:t>OTROS GÉNEROS: DISPUTA SATÍRICA CON OTROS TROVADORES, </a:t>
            </a:r>
            <a:r>
              <a:rPr lang="es-ES" b="1" dirty="0" smtClean="0"/>
              <a:t>PASTORELA</a:t>
            </a:r>
            <a:r>
              <a:rPr lang="es-ES" dirty="0" smtClean="0"/>
              <a:t>, ALBA, </a:t>
            </a:r>
            <a:r>
              <a:rPr lang="es-ES" b="1" dirty="0" smtClean="0"/>
              <a:t>PLANTO</a:t>
            </a:r>
            <a:r>
              <a:rPr lang="es-ES" dirty="0" smtClean="0"/>
              <a:t> (EXPRESIÓN DE DOLOR POR LA MUERTE DE ALGUIEN).</a:t>
            </a:r>
            <a:endParaRPr lang="es-ES" dirty="0"/>
          </a:p>
        </p:txBody>
      </p:sp>
      <p:sp>
        <p:nvSpPr>
          <p:cNvPr id="4" name="3 Botón de acción: Inicio">
            <a:hlinkClick r:id="rId2" action="ppaction://hlinksldjump" highlightClick="1"/>
          </p:cNvPr>
          <p:cNvSpPr/>
          <p:nvPr/>
        </p:nvSpPr>
        <p:spPr>
          <a:xfrm>
            <a:off x="4572000" y="6143644"/>
            <a:ext cx="720000" cy="504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ESTILO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ESTILO RECARGADO DE FIGURAS RETÓRICAS CON INGENIO Y CONCEPTISMO.</a:t>
            </a:r>
          </a:p>
          <a:p>
            <a:r>
              <a:rPr lang="es-ES" b="1" i="1" u="sng" dirty="0" smtClean="0"/>
              <a:t>TENDENCIAS</a:t>
            </a:r>
            <a:r>
              <a:rPr lang="es-ES" dirty="0" smtClean="0"/>
              <a:t>:</a:t>
            </a:r>
          </a:p>
          <a:p>
            <a:pPr lvl="1"/>
            <a:r>
              <a:rPr lang="es-ES" b="1" i="1" dirty="0" smtClean="0"/>
              <a:t>ESTILO PROVENZAL</a:t>
            </a:r>
            <a:r>
              <a:rPr lang="es-ES" dirty="0" smtClean="0"/>
              <a:t>: CON CANCIONES Y DECIRES.</a:t>
            </a:r>
          </a:p>
          <a:p>
            <a:pPr lvl="1"/>
            <a:r>
              <a:rPr lang="es-ES" b="1" i="1" dirty="0" smtClean="0"/>
              <a:t>POEMAS ALEGÓRICO-DANTESCOS</a:t>
            </a:r>
            <a:r>
              <a:rPr lang="es-ES" dirty="0" smtClean="0"/>
              <a:t>: SIGUIENDO EL TONO ALEGÓRICO DE LA DIVINA COMEDIA DE DANTE. </a:t>
            </a:r>
          </a:p>
          <a:p>
            <a:pPr lvl="1"/>
            <a:r>
              <a:rPr lang="es-ES" dirty="0" smtClean="0"/>
              <a:t>INCURSIÓN FALLIDA EN LA POESÍA PETRARQUISTA RENACENTISTA CON LOS </a:t>
            </a:r>
            <a:r>
              <a:rPr lang="es-ES" b="1" i="1" dirty="0" smtClean="0"/>
              <a:t>SONETOS FECHOS AL ITÁLICO MODO </a:t>
            </a:r>
            <a:r>
              <a:rPr lang="es-ES" dirty="0" smtClean="0"/>
              <a:t>DEL MARQUÉS DE SANTILLANA.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EL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15150" y="0"/>
            <a:ext cx="2228850" cy="204787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LA CELESTINA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b="1" i="1" u="sng" dirty="0" smtClean="0"/>
              <a:t>EDICIONES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1ª: BURGOS 1499 CON 16 ACTOS ANÓNIMA. COMEDIA.</a:t>
            </a:r>
          </a:p>
          <a:p>
            <a:pPr lvl="1"/>
            <a:r>
              <a:rPr lang="es-ES" dirty="0" smtClean="0"/>
              <a:t>2ª: (1501) REVELA LA AUTORÍA CON UN POEMA INICIAL EN ACRÓSTICOS.</a:t>
            </a:r>
          </a:p>
          <a:p>
            <a:pPr lvl="1"/>
            <a:r>
              <a:rPr lang="es-ES" dirty="0" smtClean="0"/>
              <a:t>3ª: ÚLTIMA VERSIÓN (1502). MODIFICA PRELIMINARES, TÍTULO Y TEXTO. SUGIERE QUE EL ACTO INICIAL SEA DE MENA O RODRIGO DE COTA. TIENE UN NUEVO PRÓLOGO (DE REMEDIIS UTRIUSQUE FORTUNAE) DENOMINANDO A LA OBRA TRAGICOMEDIA, INTERCALA PASAJE, SUPRIME 35 LÍNEAS Y AÑADE 5 ACTOS MÁS (TRATADO DE CENTURIO). </a:t>
            </a:r>
            <a:endParaRPr lang="es-ES" dirty="0"/>
          </a:p>
        </p:txBody>
      </p:sp>
      <p:sp>
        <p:nvSpPr>
          <p:cNvPr id="5" name="4 Botón de acción: Inicio">
            <a:hlinkClick r:id="" action="ppaction://hlinkshowjump?jump=firstslide" highlightClick="1"/>
          </p:cNvPr>
          <p:cNvSpPr/>
          <p:nvPr/>
        </p:nvSpPr>
        <p:spPr>
          <a:xfrm>
            <a:off x="3995936" y="6103616"/>
            <a:ext cx="754384" cy="75438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AUTORÍA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sz="3300" dirty="0" smtClean="0"/>
              <a:t>EN LA PRIMERA EDICIÓN APARECE COMO ANÓNIMA. EN 1501 APARECE EL NOMBRE DE </a:t>
            </a:r>
            <a:r>
              <a:rPr lang="es-ES" sz="3300" dirty="0" smtClean="0">
                <a:solidFill>
                  <a:srgbClr val="FF0000"/>
                </a:solidFill>
                <a:hlinkClick r:id="rId2"/>
              </a:rPr>
              <a:t>FERNANDO DE ROJAS</a:t>
            </a:r>
            <a:r>
              <a:rPr lang="es-ES" sz="3300" dirty="0" smtClean="0">
                <a:hlinkClick r:id="rId2"/>
              </a:rPr>
              <a:t> </a:t>
            </a:r>
            <a:r>
              <a:rPr lang="es-ES" sz="3300" dirty="0" smtClean="0"/>
              <a:t>EN ACRÓSTICOS E INDICA QUE EL PRIMER ACTO NO ES SUYO (MENA O RODRIGO DE COTA). EN 1502 APARECE CON CINCO ACTOS MÁS.</a:t>
            </a:r>
          </a:p>
          <a:p>
            <a:r>
              <a:rPr lang="es-ES" sz="3300" b="1" i="1" dirty="0" smtClean="0"/>
              <a:t>TEORÍAS</a:t>
            </a:r>
            <a:r>
              <a:rPr lang="es-ES" sz="3300" dirty="0" smtClean="0"/>
              <a:t>:</a:t>
            </a:r>
          </a:p>
          <a:p>
            <a:pPr lvl="1"/>
            <a:r>
              <a:rPr lang="es-ES" dirty="0" smtClean="0"/>
              <a:t>QUE ES SUYA TODA LA OBRA MENOS EL PRIMER ACTO.</a:t>
            </a:r>
          </a:p>
          <a:p>
            <a:pPr lvl="1"/>
            <a:r>
              <a:rPr lang="es-ES" dirty="0" smtClean="0"/>
              <a:t>PARA OTROS (BLANCO WHITE) ES SUYA TODA LA OBRA. CAUTELA SOBRE EL PRÓLOGO (MENÉNDEZ PELAYO), TAMBIÉN FICCIÓN CON EL TÓPICO DE LA HUMILDAD.</a:t>
            </a:r>
            <a:endParaRPr lang="es-ES" dirty="0"/>
          </a:p>
        </p:txBody>
      </p:sp>
      <p:sp>
        <p:nvSpPr>
          <p:cNvPr id="4" name="3 Botón de acción: Inicio">
            <a:hlinkClick r:id="" action="ppaction://hlinkshowjump?jump=firstslide" highlightClick="1"/>
          </p:cNvPr>
          <p:cNvSpPr/>
          <p:nvPr/>
        </p:nvSpPr>
        <p:spPr>
          <a:xfrm>
            <a:off x="3995936" y="6103616"/>
            <a:ext cx="754384" cy="75438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1726</Words>
  <Application>Microsoft Office PowerPoint</Application>
  <PresentationFormat>Presentación en pantalla (4:3)</PresentationFormat>
  <Paragraphs>138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LITERATURA SIGLOS XV -XVI</vt:lpstr>
      <vt:lpstr>ROMANCERO</vt:lpstr>
      <vt:lpstr>ROMANCERO II</vt:lpstr>
      <vt:lpstr>LÍRICA CULTA MEDIEVAL EL AMOR CORTÉS</vt:lpstr>
      <vt:lpstr>CANCIONEROS</vt:lpstr>
      <vt:lpstr>GÉNEROS   (SIGLOS XIV-XVI)</vt:lpstr>
      <vt:lpstr>ESTILO</vt:lpstr>
      <vt:lpstr>LA CELESTINA</vt:lpstr>
      <vt:lpstr>AUTORÍA</vt:lpstr>
      <vt:lpstr>GÉNERO</vt:lpstr>
      <vt:lpstr>ANTECEDENTES</vt:lpstr>
      <vt:lpstr>ESTRUCTURA (SIMÉTRICA)</vt:lpstr>
      <vt:lpstr>PERSONAJES</vt:lpstr>
      <vt:lpstr>PERSONAJES II</vt:lpstr>
      <vt:lpstr>ESTILO</vt:lpstr>
      <vt:lpstr>INTERPRETACIÓN</vt:lpstr>
      <vt:lpstr>POESÍA RENACENTISTA</vt:lpstr>
      <vt:lpstr>CANCIONERO PETRARQUISTA</vt:lpstr>
      <vt:lpstr>GARCILASO</vt:lpstr>
      <vt:lpstr>ESTRUCTURA</vt:lpstr>
      <vt:lpstr>EN MUERTE</vt:lpstr>
      <vt:lpstr>OTROS POETAS DE SU GENERACIÓN (POETAS SOLDADOS)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ROMANCERO</dc:title>
  <dc:creator>gmoreno</dc:creator>
  <cp:lastModifiedBy>gmoreno</cp:lastModifiedBy>
  <cp:revision>48</cp:revision>
  <dcterms:created xsi:type="dcterms:W3CDTF">2012-10-31T16:45:02Z</dcterms:created>
  <dcterms:modified xsi:type="dcterms:W3CDTF">2012-11-10T11:56:07Z</dcterms:modified>
</cp:coreProperties>
</file>