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76" r:id="rId6"/>
    <p:sldId id="277" r:id="rId7"/>
    <p:sldId id="278" r:id="rId8"/>
    <p:sldId id="279" r:id="rId9"/>
    <p:sldId id="280" r:id="rId10"/>
    <p:sldId id="281" r:id="rId11"/>
    <p:sldId id="282" r:id="rId12"/>
    <p:sldId id="283" r:id="rId13"/>
    <p:sldId id="284" r:id="rId14"/>
    <p:sldId id="270" r:id="rId15"/>
    <p:sldId id="271" r:id="rId16"/>
    <p:sldId id="272" r:id="rId17"/>
    <p:sldId id="273" r:id="rId18"/>
    <p:sldId id="274" r:id="rId19"/>
    <p:sldId id="275" r:id="rId20"/>
    <p:sldId id="261" r:id="rId21"/>
    <p:sldId id="262" r:id="rId22"/>
    <p:sldId id="263" r:id="rId23"/>
    <p:sldId id="264" r:id="rId24"/>
    <p:sldId id="265" r:id="rId25"/>
    <p:sldId id="266" r:id="rId26"/>
    <p:sldId id="269" r:id="rId27"/>
    <p:sldId id="267" r:id="rId28"/>
    <p:sldId id="268"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4" d="100"/>
          <a:sy n="64" d="100"/>
        </p:scale>
        <p:origin x="-14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55309D-4AF1-43D3-BD4E-24243C6A145C}" type="datetimeFigureOut">
              <a:rPr lang="es-ES" smtClean="0"/>
              <a:pPr/>
              <a:t>27/09/2014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A23970-210A-4190-AE74-6CDD6FDE8CA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5309D-4AF1-43D3-BD4E-24243C6A145C}" type="datetimeFigureOut">
              <a:rPr lang="es-ES" smtClean="0"/>
              <a:pPr/>
              <a:t>27/09/2014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23970-210A-4190-AE74-6CDD6FDE8CA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25.xml"/><Relationship Id="rId18" Type="http://schemas.openxmlformats.org/officeDocument/2006/relationships/slide" Target="slide4.xml"/><Relationship Id="rId26" Type="http://schemas.openxmlformats.org/officeDocument/2006/relationships/slide" Target="slide12.xml"/><Relationship Id="rId3" Type="http://schemas.openxmlformats.org/officeDocument/2006/relationships/slide" Target="slide15.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24.xml"/><Relationship Id="rId17" Type="http://schemas.openxmlformats.org/officeDocument/2006/relationships/slide" Target="slide3.xml"/><Relationship Id="rId25" Type="http://schemas.openxmlformats.org/officeDocument/2006/relationships/slide" Target="slide11.xml"/><Relationship Id="rId2" Type="http://schemas.openxmlformats.org/officeDocument/2006/relationships/slide" Target="slide14.xml"/><Relationship Id="rId16" Type="http://schemas.openxmlformats.org/officeDocument/2006/relationships/slide" Target="slide28.xml"/><Relationship Id="rId20" Type="http://schemas.openxmlformats.org/officeDocument/2006/relationships/slide" Target="slide6.xml"/><Relationship Id="rId1" Type="http://schemas.openxmlformats.org/officeDocument/2006/relationships/slideLayout" Target="../slideLayouts/slideLayout5.xml"/><Relationship Id="rId6" Type="http://schemas.openxmlformats.org/officeDocument/2006/relationships/slide" Target="slide18.xml"/><Relationship Id="rId11" Type="http://schemas.openxmlformats.org/officeDocument/2006/relationships/slide" Target="slide23.xml"/><Relationship Id="rId24" Type="http://schemas.openxmlformats.org/officeDocument/2006/relationships/slide" Target="slide10.xml"/><Relationship Id="rId5" Type="http://schemas.openxmlformats.org/officeDocument/2006/relationships/slide" Target="slide17.xml"/><Relationship Id="rId15" Type="http://schemas.openxmlformats.org/officeDocument/2006/relationships/slide" Target="slide27.xml"/><Relationship Id="rId23" Type="http://schemas.openxmlformats.org/officeDocument/2006/relationships/slide" Target="slide9.xml"/><Relationship Id="rId10" Type="http://schemas.openxmlformats.org/officeDocument/2006/relationships/slide" Target="slide22.xml"/><Relationship Id="rId19" Type="http://schemas.openxmlformats.org/officeDocument/2006/relationships/slide" Target="slide5.xm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26.xml"/><Relationship Id="rId22" Type="http://schemas.openxmlformats.org/officeDocument/2006/relationships/slide" Target="slide8.xml"/><Relationship Id="rId27" Type="http://schemas.openxmlformats.org/officeDocument/2006/relationships/slide" Target="slide13.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s.wikipedia.org/wiki/Leandro_Fern%C3%A1ndez_de_Morat%C3%AD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youtube.com/results?search_query=EL+BARON+MORATIN&amp;oq=EL+BARON+MORATIN&amp;gs_l=youtube.3...10968.16820.0.17470.26.16.0.0.0.3.159.1261.14j1.15.0...0.0...1ac.1.11.youtube.iiRuTATctv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s.wikipedia.org/wiki/El_s%C3%AD_de_las_ni%C3%B1a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s.wikipedia.org/wiki/Despotismo_ilustrad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ultureduca.com/litepoe_sxviii_jmelendez.php"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www.wikillerato.org/Jovellanos.html" TargetMode="Externa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ANOVA.pn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ctrTitle"/>
          </p:nvPr>
        </p:nvSpPr>
        <p:spPr/>
        <p:txBody>
          <a:bodyPr>
            <a:normAutofit/>
          </a:bodyPr>
          <a:lstStyle/>
          <a:p>
            <a:r>
              <a:rPr lang="es-ES" sz="6000" dirty="0" smtClean="0">
                <a:solidFill>
                  <a:srgbClr val="002060"/>
                </a:solidFill>
              </a:rPr>
              <a:t>NEOCLASICISMO</a:t>
            </a:r>
            <a:endParaRPr lang="es-ES" sz="6000" dirty="0">
              <a:solidFill>
                <a:srgbClr val="002060"/>
              </a:solidFill>
            </a:endParaRPr>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PROSA NEOCLÁSICA</a:t>
            </a:r>
            <a:endParaRPr lang="es-ES" dirty="0">
              <a:solidFill>
                <a:srgbClr val="002060"/>
              </a:solidFill>
            </a:endParaRPr>
          </a:p>
        </p:txBody>
      </p:sp>
      <p:sp>
        <p:nvSpPr>
          <p:cNvPr id="3" name="2 Marcador de contenido"/>
          <p:cNvSpPr>
            <a:spLocks noGrp="1"/>
          </p:cNvSpPr>
          <p:nvPr>
            <p:ph idx="1"/>
          </p:nvPr>
        </p:nvSpPr>
        <p:spPr/>
        <p:txBody>
          <a:bodyPr>
            <a:normAutofit fontScale="85000" lnSpcReduction="20000"/>
          </a:bodyPr>
          <a:lstStyle/>
          <a:p>
            <a:pPr algn="just"/>
            <a:r>
              <a:rPr lang="es-ES" sz="3900" dirty="0" smtClean="0"/>
              <a:t>JOVELLANOS (1744-1811): Vivió en los momentos en los que la herencia ilustrada de Carlos III está en plenitud, pero el freno impuesto por Carlos IV para impedir el desarrollo de las ideas revolucionarias. Fue nombrado ministro de Justicia en 1797 y encarcelado en el castillo de </a:t>
            </a:r>
            <a:r>
              <a:rPr lang="es-ES" sz="3900" dirty="0" err="1" smtClean="0"/>
              <a:t>Bellver</a:t>
            </a:r>
            <a:r>
              <a:rPr lang="es-ES" sz="3900" dirty="0" smtClean="0"/>
              <a:t>. Liberado en 1808 sigue la </a:t>
            </a:r>
            <a:r>
              <a:rPr lang="es-ES" sz="3900" dirty="0" err="1" smtClean="0"/>
              <a:t>cuasa</a:t>
            </a:r>
            <a:r>
              <a:rPr lang="es-ES" sz="3900" dirty="0" smtClean="0"/>
              <a:t> nacional en la Guerra de la independencia.</a:t>
            </a:r>
          </a:p>
          <a:p>
            <a:pPr>
              <a:buNone/>
            </a:pP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OBRAS</a:t>
            </a:r>
            <a:endParaRPr lang="es-ES" dirty="0">
              <a:solidFill>
                <a:srgbClr val="002060"/>
              </a:solidFill>
            </a:endParaRPr>
          </a:p>
        </p:txBody>
      </p:sp>
      <p:sp>
        <p:nvSpPr>
          <p:cNvPr id="3" name="2 Marcador de contenido"/>
          <p:cNvSpPr>
            <a:spLocks noGrp="1"/>
          </p:cNvSpPr>
          <p:nvPr>
            <p:ph idx="1"/>
          </p:nvPr>
        </p:nvSpPr>
        <p:spPr/>
        <p:txBody>
          <a:bodyPr>
            <a:normAutofit lnSpcReduction="10000"/>
          </a:bodyPr>
          <a:lstStyle/>
          <a:p>
            <a:r>
              <a:rPr lang="es-ES" dirty="0" smtClean="0"/>
              <a:t>Didácticas y de carácter técnico:</a:t>
            </a:r>
          </a:p>
          <a:p>
            <a:pPr algn="just"/>
            <a:r>
              <a:rPr lang="es-ES" b="1" i="1" dirty="0" smtClean="0"/>
              <a:t>Informe sobre la Ley Agraria (1794)</a:t>
            </a:r>
            <a:r>
              <a:rPr lang="es-ES" dirty="0" smtClean="0"/>
              <a:t>, en donde defiende la abolición de los privilegios y la desamortización </a:t>
            </a:r>
          </a:p>
          <a:p>
            <a:pPr algn="just"/>
            <a:r>
              <a:rPr lang="es-ES" b="1" i="1" dirty="0" smtClean="0"/>
              <a:t>Memoria para el arreglo de la policía de espectáculos (1790),</a:t>
            </a:r>
            <a:r>
              <a:rPr lang="es-ES" dirty="0" smtClean="0"/>
              <a:t> en donde crítica al teatro del XVII y pretende que el gobierno intervenga en los espectáculos para asegurar su carácter didáctico.</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solidFill>
                  <a:srgbClr val="002060"/>
                </a:solidFill>
              </a:rPr>
              <a:t>CADALSO (1741-1782)</a:t>
            </a:r>
            <a:endParaRPr lang="es-ES" dirty="0">
              <a:solidFill>
                <a:srgbClr val="002060"/>
              </a:solidFill>
            </a:endParaRPr>
          </a:p>
        </p:txBody>
      </p:sp>
      <p:sp>
        <p:nvSpPr>
          <p:cNvPr id="3" name="2 Marcador de contenido"/>
          <p:cNvSpPr>
            <a:spLocks noGrp="1"/>
          </p:cNvSpPr>
          <p:nvPr>
            <p:ph idx="1"/>
          </p:nvPr>
        </p:nvSpPr>
        <p:spPr/>
        <p:txBody>
          <a:bodyPr>
            <a:normAutofit fontScale="25000" lnSpcReduction="20000"/>
          </a:bodyPr>
          <a:lstStyle/>
          <a:p>
            <a:pPr algn="just"/>
            <a:r>
              <a:rPr lang="es-ES" sz="8000" b="1" i="1" u="sng" dirty="0" smtClean="0"/>
              <a:t>Cartas marruecas </a:t>
            </a:r>
            <a:r>
              <a:rPr lang="es-ES" sz="8000" b="1" i="1" dirty="0" smtClean="0"/>
              <a:t>(1793): </a:t>
            </a:r>
            <a:r>
              <a:rPr lang="es-ES" sz="8000" dirty="0" smtClean="0"/>
              <a:t>La obra es un </a:t>
            </a:r>
            <a:r>
              <a:rPr lang="es-ES" sz="8000" b="1" dirty="0" smtClean="0"/>
              <a:t>conjunto de epístolas</a:t>
            </a:r>
            <a:r>
              <a:rPr lang="es-ES" sz="8000" dirty="0" smtClean="0"/>
              <a:t> que se intercambian tres corresponsales:</a:t>
            </a:r>
          </a:p>
          <a:p>
            <a:pPr algn="just">
              <a:buNone/>
            </a:pPr>
            <a:r>
              <a:rPr lang="es-ES" sz="8000" dirty="0" smtClean="0"/>
              <a:t>	</a:t>
            </a:r>
            <a:r>
              <a:rPr lang="es-ES" sz="8000" dirty="0" err="1" smtClean="0"/>
              <a:t>Gazel</a:t>
            </a:r>
            <a:r>
              <a:rPr lang="es-ES" sz="8000" dirty="0" smtClean="0"/>
              <a:t>, </a:t>
            </a:r>
            <a:r>
              <a:rPr lang="es-ES" sz="8000" b="1" dirty="0" smtClean="0"/>
              <a:t>joven marroquí</a:t>
            </a:r>
            <a:r>
              <a:rPr lang="es-ES" sz="8000" dirty="0" smtClean="0"/>
              <a:t>, que viaja por España y cuya mirada extranjera permite ofrecer una </a:t>
            </a:r>
            <a:r>
              <a:rPr lang="es-ES" sz="8000" b="1" dirty="0" smtClean="0"/>
              <a:t>visión crítica</a:t>
            </a:r>
            <a:r>
              <a:rPr lang="es-ES" sz="8000" dirty="0" smtClean="0"/>
              <a:t> de las costumbres y la sociedad nacionales. </a:t>
            </a:r>
          </a:p>
          <a:p>
            <a:pPr algn="just">
              <a:buNone/>
            </a:pPr>
            <a:r>
              <a:rPr lang="es-ES" sz="8000" dirty="0" smtClean="0"/>
              <a:t>	Ben </a:t>
            </a:r>
            <a:r>
              <a:rPr lang="es-ES" sz="8000" dirty="0" err="1" smtClean="0"/>
              <a:t>Beley</a:t>
            </a:r>
            <a:r>
              <a:rPr lang="es-ES" sz="8000" dirty="0" smtClean="0"/>
              <a:t>, su </a:t>
            </a:r>
            <a:r>
              <a:rPr lang="es-ES" sz="8000" b="1" dirty="0" smtClean="0"/>
              <a:t>preceptor</a:t>
            </a:r>
            <a:r>
              <a:rPr lang="es-ES" sz="8000" dirty="0" smtClean="0"/>
              <a:t>. </a:t>
            </a:r>
          </a:p>
          <a:p>
            <a:pPr algn="just">
              <a:buNone/>
            </a:pPr>
            <a:r>
              <a:rPr lang="es-ES" sz="8000" dirty="0" smtClean="0"/>
              <a:t>	Nuño, español que sirve de </a:t>
            </a:r>
            <a:r>
              <a:rPr lang="es-ES" sz="8000" b="1" dirty="0" smtClean="0"/>
              <a:t>guía</a:t>
            </a:r>
            <a:r>
              <a:rPr lang="es-ES" sz="8000" dirty="0" smtClean="0"/>
              <a:t> de </a:t>
            </a:r>
            <a:r>
              <a:rPr lang="es-ES" sz="8000" dirty="0" err="1" smtClean="0"/>
              <a:t>Gazel</a:t>
            </a:r>
            <a:r>
              <a:rPr lang="es-ES" sz="8000" dirty="0" smtClean="0"/>
              <a:t>. Este personaje añade un </a:t>
            </a:r>
            <a:r>
              <a:rPr lang="es-ES" sz="8000" b="1" dirty="0" smtClean="0"/>
              <a:t>ángulo diferente</a:t>
            </a:r>
            <a:r>
              <a:rPr lang="es-ES" sz="8000" dirty="0" smtClean="0"/>
              <a:t> desde el que observar la realidad. </a:t>
            </a:r>
          </a:p>
          <a:p>
            <a:pPr algn="just">
              <a:buNone/>
            </a:pPr>
            <a:r>
              <a:rPr lang="es-ES" sz="8000" dirty="0" smtClean="0"/>
              <a:t>	La </a:t>
            </a:r>
            <a:r>
              <a:rPr lang="es-ES" sz="8000" b="1" dirty="0" smtClean="0"/>
              <a:t>crítica</a:t>
            </a:r>
            <a:r>
              <a:rPr lang="es-ES" sz="8000" dirty="0" smtClean="0"/>
              <a:t> de la nación se centra fundamentalmente en la </a:t>
            </a:r>
            <a:r>
              <a:rPr lang="es-ES" sz="8000" b="1" dirty="0" smtClean="0"/>
              <a:t>historia</a:t>
            </a:r>
            <a:r>
              <a:rPr lang="es-ES" sz="8000" dirty="0" smtClean="0"/>
              <a:t> y la </a:t>
            </a:r>
            <a:r>
              <a:rPr lang="es-ES" sz="8000" b="1" dirty="0" smtClean="0"/>
              <a:t>sociedad</a:t>
            </a:r>
            <a:r>
              <a:rPr lang="es-ES" sz="8000" dirty="0" smtClean="0"/>
              <a:t> española del siglo XVIII. El autor propone emprender un proyecto de </a:t>
            </a:r>
            <a:r>
              <a:rPr lang="es-ES" sz="8000" b="1" dirty="0" smtClean="0"/>
              <a:t>reformas ilustradas</a:t>
            </a:r>
            <a:r>
              <a:rPr lang="es-ES" sz="8000" dirty="0" smtClean="0"/>
              <a:t>. Sigue el modelo de las </a:t>
            </a:r>
            <a:r>
              <a:rPr lang="es-ES" sz="8000" u="sng" dirty="0" smtClean="0"/>
              <a:t>Cartas persas </a:t>
            </a:r>
            <a:r>
              <a:rPr lang="es-ES" sz="8000" dirty="0" smtClean="0"/>
              <a:t>de </a:t>
            </a:r>
            <a:r>
              <a:rPr lang="es-ES" sz="8000" dirty="0" err="1" smtClean="0"/>
              <a:t>Montesquieu</a:t>
            </a:r>
            <a:r>
              <a:rPr lang="es-ES" sz="8000" dirty="0" smtClean="0"/>
              <a:t>.</a:t>
            </a:r>
          </a:p>
          <a:p>
            <a:pPr algn="just"/>
            <a:r>
              <a:rPr lang="es-ES" sz="8000" b="1" i="1" u="sng" dirty="0" smtClean="0"/>
              <a:t>Noches lúgubres </a:t>
            </a:r>
            <a:r>
              <a:rPr lang="es-ES" sz="8000" b="1" i="1" dirty="0" smtClean="0"/>
              <a:t>(1790)</a:t>
            </a:r>
            <a:endParaRPr lang="es-ES" sz="8000" b="1" dirty="0" smtClean="0"/>
          </a:p>
          <a:p>
            <a:pPr algn="just">
              <a:buNone/>
            </a:pPr>
            <a:r>
              <a:rPr lang="es-ES" sz="8000" dirty="0" smtClean="0"/>
              <a:t>	La obra, dividida en tres «</a:t>
            </a:r>
            <a:r>
              <a:rPr lang="es-ES" sz="8000" i="1" dirty="0" smtClean="0"/>
              <a:t>Noches</a:t>
            </a:r>
            <a:r>
              <a:rPr lang="es-ES" sz="8000" dirty="0" smtClean="0"/>
              <a:t>», es un diálogo en el que se narra cómo </a:t>
            </a:r>
            <a:r>
              <a:rPr lang="es-ES" sz="8000" dirty="0" err="1" smtClean="0"/>
              <a:t>Tediato</a:t>
            </a:r>
            <a:r>
              <a:rPr lang="es-ES" sz="8000" dirty="0" smtClean="0"/>
              <a:t>, loco de amor por su amada muerta, quiere desenterrar su cadáver para llevárselo a casa y morir junto a él. Sigue las </a:t>
            </a:r>
            <a:r>
              <a:rPr lang="es-ES" sz="8000" u="sng" dirty="0" smtClean="0"/>
              <a:t>Noches</a:t>
            </a:r>
            <a:r>
              <a:rPr lang="es-ES" sz="8000" dirty="0" smtClean="0"/>
              <a:t> de Young. Es una obra prerromántica que nunca pierde la racionalidad, pues el protagonista nunca desentierra a su amada.</a:t>
            </a:r>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OTRAS OBRAS</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10000"/>
          </a:bodyPr>
          <a:lstStyle/>
          <a:p>
            <a:pPr algn="just"/>
            <a:r>
              <a:rPr lang="es-ES" b="1" i="1" dirty="0" smtClean="0"/>
              <a:t>MORATÍN: </a:t>
            </a:r>
            <a:r>
              <a:rPr lang="es-ES" b="1" i="1" u="sng" dirty="0" smtClean="0"/>
              <a:t>La derrota de los pedantes</a:t>
            </a:r>
            <a:r>
              <a:rPr lang="es-ES" u="sng" dirty="0" smtClean="0"/>
              <a:t> </a:t>
            </a:r>
            <a:r>
              <a:rPr lang="es-ES" dirty="0" smtClean="0"/>
              <a:t>(1789) en que relata esta </a:t>
            </a:r>
            <a:r>
              <a:rPr lang="es-ES" b="1" dirty="0" smtClean="0"/>
              <a:t>sátira</a:t>
            </a:r>
            <a:r>
              <a:rPr lang="es-ES" dirty="0" smtClean="0"/>
              <a:t> el </a:t>
            </a:r>
            <a:r>
              <a:rPr lang="es-ES" b="1" dirty="0" smtClean="0"/>
              <a:t>ataque</a:t>
            </a:r>
            <a:r>
              <a:rPr lang="es-ES" dirty="0" smtClean="0"/>
              <a:t> al Parnaso de unos poetastros que piden a Apolo </a:t>
            </a:r>
            <a:r>
              <a:rPr lang="es-ES" b="1" dirty="0" smtClean="0"/>
              <a:t>protección</a:t>
            </a:r>
            <a:r>
              <a:rPr lang="es-ES" dirty="0" smtClean="0"/>
              <a:t> para sus escritos. Obras póstumas de Moratín fueron sus </a:t>
            </a:r>
            <a:r>
              <a:rPr lang="es-ES" b="1" dirty="0" smtClean="0"/>
              <a:t>libros de viajes</a:t>
            </a:r>
            <a:r>
              <a:rPr lang="es-ES" dirty="0" smtClean="0"/>
              <a:t>: las </a:t>
            </a:r>
            <a:r>
              <a:rPr lang="es-ES" b="1" i="1" u="sng" dirty="0" smtClean="0"/>
              <a:t>Apuntaciones sueltas de Inglaterra</a:t>
            </a:r>
            <a:r>
              <a:rPr lang="es-ES" dirty="0" smtClean="0"/>
              <a:t> (1792-3) o el </a:t>
            </a:r>
            <a:r>
              <a:rPr lang="es-ES" b="1" i="1" u="sng" dirty="0" smtClean="0"/>
              <a:t>Viaje a Italia</a:t>
            </a:r>
            <a:r>
              <a:rPr lang="es-ES" u="sng" dirty="0" smtClean="0"/>
              <a:t> </a:t>
            </a:r>
            <a:r>
              <a:rPr lang="es-ES" dirty="0" smtClean="0"/>
              <a:t>(1793-95). Su plan recuerda el del </a:t>
            </a:r>
            <a:r>
              <a:rPr lang="es-ES" b="1" i="1" u="sng" dirty="0" smtClean="0"/>
              <a:t>Diario</a:t>
            </a:r>
            <a:r>
              <a:rPr lang="es-ES" dirty="0" smtClean="0"/>
              <a:t> y el </a:t>
            </a:r>
            <a:r>
              <a:rPr lang="es-ES" b="1" i="1" u="sng" dirty="0" smtClean="0"/>
              <a:t>Epistolario</a:t>
            </a:r>
            <a:r>
              <a:rPr lang="es-ES" dirty="0" smtClean="0"/>
              <a:t>.</a:t>
            </a:r>
          </a:p>
          <a:p>
            <a:pPr algn="just"/>
            <a:r>
              <a:rPr lang="es-ES" dirty="0" smtClean="0"/>
              <a:t>MONTENGÓN: </a:t>
            </a:r>
            <a:r>
              <a:rPr lang="es-ES" u="sng" dirty="0" smtClean="0"/>
              <a:t>El Eusebio </a:t>
            </a:r>
            <a:r>
              <a:rPr lang="es-ES" dirty="0" smtClean="0"/>
              <a:t>(1786-88), que sigue </a:t>
            </a:r>
            <a:r>
              <a:rPr lang="es-ES" u="sng" dirty="0" smtClean="0"/>
              <a:t>El Emilio </a:t>
            </a:r>
            <a:r>
              <a:rPr lang="es-ES" dirty="0" smtClean="0"/>
              <a:t>de Rousseau.</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ETAPAS TEATRALES</a:t>
            </a:r>
            <a:endParaRPr lang="es-ES" dirty="0">
              <a:solidFill>
                <a:srgbClr val="002060"/>
              </a:solidFill>
            </a:endParaRPr>
          </a:p>
        </p:txBody>
      </p:sp>
      <p:sp>
        <p:nvSpPr>
          <p:cNvPr id="3" name="2 Marcador de contenido"/>
          <p:cNvSpPr>
            <a:spLocks noGrp="1"/>
          </p:cNvSpPr>
          <p:nvPr>
            <p:ph idx="1"/>
          </p:nvPr>
        </p:nvSpPr>
        <p:spPr/>
        <p:txBody>
          <a:bodyPr>
            <a:normAutofit fontScale="32500" lnSpcReduction="20000"/>
          </a:bodyPr>
          <a:lstStyle/>
          <a:p>
            <a:pPr algn="just"/>
            <a:r>
              <a:rPr lang="es-ES" sz="7000" dirty="0" smtClean="0"/>
              <a:t>PERVIVENCIA DEL TEATRO BARROCO SIN RIVALIDAD CLÁSICA </a:t>
            </a:r>
            <a:r>
              <a:rPr lang="es-ES" sz="7000" dirty="0" smtClean="0">
                <a:solidFill>
                  <a:srgbClr val="FF0000"/>
                </a:solidFill>
              </a:rPr>
              <a:t>HASTA 1737</a:t>
            </a:r>
            <a:r>
              <a:rPr lang="es-ES" sz="7000" dirty="0" smtClean="0"/>
              <a:t>.</a:t>
            </a:r>
          </a:p>
          <a:p>
            <a:pPr algn="just"/>
            <a:r>
              <a:rPr lang="es-ES" sz="7000" dirty="0" smtClean="0"/>
              <a:t>INTRODUCCIÓN DE LA TORÍA CLÁSICA CON LA POÉTICA DE LUZÁN (1737), QUE TIENE SU ANTECEDENTE EN LAS POLÉMICAS DEL SIGLO XVI ANTE EL INICIO DE LA COMEDIA BARROCA. SURGE PRIMERO LA TRAGEDIA, QUE LLEGA A SU MADUREZ, Y FINALMENTE LA COMEDIA CON OBRAS CON CONCESIONES (LA PETIMETRA) TEATRO ROCOCÓ. </a:t>
            </a:r>
            <a:r>
              <a:rPr lang="es-ES" sz="7000" dirty="0" smtClean="0">
                <a:solidFill>
                  <a:srgbClr val="FF0000"/>
                </a:solidFill>
              </a:rPr>
              <a:t>SEGUNDO TERCIO DEL SIGLO XVIII</a:t>
            </a:r>
            <a:r>
              <a:rPr lang="es-ES" sz="7000" dirty="0" smtClean="0"/>
              <a:t>.</a:t>
            </a:r>
          </a:p>
          <a:p>
            <a:pPr algn="just"/>
            <a:r>
              <a:rPr lang="es-ES" sz="7000" dirty="0" smtClean="0"/>
              <a:t>MADUREZ DEL TEATRO NEOCLÁSICO Y DE LA COMEDIA EN ESPECIAL, CON CIERTO TRIUNFO POPULAR Y CON EL NACIMIENTO DE SUBGÉNEROS NUEVOS: COMEDIA LACRIMOSA Y TRAGEDIA DE TERROR. MIENTRAS, PERVIVE EL TEATRO BARROCO POPULAR Y TRIUNFA EL SAINETE. </a:t>
            </a:r>
            <a:r>
              <a:rPr lang="es-ES" sz="7000" dirty="0" smtClean="0">
                <a:solidFill>
                  <a:srgbClr val="FF0000"/>
                </a:solidFill>
              </a:rPr>
              <a:t>ÚLTIMO TERCIO DEL SIGLO XVIII E INICIOS DEL SIGLO XIX.</a:t>
            </a:r>
          </a:p>
          <a:p>
            <a:endParaRPr lang="es-ES" dirty="0"/>
          </a:p>
        </p:txBody>
      </p:sp>
      <p:sp>
        <p:nvSpPr>
          <p:cNvPr id="4" name="3 Botón de acción: Inicio">
            <a:hlinkClick r:id="rId2" action="ppaction://hlinksldjump" highlightClick="1"/>
          </p:cNvPr>
          <p:cNvSpPr/>
          <p:nvPr/>
        </p:nvSpPr>
        <p:spPr>
          <a:xfrm>
            <a:off x="4427984"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TEATRO BARROCO SIGLO XVIII</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pPr algn="just"/>
            <a:r>
              <a:rPr lang="es-ES" dirty="0" smtClean="0"/>
              <a:t>CONTINÚAN LAS CARACTERÍSTICAS DE LA COMEDIA NUEVA: TRAGICOMEDIA, RUPTURA DE UNIDADES CLÁSICAS, PREDOMINIO DE LA INTRIGA, TEATRO POÉTICO, TRES JORNADAS…</a:t>
            </a:r>
          </a:p>
          <a:p>
            <a:pPr algn="just"/>
            <a:r>
              <a:rPr lang="es-ES" dirty="0" smtClean="0"/>
              <a:t>A ESTAS CARACTERÍSTICAS SE LE AÑADEN: </a:t>
            </a:r>
          </a:p>
          <a:p>
            <a:pPr lvl="1" algn="just"/>
            <a:r>
              <a:rPr lang="es-ES" dirty="0" smtClean="0"/>
              <a:t>VULGARIZACIÓN POR LA INFLUENCIA POPULAR, CON UN TEATRO DE MENOR CALIDAD LITERARIA.</a:t>
            </a:r>
          </a:p>
          <a:p>
            <a:pPr lvl="1" algn="just"/>
            <a:r>
              <a:rPr lang="es-ES" dirty="0" smtClean="0"/>
              <a:t>ESTRUCTURA ABIERTA Y SERIALIZACIÓN.</a:t>
            </a:r>
          </a:p>
          <a:p>
            <a:pPr lvl="1" algn="just"/>
            <a:r>
              <a:rPr lang="es-ES" dirty="0" smtClean="0"/>
              <a:t>ES UN TEATRO CREADO PARA LA DIVERSIÓN: CONCESIONES AL PÚBLICO Y DECORADOS Y TRAMOYAS ESPECTACULARES (OBRAS DE TEATRO FRENTE A LAS OBRAS DE CORTINA).</a:t>
            </a:r>
            <a:endParaRPr lang="es-ES" dirty="0"/>
          </a:p>
        </p:txBody>
      </p:sp>
      <p:sp>
        <p:nvSpPr>
          <p:cNvPr id="4" name="3 Botón de acción: Inicio">
            <a:hlinkClick r:id="rId2" action="ppaction://hlinksldjump" highlightClick="1"/>
          </p:cNvPr>
          <p:cNvSpPr/>
          <p:nvPr/>
        </p:nvSpPr>
        <p:spPr>
          <a:xfrm>
            <a:off x="4283968"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TIPOS DE COMEDIA BARROCA</a:t>
            </a:r>
            <a:endParaRPr lang="es-ES" dirty="0">
              <a:solidFill>
                <a:srgbClr val="002060"/>
              </a:solidFill>
            </a:endParaRPr>
          </a:p>
        </p:txBody>
      </p:sp>
      <p:sp>
        <p:nvSpPr>
          <p:cNvPr id="3" name="2 Marcador de contenido"/>
          <p:cNvSpPr>
            <a:spLocks noGrp="1"/>
          </p:cNvSpPr>
          <p:nvPr>
            <p:ph idx="1"/>
          </p:nvPr>
        </p:nvSpPr>
        <p:spPr/>
        <p:txBody>
          <a:bodyPr>
            <a:normAutofit fontScale="32500" lnSpcReduction="20000"/>
          </a:bodyPr>
          <a:lstStyle/>
          <a:p>
            <a:pPr algn="just"/>
            <a:r>
              <a:rPr lang="es-ES" sz="6700" dirty="0" smtClean="0"/>
              <a:t>DE </a:t>
            </a:r>
            <a:r>
              <a:rPr lang="es-ES" sz="6700" b="1" i="1" dirty="0" smtClean="0"/>
              <a:t>MAGIA</a:t>
            </a:r>
            <a:r>
              <a:rPr lang="es-ES" sz="6700" dirty="0" smtClean="0"/>
              <a:t>: OBRAS ESTRUCTURADAS POR EL VIAJE Y LOS ELEMENTOS MÁGICOS (TRAMOYA ESPECTACULAR): </a:t>
            </a:r>
            <a:r>
              <a:rPr lang="es-ES" sz="6700" dirty="0" smtClean="0">
                <a:solidFill>
                  <a:srgbClr val="FF0000"/>
                </a:solidFill>
              </a:rPr>
              <a:t>MARTA LA ROMARANTINA</a:t>
            </a:r>
            <a:r>
              <a:rPr lang="es-ES" sz="6700" dirty="0" smtClean="0"/>
              <a:t> DE  CAÑIZARES </a:t>
            </a:r>
            <a:r>
              <a:rPr lang="es-ES" sz="6700" dirty="0" smtClean="0">
                <a:solidFill>
                  <a:srgbClr val="FF0000"/>
                </a:solidFill>
              </a:rPr>
              <a:t>EL ANILLO DE GIGES</a:t>
            </a:r>
            <a:r>
              <a:rPr lang="es-ES" sz="6700" dirty="0" smtClean="0"/>
              <a:t>. ANTECEDENTE EN </a:t>
            </a:r>
            <a:r>
              <a:rPr lang="es-ES" sz="6700" dirty="0" smtClean="0">
                <a:solidFill>
                  <a:srgbClr val="FF0000"/>
                </a:solidFill>
              </a:rPr>
              <a:t>EL MÁGICO PRODIGIOSO </a:t>
            </a:r>
            <a:r>
              <a:rPr lang="es-ES" sz="6700" dirty="0" smtClean="0"/>
              <a:t>DE CALDERÓN.</a:t>
            </a:r>
          </a:p>
          <a:p>
            <a:pPr algn="just"/>
            <a:r>
              <a:rPr lang="es-ES" sz="6700" b="1" i="1" dirty="0" smtClean="0"/>
              <a:t>TEATRO RELIGIOSO</a:t>
            </a:r>
            <a:r>
              <a:rPr lang="es-ES" sz="6700" dirty="0" smtClean="0"/>
              <a:t>: UTILIZA LAS HISTORIAS RELIGIOSAS, BÍBLICAS O HAGIOGRÁFICAS PARA LA DIVERSIÓN Y ESPECTACULARIDAD. LAS OBRAS PIERDEN TODO SU SENTIDO MORAL O RELIGIOSO: </a:t>
            </a:r>
            <a:r>
              <a:rPr lang="es-ES" sz="6700" dirty="0" smtClean="0">
                <a:solidFill>
                  <a:srgbClr val="FF0000"/>
                </a:solidFill>
              </a:rPr>
              <a:t>PRINCESA RAMERA Y MÁRTIR, SANTA AFRA </a:t>
            </a:r>
            <a:r>
              <a:rPr lang="es-ES" sz="6700" dirty="0" smtClean="0"/>
              <a:t>DE AÑORBE. LOS AUTOS SACRAMENTALES SE PROHÍBEN EN 1765.</a:t>
            </a:r>
          </a:p>
          <a:p>
            <a:pPr algn="just"/>
            <a:r>
              <a:rPr lang="es-ES" sz="6700" b="1" i="1" dirty="0" smtClean="0"/>
              <a:t>COMEDIAS HEROICAS</a:t>
            </a:r>
            <a:r>
              <a:rPr lang="es-ES" sz="6700" dirty="0" smtClean="0"/>
              <a:t>: EL CONTENIDO HISTÓRICO DE ESTAS OBRAS ES MÍNIMO Y ES UN PRETEXTO PARA LA ESPECTACULARIDAD Y USO DE TRAMOYA EN LAS OBRAS: VUELOS, INCENDIOS, BATALLAS… SE PIERDE LA VEROSIMILITUD Y LA VERDAD HISTÓRICA:  </a:t>
            </a:r>
            <a:r>
              <a:rPr lang="es-ES" sz="6700" dirty="0" smtClean="0">
                <a:solidFill>
                  <a:srgbClr val="FF0000"/>
                </a:solidFill>
              </a:rPr>
              <a:t>LAS CUENTAS DEL GRAN CAPITÁN </a:t>
            </a:r>
            <a:r>
              <a:rPr lang="es-ES" sz="6700" dirty="0" smtClean="0"/>
              <a:t>DE ZAMORA. TIENEN SU ANTECEDENTE EN OBRAS </a:t>
            </a:r>
            <a:r>
              <a:rPr lang="es-ES" sz="6700" dirty="0" smtClean="0">
                <a:solidFill>
                  <a:srgbClr val="FF0000"/>
                </a:solidFill>
              </a:rPr>
              <a:t>LA RENDICIÓN DE BREDÁ </a:t>
            </a:r>
            <a:r>
              <a:rPr lang="es-ES" sz="6700" dirty="0" smtClean="0"/>
              <a:t>DE CALDERÓN.</a:t>
            </a:r>
          </a:p>
          <a:p>
            <a:pPr>
              <a:buNone/>
            </a:pPr>
            <a:endParaRPr lang="es-ES" dirty="0"/>
          </a:p>
        </p:txBody>
      </p:sp>
      <p:sp>
        <p:nvSpPr>
          <p:cNvPr id="4" name="3 Botón de acción: Inicio">
            <a:hlinkClick r:id="rId2" action="ppaction://hlinksldjump" highlightClick="1"/>
          </p:cNvPr>
          <p:cNvSpPr/>
          <p:nvPr/>
        </p:nvSpPr>
        <p:spPr>
          <a:xfrm>
            <a:off x="435597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COMEDIAS BARROCAS II</a:t>
            </a:r>
            <a:endParaRPr lang="es-ES" dirty="0">
              <a:solidFill>
                <a:srgbClr val="002060"/>
              </a:solidFill>
            </a:endParaRPr>
          </a:p>
        </p:txBody>
      </p:sp>
      <p:sp>
        <p:nvSpPr>
          <p:cNvPr id="3" name="2 Marcador de contenido"/>
          <p:cNvSpPr>
            <a:spLocks noGrp="1"/>
          </p:cNvSpPr>
          <p:nvPr>
            <p:ph idx="1"/>
          </p:nvPr>
        </p:nvSpPr>
        <p:spPr/>
        <p:txBody>
          <a:bodyPr>
            <a:normAutofit fontScale="62500" lnSpcReduction="20000"/>
          </a:bodyPr>
          <a:lstStyle/>
          <a:p>
            <a:pPr algn="just"/>
            <a:r>
              <a:rPr lang="es-ES" b="1" i="1" dirty="0" smtClean="0"/>
              <a:t>COMEDIAS DE FIGURÓN</a:t>
            </a:r>
            <a:r>
              <a:rPr lang="es-ES" dirty="0" smtClean="0"/>
              <a:t>: FUE DE LAS MAS RESPETADAS POR LOS ILUSTRADOS POR SU CRÍTICA SOCIAL. EL FIGURÓN ES UN PERSONAJE CON VICIO MUY SEÑALADO, CRITICADO DE MANERA BURLESCA. TIENEN SU ORIGEN EN EL SIGLO ANTERIOR (</a:t>
            </a:r>
            <a:r>
              <a:rPr lang="es-ES" b="1" dirty="0" smtClean="0"/>
              <a:t>EL LINDO D. DIEGO </a:t>
            </a:r>
            <a:r>
              <a:rPr lang="es-ES" dirty="0" smtClean="0"/>
              <a:t>DE MORETO). </a:t>
            </a:r>
            <a:r>
              <a:rPr lang="es-ES" b="1" dirty="0" smtClean="0"/>
              <a:t>EL HECHIZADO POR FUERZA</a:t>
            </a:r>
            <a:r>
              <a:rPr lang="es-ES" dirty="0" smtClean="0"/>
              <a:t> DE CAÑIZARES.</a:t>
            </a:r>
          </a:p>
          <a:p>
            <a:pPr algn="just"/>
            <a:r>
              <a:rPr lang="es-ES" b="1" i="1" dirty="0" smtClean="0"/>
              <a:t>MITOLÓGICAS</a:t>
            </a:r>
            <a:r>
              <a:rPr lang="es-ES" dirty="0" smtClean="0"/>
              <a:t>: PRETEXTO PARA LA ESPECTACULARIDAD A TRAVÉS DE LA HUMANIZACIÓN Y VULGARIZACIÓN DE LOS MITOS CLÁSICOS, QUE SE CONVIERTEN EN LA BASE DE ÓPERAS Y ZARZUELAS. CALDERÓN: </a:t>
            </a:r>
            <a:r>
              <a:rPr lang="es-ES" b="1" dirty="0" smtClean="0"/>
              <a:t>CÉFALO Y POCRIS</a:t>
            </a:r>
            <a:r>
              <a:rPr lang="es-ES" dirty="0" smtClean="0"/>
              <a:t> DE CALDERÓN. </a:t>
            </a:r>
            <a:r>
              <a:rPr lang="es-ES" b="1" i="1" dirty="0" smtClean="0"/>
              <a:t>ACISY GALATEA </a:t>
            </a:r>
            <a:r>
              <a:rPr lang="es-ES" dirty="0" smtClean="0"/>
              <a:t>DE CAÑIZARES</a:t>
            </a:r>
          </a:p>
          <a:p>
            <a:pPr algn="just"/>
            <a:r>
              <a:rPr lang="es-ES" b="1" i="1" dirty="0" smtClean="0"/>
              <a:t>COMEDIAS DE GUAPOS Y BANDOLEROS</a:t>
            </a:r>
            <a:r>
              <a:rPr lang="es-ES" dirty="0" smtClean="0"/>
              <a:t>: CON TEMAS CERCANOS A LOS ROMANCES DE CIEGO, QUE IDEALIZAN LOS ACTOS DE BANDIDAJE. </a:t>
            </a:r>
            <a:r>
              <a:rPr lang="es-ES" b="1" dirty="0" smtClean="0"/>
              <a:t>PONERSE HÁBITO SIN PRUEBAS, EL GUAPO JULIÁN ROMERO </a:t>
            </a:r>
            <a:r>
              <a:rPr lang="es-ES" dirty="0" smtClean="0"/>
              <a:t>DE CAÑIZARES.</a:t>
            </a:r>
          </a:p>
          <a:p>
            <a:pPr algn="just"/>
            <a:r>
              <a:rPr lang="es-ES" dirty="0" smtClean="0"/>
              <a:t>IMPORTANCIA DEL TEATRO MUSICAL: ÓPERA Y ZARZUELAS. PESE A SER UN SIGLO MELÓMANO SE CRITICA POR LOS NEOCLÁSICOS LA INVEROSIMILITUD DEL TEATRO CANTADO.</a:t>
            </a:r>
            <a:endParaRPr lang="es-ES" dirty="0"/>
          </a:p>
        </p:txBody>
      </p:sp>
      <p:sp>
        <p:nvSpPr>
          <p:cNvPr id="4" name="3 Botón de acción: Inicio">
            <a:hlinkClick r:id="rId2" action="ppaction://hlinksldjump" highlightClick="1"/>
          </p:cNvPr>
          <p:cNvSpPr/>
          <p:nvPr/>
        </p:nvSpPr>
        <p:spPr>
          <a:xfrm>
            <a:off x="4139952"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SAINETE</a:t>
            </a:r>
            <a:endParaRPr lang="es-ES" dirty="0">
              <a:solidFill>
                <a:srgbClr val="002060"/>
              </a:solidFill>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t>OBRA BREVE DIALOGADA DE CARÁCTER POPULAR (LENGUAJE Y PERSONAJES) Y COSTUMBRISTA QUE APARECE EN LOS ENTREACTOS CON FINALIDAD ESTRICTAMENTE CÓMICA. TIENE SU ORIGEN EN LOS ENTREMESES DE LOPE DE RUEDA.</a:t>
            </a:r>
          </a:p>
          <a:p>
            <a:pPr algn="just"/>
            <a:r>
              <a:rPr lang="es-ES" dirty="0" smtClean="0"/>
              <a:t>TEMAS: TIPISMO MADRILEÑO, ALDEANOS Y PALETOS, TIPOS MARGINALES, SAINETES SENTIMENTALES.</a:t>
            </a:r>
          </a:p>
          <a:p>
            <a:pPr algn="just"/>
            <a:r>
              <a:rPr lang="es-ES" dirty="0" smtClean="0"/>
              <a:t>TIPOS: </a:t>
            </a:r>
          </a:p>
          <a:p>
            <a:pPr lvl="1" algn="just"/>
            <a:r>
              <a:rPr lang="es-ES" dirty="0" smtClean="0"/>
              <a:t>PERSONAJES QUE DIALOGAN, SIN ACCIÓN.</a:t>
            </a:r>
          </a:p>
          <a:p>
            <a:pPr lvl="1" algn="just"/>
            <a:r>
              <a:rPr lang="es-ES" dirty="0" smtClean="0"/>
              <a:t>BREVE ESBOZO DE COMEDIA CON ACCIÓN.</a:t>
            </a:r>
            <a:endParaRPr lang="es-ES" dirty="0"/>
          </a:p>
        </p:txBody>
      </p:sp>
      <p:sp>
        <p:nvSpPr>
          <p:cNvPr id="4" name="3 Botón de acción: Inicio">
            <a:hlinkClick r:id="rId2" action="ppaction://hlinksldjump" highlightClick="1"/>
          </p:cNvPr>
          <p:cNvSpPr/>
          <p:nvPr/>
        </p:nvSpPr>
        <p:spPr>
          <a:xfrm>
            <a:off x="4211960"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RAMÓN DE LA CRUZ</a:t>
            </a:r>
            <a:r>
              <a:rPr lang="es-ES" dirty="0" smtClean="0"/>
              <a:t> (1731-1794)</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dirty="0" smtClean="0"/>
              <a:t>PROTEGIDO DEL CONDE DE ARANDA QUE DA SUS PRIMEROS PASOS EN LA REFORMA  NEOCLÁSICA. ACABA SIENDO EL REPRESENTANTE DEL TEATRO POPULAR, PROTEGIDO POR EL CONDE DE BENAVENTE. PUBLICA ENTRE 1780-91 SU </a:t>
            </a:r>
            <a:r>
              <a:rPr lang="es-ES" b="1" dirty="0" smtClean="0"/>
              <a:t>TEATRO. COLECCIÓN DE SAINETES </a:t>
            </a:r>
            <a:r>
              <a:rPr lang="es-ES" dirty="0" smtClean="0"/>
              <a:t>EN 10 VOLÚMENES.</a:t>
            </a:r>
          </a:p>
          <a:p>
            <a:pPr algn="just"/>
            <a:r>
              <a:rPr lang="es-ES" dirty="0" smtClean="0"/>
              <a:t>ZARZUELAS: </a:t>
            </a:r>
            <a:r>
              <a:rPr lang="es-ES" b="1" i="1" dirty="0" smtClean="0"/>
              <a:t>LAS SEGADORAS DE VALLECAS</a:t>
            </a:r>
            <a:r>
              <a:rPr lang="es-ES" dirty="0" smtClean="0"/>
              <a:t>.</a:t>
            </a:r>
          </a:p>
          <a:p>
            <a:pPr algn="just"/>
            <a:r>
              <a:rPr lang="es-ES" dirty="0" smtClean="0"/>
              <a:t>ENTREMESES:</a:t>
            </a:r>
          </a:p>
          <a:p>
            <a:pPr lvl="1" algn="just"/>
            <a:r>
              <a:rPr lang="es-ES" dirty="0" smtClean="0"/>
              <a:t>COSTUMBRISTAS</a:t>
            </a:r>
          </a:p>
          <a:p>
            <a:pPr lvl="2" algn="just"/>
            <a:r>
              <a:rPr lang="es-ES" dirty="0" smtClean="0"/>
              <a:t>AMBIENTE RURAL</a:t>
            </a:r>
          </a:p>
          <a:p>
            <a:pPr lvl="2" algn="just"/>
            <a:r>
              <a:rPr lang="es-ES" dirty="0" smtClean="0"/>
              <a:t>AMBIENTE MADRILEÑO: </a:t>
            </a:r>
            <a:r>
              <a:rPr lang="es-ES" b="1" i="1" dirty="0" smtClean="0"/>
              <a:t>EL FANDANGO DEL CANDIL, EL RASTRO POR LA MAÑANA.</a:t>
            </a:r>
          </a:p>
          <a:p>
            <a:pPr lvl="1" algn="just"/>
            <a:r>
              <a:rPr lang="es-ES" dirty="0" smtClean="0"/>
              <a:t>LITERARIOS</a:t>
            </a:r>
          </a:p>
          <a:p>
            <a:pPr lvl="1" algn="just"/>
            <a:r>
              <a:rPr lang="es-ES" dirty="0" smtClean="0"/>
              <a:t>NOVELESCOS Y CIRCUNSTANCIALES</a:t>
            </a:r>
          </a:p>
        </p:txBody>
      </p:sp>
      <p:sp>
        <p:nvSpPr>
          <p:cNvPr id="4" name="3 Botón de acción: Inicio">
            <a:hlinkClick r:id="rId2" action="ppaction://hlinksldjump" highlightClick="1"/>
          </p:cNvPr>
          <p:cNvSpPr/>
          <p:nvPr/>
        </p:nvSpPr>
        <p:spPr>
          <a:xfrm>
            <a:off x="435597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ÍNDICE</a:t>
            </a:r>
            <a:endParaRPr lang="es-ES" dirty="0"/>
          </a:p>
        </p:txBody>
      </p:sp>
      <p:sp>
        <p:nvSpPr>
          <p:cNvPr id="4" name="3 Marcador de texto"/>
          <p:cNvSpPr>
            <a:spLocks noGrp="1"/>
          </p:cNvSpPr>
          <p:nvPr>
            <p:ph type="body" idx="1"/>
          </p:nvPr>
        </p:nvSpPr>
        <p:spPr>
          <a:xfrm>
            <a:off x="395536" y="1124744"/>
            <a:ext cx="4101852" cy="1050131"/>
          </a:xfrm>
        </p:spPr>
        <p:txBody>
          <a:bodyPr/>
          <a:lstStyle/>
          <a:p>
            <a:pPr algn="ctr"/>
            <a:r>
              <a:rPr lang="es-ES" dirty="0" smtClean="0">
                <a:solidFill>
                  <a:srgbClr val="FF0000"/>
                </a:solidFill>
              </a:rPr>
              <a:t>EL TEATRO</a:t>
            </a:r>
          </a:p>
          <a:p>
            <a:endParaRPr lang="es-ES" dirty="0"/>
          </a:p>
        </p:txBody>
      </p:sp>
      <p:sp>
        <p:nvSpPr>
          <p:cNvPr id="5" name="4 Marcador de contenido"/>
          <p:cNvSpPr>
            <a:spLocks noGrp="1"/>
          </p:cNvSpPr>
          <p:nvPr>
            <p:ph sz="half" idx="2"/>
          </p:nvPr>
        </p:nvSpPr>
        <p:spPr/>
        <p:txBody>
          <a:bodyPr>
            <a:normAutofit fontScale="70000" lnSpcReduction="20000"/>
          </a:bodyPr>
          <a:lstStyle/>
          <a:p>
            <a:r>
              <a:rPr lang="es-ES" dirty="0" smtClean="0">
                <a:hlinkClick r:id="rId2" action="ppaction://hlinksldjump"/>
              </a:rPr>
              <a:t>ETAPAS TEATRALES</a:t>
            </a:r>
            <a:endParaRPr lang="es-ES" dirty="0" smtClean="0"/>
          </a:p>
          <a:p>
            <a:r>
              <a:rPr lang="es-ES" dirty="0" smtClean="0">
                <a:hlinkClick r:id="rId3" action="ppaction://hlinksldjump"/>
              </a:rPr>
              <a:t>TEATRO BARROCO DEL XVIII</a:t>
            </a:r>
            <a:endParaRPr lang="es-ES" dirty="0" smtClean="0"/>
          </a:p>
          <a:p>
            <a:r>
              <a:rPr lang="es-ES" dirty="0" smtClean="0">
                <a:hlinkClick r:id="rId4" action="ppaction://hlinksldjump"/>
              </a:rPr>
              <a:t>COMEDIAS BARROCAS</a:t>
            </a:r>
            <a:endParaRPr lang="es-ES" dirty="0" smtClean="0"/>
          </a:p>
          <a:p>
            <a:r>
              <a:rPr lang="es-ES" dirty="0" smtClean="0">
                <a:hlinkClick r:id="rId5" action="ppaction://hlinksldjump"/>
              </a:rPr>
              <a:t>COMEDIAS BARROCAS II</a:t>
            </a:r>
            <a:endParaRPr lang="es-ES" dirty="0" smtClean="0"/>
          </a:p>
          <a:p>
            <a:r>
              <a:rPr lang="es-ES" dirty="0" smtClean="0">
                <a:hlinkClick r:id="rId6" action="ppaction://hlinksldjump"/>
              </a:rPr>
              <a:t>EL SAINETE</a:t>
            </a:r>
            <a:endParaRPr lang="es-ES" dirty="0" smtClean="0"/>
          </a:p>
          <a:p>
            <a:r>
              <a:rPr lang="es-ES" dirty="0" smtClean="0">
                <a:hlinkClick r:id="rId7" action="ppaction://hlinksldjump"/>
              </a:rPr>
              <a:t>RAMÓN DE LA CRUZ</a:t>
            </a:r>
            <a:endParaRPr lang="es-ES" dirty="0" smtClean="0"/>
          </a:p>
          <a:p>
            <a:r>
              <a:rPr lang="es-ES" dirty="0" smtClean="0">
                <a:hlinkClick r:id="rId8" action="ppaction://hlinksldjump"/>
              </a:rPr>
              <a:t>TEATRO NEOCLÁSICO I</a:t>
            </a:r>
            <a:endParaRPr lang="es-ES" dirty="0" smtClean="0"/>
          </a:p>
          <a:p>
            <a:r>
              <a:rPr lang="es-ES" dirty="0" smtClean="0">
                <a:hlinkClick r:id="rId9" action="ppaction://hlinksldjump"/>
              </a:rPr>
              <a:t>GÉNEROS</a:t>
            </a:r>
            <a:endParaRPr lang="es-ES" dirty="0" smtClean="0"/>
          </a:p>
          <a:p>
            <a:r>
              <a:rPr lang="es-ES" dirty="0" smtClean="0">
                <a:hlinkClick r:id="rId10" action="ppaction://hlinksldjump"/>
              </a:rPr>
              <a:t>MORATÍN</a:t>
            </a:r>
            <a:endParaRPr lang="es-ES" dirty="0" smtClean="0"/>
          </a:p>
          <a:p>
            <a:r>
              <a:rPr lang="es-ES" dirty="0" smtClean="0">
                <a:hlinkClick r:id="rId11" action="ppaction://hlinksldjump"/>
              </a:rPr>
              <a:t>COMEDIAS</a:t>
            </a:r>
            <a:endParaRPr lang="es-ES" dirty="0" smtClean="0"/>
          </a:p>
          <a:p>
            <a:r>
              <a:rPr lang="es-ES" dirty="0" smtClean="0">
                <a:hlinkClick r:id="rId12" action="ppaction://hlinksldjump"/>
              </a:rPr>
              <a:t>COMEDIAS II</a:t>
            </a:r>
            <a:endParaRPr lang="es-ES" dirty="0" smtClean="0"/>
          </a:p>
          <a:p>
            <a:r>
              <a:rPr lang="es-ES" dirty="0" smtClean="0">
                <a:hlinkClick r:id="rId13" action="ppaction://hlinksldjump"/>
              </a:rPr>
              <a:t>EL SÍ DE LAS NIÑAS (CONTEXTO HCO)</a:t>
            </a:r>
            <a:endParaRPr lang="es-ES" dirty="0" smtClean="0"/>
          </a:p>
          <a:p>
            <a:r>
              <a:rPr lang="es-ES" dirty="0" smtClean="0">
                <a:hlinkClick r:id="rId14" action="ppaction://hlinksldjump"/>
              </a:rPr>
              <a:t>ORIGEN E IDEOLOGÍA</a:t>
            </a:r>
            <a:endParaRPr lang="es-ES" dirty="0" smtClean="0"/>
          </a:p>
          <a:p>
            <a:r>
              <a:rPr lang="es-ES" dirty="0" smtClean="0">
                <a:hlinkClick r:id="rId15" action="ppaction://hlinksldjump"/>
              </a:rPr>
              <a:t>CARACTERÍSTICAS </a:t>
            </a:r>
            <a:endParaRPr lang="es-ES" dirty="0" smtClean="0"/>
          </a:p>
          <a:p>
            <a:r>
              <a:rPr lang="es-ES" dirty="0" smtClean="0">
                <a:hlinkClick r:id="rId16" action="ppaction://hlinksldjump"/>
              </a:rPr>
              <a:t>CARACTERÍSTICAS II</a:t>
            </a:r>
            <a:endParaRPr lang="es-ES" dirty="0" smtClean="0"/>
          </a:p>
          <a:p>
            <a:endParaRPr lang="es-ES" dirty="0" smtClean="0"/>
          </a:p>
          <a:p>
            <a:endParaRPr lang="es-ES" dirty="0" smtClean="0"/>
          </a:p>
          <a:p>
            <a:endParaRPr lang="es-ES" dirty="0"/>
          </a:p>
        </p:txBody>
      </p:sp>
      <p:sp>
        <p:nvSpPr>
          <p:cNvPr id="6" name="5 Marcador de texto"/>
          <p:cNvSpPr>
            <a:spLocks noGrp="1"/>
          </p:cNvSpPr>
          <p:nvPr>
            <p:ph type="body" sz="quarter" idx="3"/>
          </p:nvPr>
        </p:nvSpPr>
        <p:spPr>
          <a:xfrm>
            <a:off x="4716016" y="1196752"/>
            <a:ext cx="3969767" cy="936104"/>
          </a:xfrm>
        </p:spPr>
        <p:txBody>
          <a:bodyPr>
            <a:normAutofit fontScale="32500" lnSpcReduction="20000"/>
          </a:bodyPr>
          <a:lstStyle/>
          <a:p>
            <a:pPr algn="ctr"/>
            <a:endParaRPr lang="es-ES" dirty="0" smtClean="0">
              <a:solidFill>
                <a:srgbClr val="FF0000"/>
              </a:solidFill>
            </a:endParaRPr>
          </a:p>
          <a:p>
            <a:pPr algn="ctr"/>
            <a:endParaRPr lang="es-ES" dirty="0" smtClean="0">
              <a:solidFill>
                <a:srgbClr val="FF0000"/>
              </a:solidFill>
            </a:endParaRPr>
          </a:p>
          <a:p>
            <a:pPr algn="ctr"/>
            <a:r>
              <a:rPr lang="es-ES" sz="5900" dirty="0" smtClean="0">
                <a:solidFill>
                  <a:srgbClr val="FF0000"/>
                </a:solidFill>
              </a:rPr>
              <a:t>CARACTERÍSTICAS.</a:t>
            </a:r>
          </a:p>
          <a:p>
            <a:pPr algn="ctr"/>
            <a:r>
              <a:rPr lang="es-ES" sz="5900" dirty="0" smtClean="0">
                <a:solidFill>
                  <a:srgbClr val="FF0000"/>
                </a:solidFill>
              </a:rPr>
              <a:t>NOVELA Y ENSAYO</a:t>
            </a:r>
          </a:p>
          <a:p>
            <a:endParaRPr lang="es-ES" sz="5900" dirty="0"/>
          </a:p>
        </p:txBody>
      </p:sp>
      <p:sp>
        <p:nvSpPr>
          <p:cNvPr id="7" name="6 Marcador de contenido"/>
          <p:cNvSpPr>
            <a:spLocks noGrp="1"/>
          </p:cNvSpPr>
          <p:nvPr>
            <p:ph sz="quarter" idx="4"/>
          </p:nvPr>
        </p:nvSpPr>
        <p:spPr/>
        <p:txBody>
          <a:bodyPr>
            <a:normAutofit fontScale="85000" lnSpcReduction="20000"/>
          </a:bodyPr>
          <a:lstStyle/>
          <a:p>
            <a:r>
              <a:rPr lang="es-ES" dirty="0" smtClean="0">
                <a:hlinkClick r:id="rId17" action="ppaction://hlinksldjump"/>
              </a:rPr>
              <a:t>DEFINICIÓN Y ETAPAS</a:t>
            </a:r>
            <a:endParaRPr lang="es-ES" dirty="0" smtClean="0"/>
          </a:p>
          <a:p>
            <a:r>
              <a:rPr lang="es-ES" dirty="0" smtClean="0">
                <a:hlinkClick r:id="rId18" action="ppaction://hlinksldjump"/>
              </a:rPr>
              <a:t>CARACTERÍSTICAS</a:t>
            </a:r>
            <a:endParaRPr lang="es-ES" dirty="0" smtClean="0"/>
          </a:p>
          <a:p>
            <a:r>
              <a:rPr lang="es-ES" dirty="0" smtClean="0">
                <a:hlinkClick r:id="rId19" action="ppaction://hlinksldjump"/>
              </a:rPr>
              <a:t>ETAPAS DE LA POESÍA DEL SIGLO XVIII</a:t>
            </a:r>
            <a:endParaRPr lang="es-ES" dirty="0" smtClean="0"/>
          </a:p>
          <a:p>
            <a:r>
              <a:rPr lang="es-ES" dirty="0" smtClean="0">
                <a:hlinkClick r:id="rId20" action="ppaction://hlinksldjump"/>
              </a:rPr>
              <a:t>POESÍA NEOCLÁSICA</a:t>
            </a:r>
            <a:endParaRPr lang="es-ES" dirty="0" smtClean="0"/>
          </a:p>
          <a:p>
            <a:r>
              <a:rPr lang="es-ES" dirty="0" smtClean="0">
                <a:hlinkClick r:id="rId21" action="ppaction://hlinksldjump"/>
              </a:rPr>
              <a:t>POETAS NEOCLÁSICOS</a:t>
            </a:r>
            <a:endParaRPr lang="es-ES" dirty="0" smtClean="0"/>
          </a:p>
          <a:p>
            <a:r>
              <a:rPr lang="es-ES" dirty="0" smtClean="0">
                <a:hlinkClick r:id="rId22" action="ppaction://hlinksldjump"/>
              </a:rPr>
              <a:t>PROSA</a:t>
            </a:r>
            <a:endParaRPr lang="es-ES" dirty="0" smtClean="0"/>
          </a:p>
          <a:p>
            <a:r>
              <a:rPr lang="es-ES" dirty="0" smtClean="0">
                <a:hlinkClick r:id="rId23" action="ppaction://hlinksldjump"/>
              </a:rPr>
              <a:t>LUCHA CONTRA BARROCO</a:t>
            </a:r>
            <a:endParaRPr lang="es-ES" dirty="0" smtClean="0"/>
          </a:p>
          <a:p>
            <a:r>
              <a:rPr lang="es-ES" dirty="0" smtClean="0">
                <a:hlinkClick r:id="rId24" action="ppaction://hlinksldjump"/>
              </a:rPr>
              <a:t>JOVELLANOS</a:t>
            </a:r>
            <a:endParaRPr lang="es-ES" dirty="0" smtClean="0"/>
          </a:p>
          <a:p>
            <a:r>
              <a:rPr lang="es-ES" dirty="0" smtClean="0">
                <a:hlinkClick r:id="rId25" action="ppaction://hlinksldjump"/>
              </a:rPr>
              <a:t>OBRA</a:t>
            </a:r>
            <a:endParaRPr lang="es-ES" dirty="0" smtClean="0"/>
          </a:p>
          <a:p>
            <a:r>
              <a:rPr lang="es-ES" dirty="0" smtClean="0">
                <a:hlinkClick r:id="rId26" action="ppaction://hlinksldjump"/>
              </a:rPr>
              <a:t>CADALSO</a:t>
            </a:r>
            <a:endParaRPr lang="es-ES" dirty="0" smtClean="0"/>
          </a:p>
          <a:p>
            <a:r>
              <a:rPr lang="es-ES" dirty="0" smtClean="0">
                <a:hlinkClick r:id="rId27" action="ppaction://hlinksldjump"/>
              </a:rPr>
              <a:t>OTRAS OBRAS</a:t>
            </a:r>
            <a:endParaRPr lang="es-ES" dirty="0" smtClean="0"/>
          </a:p>
          <a:p>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TEATRO NEOCLÁSICO</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PERVIVENCIA DEL TEATRO BARROCO EN PRIMERA MITAD DE SIGLO.</a:t>
            </a:r>
          </a:p>
          <a:p>
            <a:r>
              <a:rPr lang="es-ES" dirty="0" smtClean="0">
                <a:solidFill>
                  <a:srgbClr val="FF0000"/>
                </a:solidFill>
              </a:rPr>
              <a:t>CARACTERÍSTICAS</a:t>
            </a:r>
            <a:r>
              <a:rPr lang="es-ES" dirty="0" smtClean="0"/>
              <a:t>:</a:t>
            </a:r>
          </a:p>
          <a:p>
            <a:pPr lvl="1" algn="just"/>
            <a:r>
              <a:rPr lang="es-ES" dirty="0" smtClean="0"/>
              <a:t>LA </a:t>
            </a:r>
            <a:r>
              <a:rPr lang="es-ES" b="1" dirty="0" smtClean="0"/>
              <a:t>RAZÓN </a:t>
            </a:r>
            <a:r>
              <a:rPr lang="es-ES" dirty="0" smtClean="0"/>
              <a:t>ES LA BASE DEL TEATRO NEOCLÁSICO.</a:t>
            </a:r>
          </a:p>
          <a:p>
            <a:pPr lvl="1" algn="just"/>
            <a:r>
              <a:rPr lang="es-ES" b="1" dirty="0" smtClean="0"/>
              <a:t>IMITAN LA REALIDAD Y EL TEATRO CLÁSICO</a:t>
            </a:r>
            <a:r>
              <a:rPr lang="es-ES" dirty="0" smtClean="0"/>
              <a:t>.</a:t>
            </a:r>
          </a:p>
          <a:p>
            <a:pPr lvl="1" algn="just"/>
            <a:r>
              <a:rPr lang="es-ES" dirty="0" smtClean="0"/>
              <a:t>BUSCAN LA </a:t>
            </a:r>
            <a:r>
              <a:rPr lang="es-ES" b="1" dirty="0" smtClean="0"/>
              <a:t>VEROSIMILITUD</a:t>
            </a:r>
            <a:r>
              <a:rPr lang="es-ES" dirty="0" smtClean="0"/>
              <a:t> Y EL SENTIDO </a:t>
            </a:r>
            <a:r>
              <a:rPr lang="es-ES" b="1" dirty="0" smtClean="0"/>
              <a:t>DIDÁCTICO</a:t>
            </a:r>
            <a:r>
              <a:rPr lang="es-ES" dirty="0" smtClean="0"/>
              <a:t>.</a:t>
            </a:r>
          </a:p>
          <a:p>
            <a:pPr lvl="1" algn="just"/>
            <a:r>
              <a:rPr lang="es-ES" dirty="0" smtClean="0"/>
              <a:t>PARA ELLO SIGUEN LAS </a:t>
            </a:r>
            <a:r>
              <a:rPr lang="es-ES" b="1" dirty="0" smtClean="0"/>
              <a:t>UNIDADES </a:t>
            </a:r>
            <a:r>
              <a:rPr lang="es-ES" dirty="0" smtClean="0"/>
              <a:t>CLÁSICAS: ACCIÓN, LUGAR Y TIEMPO. </a:t>
            </a:r>
            <a:r>
              <a:rPr lang="es-ES" b="1" dirty="0" smtClean="0"/>
              <a:t>POÉTICA</a:t>
            </a:r>
            <a:r>
              <a:rPr lang="es-ES" dirty="0" smtClean="0"/>
              <a:t> DE ARISTOTELES O LUZÁN.</a:t>
            </a:r>
          </a:p>
          <a:p>
            <a:pPr lvl="1" algn="just"/>
            <a:r>
              <a:rPr lang="es-ES" b="1" dirty="0" smtClean="0"/>
              <a:t>GÉNEROS</a:t>
            </a:r>
            <a:r>
              <a:rPr lang="es-ES" dirty="0" smtClean="0"/>
              <a:t>: </a:t>
            </a:r>
            <a:r>
              <a:rPr lang="es-ES" b="1" dirty="0" smtClean="0"/>
              <a:t>COMEDIA</a:t>
            </a:r>
            <a:r>
              <a:rPr lang="es-ES" dirty="0" smtClean="0"/>
              <a:t> Y </a:t>
            </a:r>
            <a:r>
              <a:rPr lang="es-ES" b="1" dirty="0" smtClean="0"/>
              <a:t>TRAGEDIA</a:t>
            </a:r>
            <a:r>
              <a:rPr lang="es-ES" dirty="0" smtClean="0"/>
              <a:t>. DESDE MEDIADOS DE SIGLO SURGE LA </a:t>
            </a:r>
            <a:r>
              <a:rPr lang="es-ES" i="1" dirty="0" smtClean="0"/>
              <a:t>COMEDIE LARMOYANTE </a:t>
            </a:r>
            <a:r>
              <a:rPr lang="es-ES" dirty="0" smtClean="0"/>
              <a:t>O </a:t>
            </a:r>
            <a:r>
              <a:rPr lang="es-ES" b="1" dirty="0" smtClean="0"/>
              <a:t>COMEDIA LACRIMÓGENA (DIDEROT</a:t>
            </a:r>
            <a:r>
              <a:rPr lang="es-ES" dirty="0" smtClean="0"/>
              <a:t> CON </a:t>
            </a:r>
            <a:r>
              <a:rPr lang="es-ES" i="1" dirty="0" smtClean="0"/>
              <a:t>LES BIJOUX INDISCRETS </a:t>
            </a:r>
            <a:r>
              <a:rPr lang="es-ES" dirty="0" smtClean="0"/>
              <a:t>O </a:t>
            </a:r>
            <a:r>
              <a:rPr lang="es-ES" b="1" dirty="0" smtClean="0"/>
              <a:t>JOVELLANOS </a:t>
            </a:r>
            <a:r>
              <a:rPr lang="es-ES" dirty="0" smtClean="0"/>
              <a:t>CON </a:t>
            </a:r>
            <a:r>
              <a:rPr lang="es-ES" i="1" dirty="0" smtClean="0"/>
              <a:t>EL DELINCUENTE HONRADO</a:t>
            </a:r>
            <a:r>
              <a:rPr lang="es-ES" dirty="0" smtClean="0"/>
              <a:t>) O AL FINAL DE SIGLO LA </a:t>
            </a:r>
            <a:r>
              <a:rPr lang="es-ES" b="1" dirty="0" smtClean="0"/>
              <a:t>TRAGEDIA DE TERROR </a:t>
            </a:r>
            <a:r>
              <a:rPr lang="es-ES" dirty="0" smtClean="0"/>
              <a:t>DE </a:t>
            </a:r>
            <a:r>
              <a:rPr lang="es-ES" b="1" dirty="0" smtClean="0"/>
              <a:t>QUINTANA</a:t>
            </a:r>
            <a:r>
              <a:rPr lang="es-ES" dirty="0" smtClean="0"/>
              <a:t> Y </a:t>
            </a:r>
            <a:r>
              <a:rPr lang="es-ES" b="1" dirty="0" smtClean="0"/>
              <a:t>CIENFUEGOS</a:t>
            </a:r>
            <a:r>
              <a:rPr lang="es-ES" dirty="0" smtClean="0"/>
              <a:t>, ANTECEDENTE DEL DRAMA ROMÁNTICO.</a:t>
            </a:r>
          </a:p>
          <a:p>
            <a:endParaRPr lang="es-ES" dirty="0"/>
          </a:p>
        </p:txBody>
      </p:sp>
      <p:sp>
        <p:nvSpPr>
          <p:cNvPr id="4" name="3 Botón de acción: Inicio">
            <a:hlinkClick r:id="rId2" action="ppaction://hlinksldjump" highlightClick="1"/>
          </p:cNvPr>
          <p:cNvSpPr/>
          <p:nvPr/>
        </p:nvSpPr>
        <p:spPr>
          <a:xfrm>
            <a:off x="4139952"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mtClean="0">
                <a:solidFill>
                  <a:srgbClr val="002060"/>
                </a:solidFill>
              </a:rPr>
              <a:t>GÉNEROS</a:t>
            </a:r>
            <a:endParaRPr lang="es-ES"/>
          </a:p>
        </p:txBody>
      </p:sp>
      <p:sp>
        <p:nvSpPr>
          <p:cNvPr id="5" name="4 Marcador de texto"/>
          <p:cNvSpPr>
            <a:spLocks noGrp="1"/>
          </p:cNvSpPr>
          <p:nvPr>
            <p:ph type="body" idx="1"/>
          </p:nvPr>
        </p:nvSpPr>
        <p:spPr/>
        <p:txBody>
          <a:bodyPr>
            <a:normAutofit fontScale="25000" lnSpcReduction="20000"/>
          </a:bodyPr>
          <a:lstStyle/>
          <a:p>
            <a:endParaRPr lang="es-ES" dirty="0" smtClean="0">
              <a:solidFill>
                <a:srgbClr val="FF0000"/>
              </a:solidFill>
            </a:endParaRPr>
          </a:p>
          <a:p>
            <a:endParaRPr lang="es-ES" dirty="0">
              <a:solidFill>
                <a:srgbClr val="FF0000"/>
              </a:solidFill>
            </a:endParaRPr>
          </a:p>
          <a:p>
            <a:pPr algn="ctr"/>
            <a:r>
              <a:rPr lang="es-ES" sz="12300" dirty="0" smtClean="0">
                <a:solidFill>
                  <a:srgbClr val="FF0000"/>
                </a:solidFill>
              </a:rPr>
              <a:t>COMEDIA</a:t>
            </a:r>
          </a:p>
          <a:p>
            <a:endParaRPr lang="es-ES" dirty="0"/>
          </a:p>
        </p:txBody>
      </p:sp>
      <p:sp>
        <p:nvSpPr>
          <p:cNvPr id="6" name="5 Marcador de contenido"/>
          <p:cNvSpPr>
            <a:spLocks noGrp="1"/>
          </p:cNvSpPr>
          <p:nvPr>
            <p:ph sz="half" idx="2"/>
          </p:nvPr>
        </p:nvSpPr>
        <p:spPr/>
        <p:txBody>
          <a:bodyPr>
            <a:normAutofit fontScale="85000" lnSpcReduction="20000"/>
          </a:bodyPr>
          <a:lstStyle/>
          <a:p>
            <a:r>
              <a:rPr lang="es-ES" dirty="0" smtClean="0"/>
              <a:t>SUCESOS CÓMICOS CON FINAL FELIZ.</a:t>
            </a:r>
          </a:p>
          <a:p>
            <a:r>
              <a:rPr lang="es-ES" dirty="0" smtClean="0"/>
              <a:t>PERSONAJES DE CLASE BAJA  O MEDIA.</a:t>
            </a:r>
          </a:p>
          <a:p>
            <a:r>
              <a:rPr lang="es-ES" dirty="0" smtClean="0"/>
              <a:t>CRÍTICA SOCIAL: MATRIMONIO DE CONVENIENCIA, COSTUMBRES…</a:t>
            </a:r>
          </a:p>
          <a:p>
            <a:r>
              <a:rPr lang="es-ES" dirty="0" smtClean="0"/>
              <a:t>VEROSIMILITUD, ESTILO SENCILLO: PROSA O ROMANCE.</a:t>
            </a:r>
          </a:p>
          <a:p>
            <a:r>
              <a:rPr lang="es-ES" dirty="0" smtClean="0"/>
              <a:t>AUTORES Y OBRAS: </a:t>
            </a:r>
            <a:r>
              <a:rPr lang="es-ES" b="1" dirty="0" smtClean="0"/>
              <a:t>TOMÁS DE IRIARTE: </a:t>
            </a:r>
            <a:r>
              <a:rPr lang="es-ES" dirty="0" smtClean="0"/>
              <a:t> </a:t>
            </a:r>
            <a:r>
              <a:rPr lang="es-ES" i="1" u="sng" dirty="0" smtClean="0"/>
              <a:t>LA SEÑORITA MALCRIADA, EL SEÑORITO MIMADO</a:t>
            </a:r>
            <a:r>
              <a:rPr lang="es-ES" dirty="0" smtClean="0"/>
              <a:t>; </a:t>
            </a:r>
            <a:r>
              <a:rPr lang="es-ES" b="1" dirty="0" smtClean="0"/>
              <a:t>MORATÍN</a:t>
            </a:r>
            <a:r>
              <a:rPr lang="es-ES" dirty="0" smtClean="0"/>
              <a:t> (</a:t>
            </a:r>
            <a:r>
              <a:rPr lang="es-ES" i="1" u="sng" dirty="0" smtClean="0"/>
              <a:t>EL SÍ DE LAS NIÑAS</a:t>
            </a:r>
            <a:r>
              <a:rPr lang="es-ES" dirty="0" smtClean="0"/>
              <a:t>)</a:t>
            </a:r>
          </a:p>
          <a:p>
            <a:endParaRPr lang="es-ES" dirty="0"/>
          </a:p>
        </p:txBody>
      </p:sp>
      <p:sp>
        <p:nvSpPr>
          <p:cNvPr id="7" name="6 Marcador de texto"/>
          <p:cNvSpPr>
            <a:spLocks noGrp="1"/>
          </p:cNvSpPr>
          <p:nvPr>
            <p:ph type="body" sz="quarter" idx="3"/>
          </p:nvPr>
        </p:nvSpPr>
        <p:spPr/>
        <p:txBody>
          <a:bodyPr>
            <a:normAutofit fontScale="25000" lnSpcReduction="20000"/>
          </a:bodyPr>
          <a:lstStyle/>
          <a:p>
            <a:endParaRPr lang="es-ES" dirty="0" smtClean="0"/>
          </a:p>
          <a:p>
            <a:endParaRPr lang="es-ES" dirty="0" smtClean="0">
              <a:solidFill>
                <a:srgbClr val="FF0000"/>
              </a:solidFill>
            </a:endParaRPr>
          </a:p>
          <a:p>
            <a:pPr algn="ctr"/>
            <a:r>
              <a:rPr lang="es-ES" sz="14400" dirty="0" smtClean="0">
                <a:solidFill>
                  <a:srgbClr val="FF0000"/>
                </a:solidFill>
              </a:rPr>
              <a:t>TRAGEDIA</a:t>
            </a:r>
          </a:p>
          <a:p>
            <a:endParaRPr lang="es-ES" dirty="0"/>
          </a:p>
        </p:txBody>
      </p:sp>
      <p:sp>
        <p:nvSpPr>
          <p:cNvPr id="8" name="7 Marcador de contenido"/>
          <p:cNvSpPr>
            <a:spLocks noGrp="1"/>
          </p:cNvSpPr>
          <p:nvPr>
            <p:ph sz="quarter" idx="4"/>
          </p:nvPr>
        </p:nvSpPr>
        <p:spPr/>
        <p:txBody>
          <a:bodyPr>
            <a:normAutofit fontScale="70000" lnSpcReduction="20000"/>
          </a:bodyPr>
          <a:lstStyle/>
          <a:p>
            <a:pPr algn="just"/>
            <a:r>
              <a:rPr lang="es-ES" sz="2600" dirty="0" smtClean="0"/>
              <a:t>SUCESOS TRÁGICOS CON FINAL  MORTAL: CATARSIS. </a:t>
            </a:r>
          </a:p>
          <a:p>
            <a:pPr algn="just"/>
            <a:r>
              <a:rPr lang="es-ES" sz="2600" dirty="0" smtClean="0"/>
              <a:t>HÉROES O PERSONAJES DE ALTA CONDICIÓN SOCIAL.</a:t>
            </a:r>
          </a:p>
          <a:p>
            <a:pPr algn="just"/>
            <a:r>
              <a:rPr lang="es-ES" sz="2600" dirty="0" smtClean="0"/>
              <a:t>CRÍTICA POLÍTICA: AMBICIÓN.</a:t>
            </a:r>
          </a:p>
          <a:p>
            <a:pPr algn="just"/>
            <a:r>
              <a:rPr lang="es-ES" sz="2600" dirty="0" smtClean="0"/>
              <a:t>PREFERENCIA POR TEMAS Y HÉROES MEDIEVALES QUE ENSALZAN LA RESTAURACIÓN BORBÓNICA.</a:t>
            </a:r>
          </a:p>
          <a:p>
            <a:pPr algn="just"/>
            <a:r>
              <a:rPr lang="es-ES" sz="2600" dirty="0" smtClean="0"/>
              <a:t>ESTILO ELEVADO: ROMANCE HEROICO O EN FRANCIA PAREADO DODECASÍLABO.</a:t>
            </a:r>
          </a:p>
          <a:p>
            <a:pPr algn="just"/>
            <a:r>
              <a:rPr lang="es-ES" sz="2600" dirty="0" smtClean="0"/>
              <a:t>AUTORES:  JOVELLANOS (</a:t>
            </a:r>
            <a:r>
              <a:rPr lang="es-ES" sz="2600" i="1" u="sng" dirty="0" smtClean="0"/>
              <a:t>PELAYO</a:t>
            </a:r>
            <a:r>
              <a:rPr lang="es-ES" sz="2600" dirty="0" smtClean="0"/>
              <a:t>), </a:t>
            </a:r>
            <a:r>
              <a:rPr lang="es-ES" sz="2600" b="1" dirty="0" smtClean="0"/>
              <a:t>LÓPEZ DE AYALA</a:t>
            </a:r>
            <a:r>
              <a:rPr lang="es-ES" sz="2600" dirty="0" smtClean="0"/>
              <a:t> (</a:t>
            </a:r>
            <a:r>
              <a:rPr lang="es-ES" sz="2600" i="1" u="sng" dirty="0" smtClean="0"/>
              <a:t>LA NUMANCIA DESTRUIDA</a:t>
            </a:r>
            <a:r>
              <a:rPr lang="es-ES" sz="2600" dirty="0" smtClean="0"/>
              <a:t>), </a:t>
            </a:r>
            <a:r>
              <a:rPr lang="es-ES" sz="2600" b="1" dirty="0" smtClean="0"/>
              <a:t>CADALSO</a:t>
            </a:r>
            <a:r>
              <a:rPr lang="es-ES" sz="2600" dirty="0" smtClean="0"/>
              <a:t> (</a:t>
            </a:r>
            <a:r>
              <a:rPr lang="es-ES" sz="2600" i="1" u="sng" dirty="0" smtClean="0"/>
              <a:t>SOLAYA O LOS CIRCASIANOS</a:t>
            </a:r>
            <a:r>
              <a:rPr lang="es-ES" sz="2600" dirty="0" smtClean="0"/>
              <a:t>)..</a:t>
            </a:r>
          </a:p>
          <a:p>
            <a:endParaRPr lang="es-ES" dirty="0"/>
          </a:p>
        </p:txBody>
      </p:sp>
      <p:sp>
        <p:nvSpPr>
          <p:cNvPr id="9" name="8 Botón de acción: Inicio">
            <a:hlinkClick r:id="rId2" action="ppaction://hlinksldjump" highlightClick="1"/>
          </p:cNvPr>
          <p:cNvSpPr/>
          <p:nvPr/>
        </p:nvSpPr>
        <p:spPr>
          <a:xfrm>
            <a:off x="4283968"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ORATIN.png"/>
          <p:cNvPicPr>
            <a:picLocks noChangeAspect="1"/>
          </p:cNvPicPr>
          <p:nvPr/>
        </p:nvPicPr>
        <p:blipFill>
          <a:blip r:embed="rId2" cstate="print"/>
          <a:stretch>
            <a:fillRect/>
          </a:stretch>
        </p:blipFill>
        <p:spPr>
          <a:xfrm>
            <a:off x="7380312" y="0"/>
            <a:ext cx="1584201" cy="1988840"/>
          </a:xfrm>
          <a:prstGeom prst="rect">
            <a:avLst/>
          </a:prstGeom>
        </p:spPr>
      </p:pic>
      <p:sp>
        <p:nvSpPr>
          <p:cNvPr id="7" name="6 Título"/>
          <p:cNvSpPr>
            <a:spLocks noGrp="1"/>
          </p:cNvSpPr>
          <p:nvPr>
            <p:ph type="title"/>
          </p:nvPr>
        </p:nvSpPr>
        <p:spPr/>
        <p:txBody>
          <a:bodyPr/>
          <a:lstStyle/>
          <a:p>
            <a:r>
              <a:rPr lang="es-ES" dirty="0" smtClean="0">
                <a:solidFill>
                  <a:srgbClr val="002060"/>
                </a:solidFill>
              </a:rPr>
              <a:t>MORATÍN</a:t>
            </a:r>
            <a:endParaRPr lang="es-ES" dirty="0">
              <a:solidFill>
                <a:srgbClr val="002060"/>
              </a:solidFill>
            </a:endParaRPr>
          </a:p>
        </p:txBody>
      </p:sp>
      <p:sp>
        <p:nvSpPr>
          <p:cNvPr id="8" name="7 Marcador de contenido"/>
          <p:cNvSpPr>
            <a:spLocks noGrp="1"/>
          </p:cNvSpPr>
          <p:nvPr>
            <p:ph idx="1"/>
          </p:nvPr>
        </p:nvSpPr>
        <p:spPr/>
        <p:txBody>
          <a:bodyPr>
            <a:normAutofit fontScale="85000" lnSpcReduction="20000"/>
          </a:bodyPr>
          <a:lstStyle/>
          <a:p>
            <a:r>
              <a:rPr lang="es-ES" dirty="0" smtClean="0"/>
              <a:t>SOLO ESCRIBE </a:t>
            </a:r>
            <a:r>
              <a:rPr lang="es-ES" b="1" dirty="0" smtClean="0"/>
              <a:t>CINCO COMEDIAS </a:t>
            </a:r>
            <a:r>
              <a:rPr lang="es-ES" dirty="0" smtClean="0"/>
              <a:t>ORIGINALES.</a:t>
            </a:r>
          </a:p>
          <a:p>
            <a:pPr algn="just"/>
            <a:r>
              <a:rPr lang="es-ES" dirty="0" smtClean="0">
                <a:solidFill>
                  <a:srgbClr val="FF0000"/>
                </a:solidFill>
              </a:rPr>
              <a:t>DEFINICIÓN</a:t>
            </a:r>
            <a:r>
              <a:rPr lang="es-ES" dirty="0" smtClean="0"/>
              <a:t>:«imitación en diálogo (escrito en prosa o en verso) de un suceso ocurrido en un lugar y en pocas horas entre personas particulares, por medio del cual […] resultan puestos en ridículo los vicios y errores comunes en la sociedad, y recomendadas por consiguiente la verdad y la virtud».</a:t>
            </a:r>
          </a:p>
          <a:p>
            <a:pPr algn="just"/>
            <a:r>
              <a:rPr lang="es-ES" dirty="0" smtClean="0">
                <a:solidFill>
                  <a:srgbClr val="FF0000"/>
                </a:solidFill>
              </a:rPr>
              <a:t>CONCLUSIÓN</a:t>
            </a:r>
            <a:r>
              <a:rPr lang="es-ES" dirty="0" smtClean="0"/>
              <a:t>: AFÁN DE REALISMO, IMITA LA REALIDAD, OBSERVANDO Y RECOGIENDO ELEMENTOS QUE EL AUTOR EMBELLECE Y DISTRIBUYE PARA CREAR LA ILUSIÓN DE REALIDAD EN TORNO A LA CLASE MEDIA (GALDÓS), Y PROPÓSITO MORAL Y SOCIAL.</a:t>
            </a:r>
            <a:endParaRPr lang="es-ES" dirty="0"/>
          </a:p>
        </p:txBody>
      </p:sp>
      <p:sp>
        <p:nvSpPr>
          <p:cNvPr id="5" name="4 Botón de acción: Inicio">
            <a:hlinkClick r:id="rId3" action="ppaction://hlinksldjump" highlightClick="1"/>
          </p:cNvPr>
          <p:cNvSpPr/>
          <p:nvPr/>
        </p:nvSpPr>
        <p:spPr>
          <a:xfrm>
            <a:off x="4932040"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COMEDIAS</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r>
              <a:rPr lang="es-ES" dirty="0" smtClean="0"/>
              <a:t>TRES GRANDES TEMAS: </a:t>
            </a:r>
          </a:p>
          <a:p>
            <a:pPr lvl="1" algn="just"/>
            <a:r>
              <a:rPr lang="es-ES" dirty="0" smtClean="0"/>
              <a:t>MATRIMONIO: EL MATRIMONIO ES LA CÉLULA BÁSICA SOCIAL. SU EQUILIBRIO Y RACIONALIDAD ES PARALELA AL DEL ESTADO. DEBE HABER UN EQUILIBRIO ENTRE LA AUTORIDAD PATERNA (ESTADO) Y LA LIBERTAD FILIAL (CIUDADANO), DIRIGIDA POR EL PADRE (DESPOTISMO ILUSTRADO).</a:t>
            </a:r>
          </a:p>
          <a:p>
            <a:pPr lvl="2" algn="just"/>
            <a:r>
              <a:rPr lang="es-ES" b="1" dirty="0" smtClean="0">
                <a:solidFill>
                  <a:srgbClr val="002060"/>
                </a:solidFill>
              </a:rPr>
              <a:t>EL VIEJO Y LA NIÑA: </a:t>
            </a:r>
            <a:r>
              <a:rPr lang="es-ES" b="1" dirty="0" smtClean="0"/>
              <a:t> </a:t>
            </a:r>
            <a:r>
              <a:rPr lang="es-ES" dirty="0" smtClean="0"/>
              <a:t>ESCRITA EN 1786 Y ESTRENADA EN 1790. PRESENTA UN TRIÁNGULO AMOROSO DESIGUAL ENTRE ISABEL, QUIEN ENGAÑADA POR SU TUTOR CREE QUE JUAN, SU AMADO, SE HA CASADO Y ACCEDE A CASARSE CON UN COMERCIANTE VIEJO POR CONVENIENCIA. APARECE JUAN Y LA PONE EN UNA SITUACIÓN LIMITE ENTRE EL HONOR Y EL AMOR. ESCRITA EN ROMANCE.</a:t>
            </a:r>
          </a:p>
          <a:p>
            <a:pPr lvl="2" algn="just">
              <a:buNone/>
            </a:pPr>
            <a:r>
              <a:rPr lang="es-ES" dirty="0" smtClean="0"/>
              <a:t>     CON ESTA OBRA NACE EL TEATRO MODERNO ESPAÑOL.</a:t>
            </a:r>
          </a:p>
          <a:p>
            <a:pPr lvl="2" algn="just"/>
            <a:r>
              <a:rPr lang="es-ES" b="1" dirty="0" smtClean="0">
                <a:solidFill>
                  <a:srgbClr val="002060"/>
                </a:solidFill>
              </a:rPr>
              <a:t>EL SÍ DE LAS NIÑAS</a:t>
            </a:r>
            <a:r>
              <a:rPr lang="es-ES" dirty="0" smtClean="0"/>
              <a:t>:</a:t>
            </a:r>
          </a:p>
          <a:p>
            <a:pPr lvl="1" algn="just"/>
            <a:r>
              <a:rPr lang="es-ES" dirty="0" smtClean="0"/>
              <a:t>CRÍTICA AL TEATRO BARROCO, QUE NO SIGUE LASREGLAS: </a:t>
            </a:r>
          </a:p>
          <a:p>
            <a:pPr lvl="2" algn="just"/>
            <a:r>
              <a:rPr lang="es-ES" b="1" i="1" dirty="0" smtClean="0">
                <a:hlinkClick r:id="rId2"/>
              </a:rPr>
              <a:t>LA COMEDIA NUEVA</a:t>
            </a:r>
            <a:r>
              <a:rPr lang="es-ES" dirty="0" smtClean="0"/>
              <a:t>. ESTRENADA EN 1792. CONTINUO ACCIÓN ESPACIO, TIEMPO QUE ASIMILA EL TIEMPO REAL DE LA COMEDIA AL REPRESENTADO. PROSA. IMPONE EN EL ESTRENO RACIONALIDAD Y VEROSIMILITUD DE REPRESENTACIÓN Y ELEECIÓN DE ACTORES.</a:t>
            </a:r>
          </a:p>
        </p:txBody>
      </p:sp>
      <p:sp>
        <p:nvSpPr>
          <p:cNvPr id="4" name="3 Botón de acción: Inicio">
            <a:hlinkClick r:id="rId3" action="ppaction://hlinksldjump" highlightClick="1"/>
          </p:cNvPr>
          <p:cNvSpPr/>
          <p:nvPr/>
        </p:nvSpPr>
        <p:spPr>
          <a:xfrm>
            <a:off x="399593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COMEDIAS II</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pPr lvl="1" algn="just">
              <a:buNone/>
            </a:pPr>
            <a:r>
              <a:rPr lang="es-ES" dirty="0" smtClean="0"/>
              <a:t>CRÍTICA SOCIAL DE COSTUMBRES:</a:t>
            </a:r>
          </a:p>
          <a:p>
            <a:pPr lvl="1" algn="just">
              <a:buFont typeface="Wingdings" pitchFamily="2" charset="2"/>
              <a:buChar char="v"/>
            </a:pPr>
            <a:r>
              <a:rPr lang="es-ES" sz="2600" b="1" dirty="0" smtClean="0">
                <a:solidFill>
                  <a:srgbClr val="002060"/>
                </a:solidFill>
              </a:rPr>
              <a:t>LA MOJIGATA</a:t>
            </a:r>
            <a:r>
              <a:rPr lang="es-ES" sz="2600" dirty="0" smtClean="0"/>
              <a:t>: 1791 ESTRENADA EN 1804. EDUCACIÓN FEMENINA QUE LLEVA  A LA HIPOCRESÍA RELIGIOSA.  CLARA SE REBELA CONTRA LA AUTORIDAD PATERNA Y SERÁ CASTIGADA.</a:t>
            </a:r>
          </a:p>
          <a:p>
            <a:pPr lvl="1" algn="just">
              <a:buFont typeface="Wingdings" pitchFamily="2" charset="2"/>
              <a:buChar char="v"/>
            </a:pPr>
            <a:r>
              <a:rPr lang="es-ES" sz="2600" b="1" dirty="0" smtClean="0">
                <a:solidFill>
                  <a:srgbClr val="002060"/>
                </a:solidFill>
                <a:hlinkClick r:id="rId2"/>
              </a:rPr>
              <a:t>EL BARÓN</a:t>
            </a:r>
            <a:r>
              <a:rPr lang="es-ES" sz="2600" dirty="0" smtClean="0"/>
              <a:t>: ENCARGO DE LA DUQUESA DE BENAVENTE.</a:t>
            </a:r>
          </a:p>
          <a:p>
            <a:pPr lvl="1" algn="just">
              <a:buNone/>
            </a:pPr>
            <a:r>
              <a:rPr lang="es-ES" sz="2600" dirty="0" smtClean="0"/>
              <a:t>    </a:t>
            </a:r>
            <a:r>
              <a:rPr lang="es-ES" sz="2600" b="1" dirty="0" smtClean="0"/>
              <a:t>ARGUMENTO</a:t>
            </a:r>
            <a:r>
              <a:rPr lang="es-ES" sz="2600" dirty="0" smtClean="0"/>
              <a:t>: UN FALSO BARÓN QUIERE QUEDARSE CON EL DINERO DE DOÑA MÓNICA AL CASARSE CON SU HIJA, ISABEL, ENAMORADA DE LEONARDO.</a:t>
            </a:r>
          </a:p>
          <a:p>
            <a:pPr lvl="1" algn="just">
              <a:buNone/>
            </a:pPr>
            <a:r>
              <a:rPr lang="es-ES" sz="2600" dirty="0" smtClean="0"/>
              <a:t>    SE TRATA MÁS BIEN DE UNA FARSA EN DOS ACTOS. SE ESTRENA EN 1803. EL TEMA ES EL MATRIMONIO POR INTERÉS Y EL ASCENSO RÁPIDO EN LA ESCALA SOCIAL POR MEDIO DE ÉL.</a:t>
            </a:r>
          </a:p>
          <a:p>
            <a:endParaRPr lang="es-ES" dirty="0"/>
          </a:p>
        </p:txBody>
      </p:sp>
      <p:sp>
        <p:nvSpPr>
          <p:cNvPr id="4" name="3 Botón de acción: Inicio">
            <a:hlinkClick r:id="rId3" action="ppaction://hlinksldjump" highlightClick="1"/>
          </p:cNvPr>
          <p:cNvSpPr/>
          <p:nvPr/>
        </p:nvSpPr>
        <p:spPr>
          <a:xfrm>
            <a:off x="4139952"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hlinkClick r:id="rId2"/>
              </a:rPr>
              <a:t>EL SÍ DE LAS NIÑAS</a:t>
            </a:r>
            <a:r>
              <a:rPr lang="es-ES" dirty="0" smtClean="0"/>
              <a:t/>
            </a:r>
            <a:br>
              <a:rPr lang="es-ES" dirty="0" smtClean="0"/>
            </a:br>
            <a:r>
              <a:rPr lang="es-ES" dirty="0" smtClean="0"/>
              <a:t>CONTEXTO HISTÓRICO-LITERARIO</a:t>
            </a:r>
            <a:endParaRPr lang="es-ES" dirty="0"/>
          </a:p>
        </p:txBody>
      </p:sp>
      <p:sp>
        <p:nvSpPr>
          <p:cNvPr id="3" name="2 Marcador de contenido"/>
          <p:cNvSpPr>
            <a:spLocks noGrp="1"/>
          </p:cNvSpPr>
          <p:nvPr>
            <p:ph idx="1"/>
          </p:nvPr>
        </p:nvSpPr>
        <p:spPr/>
        <p:txBody>
          <a:bodyPr>
            <a:normAutofit fontScale="62500" lnSpcReduction="20000"/>
          </a:bodyPr>
          <a:lstStyle/>
          <a:p>
            <a:pPr algn="just"/>
            <a:r>
              <a:rPr lang="es-ES" dirty="0" smtClean="0"/>
              <a:t>SE ESCRIBIÓ EN 1801, SE EDITÓ EN 1804 Y SE REPRESENTÓ CON GRAN ÉXITO (26 REPRESENTACIONES) EN 1806. SE INSCRIBE EN EL REINADO DE CARLOS IV, DURANTE EL GOBIERNO DE GODOY, QUE PROTEGIÓ AL AUTOR Y LA OBRA. SE ENCUENTRA POR LO TANTO DENTRO DEL DESPOTISMO ILUSTRADO Y LA MONARQUÍA ABSOLUTA DE LOS BORBONES.</a:t>
            </a:r>
          </a:p>
          <a:p>
            <a:pPr algn="just"/>
            <a:r>
              <a:rPr lang="es-ES" dirty="0" smtClean="0"/>
              <a:t>LITERARIAMENTE REPRESENTA LA CULMINACIÓN DEL TEATRO NEOCLÁSICO Y DE LA COMEDIA COMO REPRESENTACIÓN DE UN TEATRO REALISTA Y REGLADO, INICIO DEL TEATRO CONTEMPORÁNEO ESPAÑOL.</a:t>
            </a:r>
          </a:p>
          <a:p>
            <a:pPr algn="just"/>
            <a:r>
              <a:rPr lang="es-ES" dirty="0" smtClean="0"/>
              <a:t>A PARTIR DE ESTE MOMENTO MORATÍN DEJA DE ESCRIBIR TEATRO ORIGINAL EN PLENA MADUREZ, QUIZÁ POR EL CANSANCIO DE SU LUCHA INFRUCTUOSA Y POR CONVERTIRSE POSTERIORMENTE EN UN AFRANCESADO PROTEGIDO POR JOSÉ I.</a:t>
            </a:r>
          </a:p>
          <a:p>
            <a:pPr algn="just"/>
            <a:r>
              <a:rPr lang="es-ES" dirty="0" smtClean="0"/>
              <a:t>SU OBRA REPERCUTIRÁ EN GALDÓS, QUIEN LO ELOGIARÁ EN SU DISCURSO ACADÉMICO, </a:t>
            </a:r>
            <a:r>
              <a:rPr lang="es-ES" smtClean="0"/>
              <a:t>COMO </a:t>
            </a:r>
            <a:r>
              <a:rPr lang="es-ES" smtClean="0"/>
              <a:t>TAMBIÉN </a:t>
            </a:r>
            <a:r>
              <a:rPr lang="es-ES" dirty="0" smtClean="0"/>
              <a:t>HIZO LARRA O EN EL TEATRO DE BRETÓN DE LOS HERREROS. ES EL CREADOR DE LA PROSA MODERNA ESPAÑOLA Y ANTECEDENTE DE LA LITERATURA SOBRE LA CLASE MEDIA ESPAÑOLA DE GALDÓS.</a:t>
            </a:r>
            <a:endParaRPr lang="es-ES" dirty="0"/>
          </a:p>
        </p:txBody>
      </p:sp>
      <p:sp>
        <p:nvSpPr>
          <p:cNvPr id="4" name="3 Botón de acción: Inicio">
            <a:hlinkClick r:id="rId3" action="ppaction://hlinksldjump" highlightClick="1"/>
          </p:cNvPr>
          <p:cNvSpPr/>
          <p:nvPr/>
        </p:nvSpPr>
        <p:spPr>
          <a:xfrm>
            <a:off x="4499992"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ORIGEN E IDEOLOGÍA</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ORIGEN: SU ANTECEDENTE MÁS CERCANO ES </a:t>
            </a:r>
            <a:r>
              <a:rPr lang="es-ES" b="1" i="1" dirty="0" smtClean="0"/>
              <a:t>L´ÉCOLE DES MÈRES </a:t>
            </a:r>
            <a:r>
              <a:rPr lang="es-ES" dirty="0" smtClean="0"/>
              <a:t>DE MARIVAUX, DE ESQUEMA ARGUMENTAL PARECIDO, NO VINCULADO CON SU RELACIÓN AMOROSA CON PAQUITA MUÑOZ, SINO MUY SUPERFICIALMENTE.</a:t>
            </a:r>
          </a:p>
          <a:p>
            <a:pPr algn="just"/>
            <a:r>
              <a:rPr lang="es-ES" dirty="0" smtClean="0"/>
              <a:t>IDEOLOGÍA: RECOGE SUS IDEAS (ILUSTRACIÓN) SOBRE LA EDUCACIÓN Y EL MATRIMONIO. LA EDUCACIÓN DEBE CONCILIAR LA HUMANIZACIÓN CON LA AUTORIDAD PATERNA. LA EDUCACIÓN RIGUROSA LLEVA A LA HIPOCRESÍA. SE PARODIA LA EDUCACIÓN RELIGIOSA.</a:t>
            </a:r>
          </a:p>
          <a:p>
            <a:pPr algn="just"/>
            <a:r>
              <a:rPr lang="es-ES" dirty="0" smtClean="0"/>
              <a:t>EL MATRIMONIO ES LA CÉLULA BÁSICA SOCIAL. SU EQUILIBRIO Y RACIONALIDAD ES PARALELA A LA DEL ESTADO. DEBE HABER UN EQUILIBRIO ENTRE LA AUTORIDAD PATERNA (ESTADO) Y LA LIBERTAD FILIAL (CIUDADANO) PARA ELEGIR CONYUGE, DIRIGIDA POR EL PADRE (DESPOTISMO ILUSTRADO). LA OBRA NO ES UN ALEGATO FEMINISTA.</a:t>
            </a:r>
            <a:endParaRPr lang="es-ES" dirty="0"/>
          </a:p>
        </p:txBody>
      </p:sp>
      <p:sp>
        <p:nvSpPr>
          <p:cNvPr id="4" name="3 Botón de acción: Inicio">
            <a:hlinkClick r:id="rId2" action="ppaction://hlinksldjump" highlightClick="1"/>
          </p:cNvPr>
          <p:cNvSpPr/>
          <p:nvPr/>
        </p:nvSpPr>
        <p:spPr>
          <a:xfrm>
            <a:off x="4067944"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CARACTERÍSTICAS</a:t>
            </a:r>
            <a:endParaRPr lang="es-ES" dirty="0">
              <a:solidFill>
                <a:srgbClr val="002060"/>
              </a:solidFill>
            </a:endParaRPr>
          </a:p>
        </p:txBody>
      </p:sp>
      <p:sp>
        <p:nvSpPr>
          <p:cNvPr id="3" name="2 Marcador de contenido"/>
          <p:cNvSpPr>
            <a:spLocks noGrp="1"/>
          </p:cNvSpPr>
          <p:nvPr>
            <p:ph idx="1"/>
          </p:nvPr>
        </p:nvSpPr>
        <p:spPr/>
        <p:txBody>
          <a:bodyPr>
            <a:normAutofit fontScale="92500" lnSpcReduction="10000"/>
          </a:bodyPr>
          <a:lstStyle/>
          <a:p>
            <a:pPr algn="just"/>
            <a:r>
              <a:rPr lang="es-ES" b="1" dirty="0" smtClean="0"/>
              <a:t>MADUREZ ARTÍSTICA NEOCLÁSICA</a:t>
            </a:r>
            <a:r>
              <a:rPr lang="es-ES" dirty="0" smtClean="0"/>
              <a:t>: LAS UNIDADES SE CUMPLEN CON RIGOR Y NATURALIDAD.</a:t>
            </a:r>
          </a:p>
          <a:p>
            <a:pPr lvl="1" algn="just"/>
            <a:r>
              <a:rPr lang="es-ES" dirty="0" smtClean="0"/>
              <a:t>UNIDAD DE TIEMPO: LA OBRA SE DESARROLLA ENTRE LAS SIETE DE LA TARDE Y LAS CINCO DE LA TARDE DEL DÍA SIGUIENTE.</a:t>
            </a:r>
          </a:p>
          <a:p>
            <a:pPr lvl="1" algn="just"/>
            <a:r>
              <a:rPr lang="es-ES" dirty="0" smtClean="0"/>
              <a:t>UNIDAD DE ESPACIO: SE DESARROLLA EN UNA POSADA DE ALCALÁ DE HENARES EN UN ESPACIO COMPLEJO: UNA SALITA O PASO QUE DA A CUATRO PUERTAS O HABITACIONES Y UNA VENTANA AL LADO.</a:t>
            </a:r>
          </a:p>
          <a:p>
            <a:pPr lvl="1" algn="just"/>
            <a:r>
              <a:rPr lang="es-ES" dirty="0" smtClean="0"/>
              <a:t>UNIDAD DE ACCIÓN.</a:t>
            </a:r>
            <a:endParaRPr lang="es-ES" dirty="0"/>
          </a:p>
        </p:txBody>
      </p:sp>
      <p:sp>
        <p:nvSpPr>
          <p:cNvPr id="4" name="3 Botón de acción: Inicio">
            <a:hlinkClick r:id="rId2" action="ppaction://hlinksldjump" highlightClick="1"/>
          </p:cNvPr>
          <p:cNvSpPr/>
          <p:nvPr/>
        </p:nvSpPr>
        <p:spPr>
          <a:xfrm>
            <a:off x="4283968"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CARACTERÍSTICAS II</a:t>
            </a:r>
            <a:endParaRPr lang="es-ES"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NATURALIDAD EN LOS DIÁLOGOS CON UN LENGUAJE SENCILLO Y COLOQUIAL, SIN VULGARISMOS, EN PROSA, PROPIO DE LA CLASE MEDIA, QUE SERÁ EL MODELO DE GALDÓS.</a:t>
            </a:r>
          </a:p>
          <a:p>
            <a:pPr algn="just"/>
            <a:r>
              <a:rPr lang="es-ES" dirty="0" smtClean="0"/>
              <a:t>SUPERACIÓN DE MODELOS BARROCOS: LOS CRIADOS NO SON UN PARALELO DE SUS AMOS NI EJERCEN DE GRACIOSOS (SIMÓN). D. CARLOS SE ALEJA DEL GALÁN CLASÍCO, JOVEN RESPONSABLE, SIN SER PUSILÁNIME QUE OBEDECE A SUS MAYORES (DESPOTISMO).</a:t>
            </a:r>
          </a:p>
          <a:p>
            <a:pPr algn="just"/>
            <a:r>
              <a:rPr lang="es-ES" dirty="0" smtClean="0"/>
              <a:t>COMPLEJIDAD SICOLÓGICA DE LOS PERSONAJES REGIDOS POR D. DIEGO, QUE PERCIBE LO INCONSECUENTE DE SU DECISIÓN (PASIÓN) Y DECIDE GUIARSE POR LA RAZÓN CON UN TOQUE FINAL SENTIMENTAL AL ALUDIR A SU SITUACIÓN ÚLTIMA DE SOLEDAD.</a:t>
            </a:r>
          </a:p>
          <a:p>
            <a:pPr algn="just"/>
            <a:r>
              <a:rPr lang="es-ES" dirty="0" smtClean="0"/>
              <a:t>LA COMICIDAD DE LA OBRA RECAE EN LAS SITUACIONES Y EN LA RIDICULIZACIÓN DE PERSONAJES COMO DOÑA IRENE Y SU FAMILIA.</a:t>
            </a:r>
            <a:endParaRPr lang="es-ES" dirty="0"/>
          </a:p>
        </p:txBody>
      </p:sp>
      <p:sp>
        <p:nvSpPr>
          <p:cNvPr id="4" name="3 Botón de acción: Inicio">
            <a:hlinkClick r:id="rId2" action="ppaction://hlinksldjump" highlightClick="1"/>
          </p:cNvPr>
          <p:cNvSpPr/>
          <p:nvPr/>
        </p:nvSpPr>
        <p:spPr>
          <a:xfrm>
            <a:off x="399593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DEFINICIÓN Y ETAPAS</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dirty="0" smtClean="0"/>
              <a:t>ETAPA ESTÉTICA DEL SIGLO XVIII QUE SUPONE UNA VUELTA A LOS VALORES DE LA CULTURA CLÁSICA Y EL RENACIMIENTO.</a:t>
            </a:r>
          </a:p>
          <a:p>
            <a:r>
              <a:rPr lang="es-ES" sz="3100" b="1" dirty="0" smtClean="0"/>
              <a:t>ETAPAS</a:t>
            </a:r>
            <a:r>
              <a:rPr lang="es-ES" sz="3100" dirty="0" smtClean="0"/>
              <a:t>: </a:t>
            </a:r>
          </a:p>
          <a:p>
            <a:pPr lvl="1" algn="just"/>
            <a:r>
              <a:rPr lang="es-ES" sz="3100" dirty="0" smtClean="0">
                <a:solidFill>
                  <a:srgbClr val="FF0000"/>
                </a:solidFill>
              </a:rPr>
              <a:t>POSBARROCO</a:t>
            </a:r>
            <a:r>
              <a:rPr lang="es-ES" sz="3100" dirty="0" smtClean="0"/>
              <a:t>: PRIMERA MITAD DE SIGLO, CONTINUIDAD DE LA LITERATURA BARROCA  SIN ORIGINALIDAD.</a:t>
            </a:r>
          </a:p>
          <a:p>
            <a:pPr lvl="1" algn="just"/>
            <a:r>
              <a:rPr lang="es-ES" sz="3100" dirty="0" smtClean="0">
                <a:solidFill>
                  <a:srgbClr val="FF0000"/>
                </a:solidFill>
              </a:rPr>
              <a:t>NEOCLASICISMO</a:t>
            </a:r>
            <a:r>
              <a:rPr lang="es-ES" sz="3100" dirty="0" smtClean="0"/>
              <a:t>: SURGE A FINALES DEL SIGLO XVII CON EL RACIONALISMO, APROVECHANDO EL CLASICISMO FRANCÉS, PERO SE DESARROLLA EN EL SIGLO XVIII CON LA ILUSTRACIÓN. EN ESPAÑA A MITAD DE SIGLO.</a:t>
            </a:r>
          </a:p>
          <a:p>
            <a:pPr lvl="1" algn="just"/>
            <a:r>
              <a:rPr lang="es-ES" sz="3100" dirty="0" smtClean="0">
                <a:solidFill>
                  <a:srgbClr val="FF0000"/>
                </a:solidFill>
              </a:rPr>
              <a:t>PRERROMANTICISMO</a:t>
            </a:r>
            <a:r>
              <a:rPr lang="es-ES" sz="3100" dirty="0" smtClean="0"/>
              <a:t>: FINALES DEL SIGLO. SE DA IMPORTANCIA AL SENTIMIENTO FRENTE A LA RAZÓN Y AL INDIVIDUALISMO. LAS REGLAS CLÁSICAS SE VAN LIBERANDO.</a:t>
            </a:r>
          </a:p>
          <a:p>
            <a:endParaRPr lang="es-ES" dirty="0"/>
          </a:p>
        </p:txBody>
      </p:sp>
      <p:sp>
        <p:nvSpPr>
          <p:cNvPr id="4" name="3 Botón de acción: Inicio">
            <a:hlinkClick r:id="rId2" action="ppaction://hlinksldjump" highlightClick="1"/>
          </p:cNvPr>
          <p:cNvSpPr/>
          <p:nvPr/>
        </p:nvSpPr>
        <p:spPr>
          <a:xfrm>
            <a:off x="435597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solidFill>
                  <a:srgbClr val="002060"/>
                </a:solidFill>
              </a:rPr>
              <a:t>CARACTERÍSTICAS</a:t>
            </a:r>
            <a:endParaRPr lang="es-ES" dirty="0"/>
          </a:p>
        </p:txBody>
      </p:sp>
      <p:sp>
        <p:nvSpPr>
          <p:cNvPr id="8" name="7 Marcador de contenido"/>
          <p:cNvSpPr>
            <a:spLocks noGrp="1"/>
          </p:cNvSpPr>
          <p:nvPr>
            <p:ph idx="1"/>
          </p:nvPr>
        </p:nvSpPr>
        <p:spPr/>
        <p:txBody>
          <a:bodyPr>
            <a:normAutofit fontScale="77500" lnSpcReduction="20000"/>
          </a:bodyPr>
          <a:lstStyle/>
          <a:p>
            <a:pPr algn="just"/>
            <a:r>
              <a:rPr lang="es-ES" dirty="0" smtClean="0"/>
              <a:t>PREDOMINIO DE LA </a:t>
            </a:r>
            <a:r>
              <a:rPr lang="es-ES" b="1" dirty="0" smtClean="0"/>
              <a:t>RAZÓN</a:t>
            </a:r>
            <a:r>
              <a:rPr lang="es-ES" dirty="0" smtClean="0"/>
              <a:t>.</a:t>
            </a:r>
          </a:p>
          <a:p>
            <a:pPr algn="just"/>
            <a:r>
              <a:rPr lang="es-ES" b="1" dirty="0" smtClean="0"/>
              <a:t>VUELTA A LAS REGLAS Y GÉNEROS CLÁSICOS</a:t>
            </a:r>
            <a:r>
              <a:rPr lang="es-ES" dirty="0" smtClean="0"/>
              <a:t>.</a:t>
            </a:r>
          </a:p>
          <a:p>
            <a:pPr algn="just"/>
            <a:r>
              <a:rPr lang="es-ES" b="1" dirty="0" smtClean="0"/>
              <a:t>ILUSTRACIÓN</a:t>
            </a:r>
            <a:r>
              <a:rPr lang="es-ES" dirty="0" smtClean="0"/>
              <a:t>: MOVIMIENTO IDEOLÓGICO Y POLÍTICO QUE SE BASA EN LA RAZÓN Y EL EMPIRISMO. SE PRETENDE GOBERNAR DESDE EL </a:t>
            </a:r>
            <a:r>
              <a:rPr lang="es-ES" dirty="0" smtClean="0">
                <a:hlinkClick r:id="rId2"/>
              </a:rPr>
              <a:t>DESPOTISMO ILUSTRADO</a:t>
            </a:r>
            <a:r>
              <a:rPr lang="es-ES" dirty="0" smtClean="0"/>
              <a:t>, PERO BUSCANDO EL PROGRESO DE LAS CLASES POPULARES.</a:t>
            </a:r>
          </a:p>
          <a:p>
            <a:pPr algn="just"/>
            <a:r>
              <a:rPr lang="es-ES" b="1" dirty="0" smtClean="0"/>
              <a:t>FINALIDAD DIDÁCTICA.</a:t>
            </a:r>
          </a:p>
          <a:p>
            <a:pPr algn="just"/>
            <a:r>
              <a:rPr lang="es-ES" dirty="0" smtClean="0"/>
              <a:t>ESTILO: </a:t>
            </a:r>
            <a:r>
              <a:rPr lang="es-ES" b="1" dirty="0" smtClean="0"/>
              <a:t>SENCILLEZ</a:t>
            </a:r>
            <a:r>
              <a:rPr lang="es-ES" dirty="0" smtClean="0"/>
              <a:t>.</a:t>
            </a:r>
          </a:p>
          <a:p>
            <a:pPr algn="just"/>
            <a:r>
              <a:rPr lang="es-ES" dirty="0" smtClean="0"/>
              <a:t>GÉNEROS: </a:t>
            </a:r>
            <a:r>
              <a:rPr lang="es-ES" b="1" dirty="0" smtClean="0"/>
              <a:t>PREDOMINA EL ENSAYO</a:t>
            </a:r>
            <a:r>
              <a:rPr lang="es-ES" dirty="0" smtClean="0"/>
              <a:t>, COMO MEDIO PARA TRANSMITIR SU IDEOLOGÍA Y LA ENSEÑANZA. PERO TAMBIÉN SE CULTIVAN LA NOVELA, EL TEATRO Y LA POESÍA BAJO EL SOMETIMIENTO DE LAS REGLAS Y LA FINALIDAD DIDÁCTICA.</a:t>
            </a:r>
          </a:p>
          <a:p>
            <a:endParaRPr lang="es-ES" dirty="0"/>
          </a:p>
        </p:txBody>
      </p:sp>
      <p:sp>
        <p:nvSpPr>
          <p:cNvPr id="4" name="3 Botón de acción: Inicio">
            <a:hlinkClick r:id="rId3" action="ppaction://hlinksldjump" highlightClick="1"/>
          </p:cNvPr>
          <p:cNvSpPr/>
          <p:nvPr/>
        </p:nvSpPr>
        <p:spPr>
          <a:xfrm>
            <a:off x="4572000"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2060"/>
                </a:solidFill>
              </a:rPr>
              <a:t>ETAPAS DE LA POESÍA DEL SIGLO XVIII</a:t>
            </a:r>
            <a:endParaRPr lang="es-ES" dirty="0">
              <a:solidFill>
                <a:srgbClr val="002060"/>
              </a:solidFill>
            </a:endParaRPr>
          </a:p>
        </p:txBody>
      </p:sp>
      <p:sp>
        <p:nvSpPr>
          <p:cNvPr id="3" name="2 Marcador de contenido"/>
          <p:cNvSpPr>
            <a:spLocks noGrp="1"/>
          </p:cNvSpPr>
          <p:nvPr>
            <p:ph idx="1"/>
          </p:nvPr>
        </p:nvSpPr>
        <p:spPr/>
        <p:txBody>
          <a:bodyPr>
            <a:normAutofit fontScale="62500" lnSpcReduction="20000"/>
          </a:bodyPr>
          <a:lstStyle/>
          <a:p>
            <a:pPr algn="just"/>
            <a:r>
              <a:rPr lang="es-ES" dirty="0" smtClean="0">
                <a:solidFill>
                  <a:srgbClr val="FF0000"/>
                </a:solidFill>
              </a:rPr>
              <a:t>POESÍA BARROCA </a:t>
            </a:r>
            <a:r>
              <a:rPr lang="es-ES" dirty="0" smtClean="0"/>
              <a:t>(PRIMERA MITAD DE SIGLO): PERVIVEN LOS METROS, TEMAS Y ESTILO (CONCEPTISMO) DEL SIGLO XVII, PERO CON MENOS CALIDAD. AUTORES: TORRES VILLARROEL, QUE SIGUE EL ESTILO DE QUEVEDO, GERARDO LOBO, JOSÉ ANTONIO PORCEL.</a:t>
            </a:r>
          </a:p>
          <a:p>
            <a:pPr algn="just"/>
            <a:r>
              <a:rPr lang="es-ES" dirty="0" smtClean="0">
                <a:solidFill>
                  <a:srgbClr val="FF0000"/>
                </a:solidFill>
              </a:rPr>
              <a:t>POESÍA NEOCLÁSICA </a:t>
            </a:r>
            <a:r>
              <a:rPr lang="es-ES" dirty="0" smtClean="0"/>
              <a:t>(SEGUNDA MITAD DE SIGLO):  SE INICIA TEÓRICAMENTE CON LA POÉTICA DE LUZÁN EN 1737..</a:t>
            </a:r>
          </a:p>
          <a:p>
            <a:pPr lvl="1" algn="just"/>
            <a:r>
              <a:rPr lang="es-ES" dirty="0" smtClean="0"/>
              <a:t> EN TORNO A LA DECADA DE LOS SESENTA APARECE LA </a:t>
            </a:r>
            <a:r>
              <a:rPr lang="es-ES" dirty="0" smtClean="0">
                <a:solidFill>
                  <a:srgbClr val="FF0000"/>
                </a:solidFill>
              </a:rPr>
              <a:t>POESÍA ROCOCÓ</a:t>
            </a:r>
            <a:r>
              <a:rPr lang="es-ES" dirty="0" smtClean="0"/>
              <a:t>: POESÍA BREVE DE TONO SENSUAL Y ARTE MENOR. LENGUAJE REFINADO, EPÍTETOS, MITOLOGÍA Y PAISAJE LIMITADO. SUS TEMAS SON EL ANACREÓNTICO Y BUCÓLICO.  </a:t>
            </a:r>
          </a:p>
          <a:p>
            <a:pPr algn="just"/>
            <a:r>
              <a:rPr lang="es-ES" dirty="0" smtClean="0">
                <a:solidFill>
                  <a:srgbClr val="FF0000"/>
                </a:solidFill>
              </a:rPr>
              <a:t>POESÍA PRERROMÁNTICA </a:t>
            </a:r>
            <a:r>
              <a:rPr lang="es-ES" dirty="0" smtClean="0"/>
              <a:t>(FINALES DEL XVIII, PRINCIPIOS DEL SIGLO XIX): VALORA EL SENTIMIENTO POR ENCIMA DE LA RAZÓN, SE MUESTRA RECELOSOSA ANTE LAS NORMAS CLÁSICAS, PREFIERE UNA NATURALEZA DESATADA, FRENTE AL JARDÍN O LA NATURALEZA TRANQUILA, ESTILO RETÓRICO. APARECEN AUTORES COMO CIENFUEGOS O LISTA DE LA ESCUELA DE SALAMANCA O ALBERTO LISTA , BLANCO WHITE O JOSÉ MARCHENA DE LA ESCUELA SEVILLANA.</a:t>
            </a:r>
            <a:endParaRPr lang="es-ES" dirty="0"/>
          </a:p>
        </p:txBody>
      </p:sp>
      <p:sp>
        <p:nvSpPr>
          <p:cNvPr id="4" name="3 Botón de acción: Inicio">
            <a:hlinkClick r:id="rId2" action="ppaction://hlinksldjump" highlightClick="1"/>
          </p:cNvPr>
          <p:cNvSpPr/>
          <p:nvPr/>
        </p:nvSpPr>
        <p:spPr>
          <a:xfrm>
            <a:off x="4283968"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POESÍA NEOCLÁSICA</a:t>
            </a:r>
            <a:endParaRPr lang="es-ES" dirty="0">
              <a:solidFill>
                <a:srgbClr val="002060"/>
              </a:solidFill>
            </a:endParaRPr>
          </a:p>
        </p:txBody>
      </p:sp>
      <p:sp>
        <p:nvSpPr>
          <p:cNvPr id="3" name="2 Marcador de contenido"/>
          <p:cNvSpPr>
            <a:spLocks noGrp="1"/>
          </p:cNvSpPr>
          <p:nvPr>
            <p:ph idx="1"/>
          </p:nvPr>
        </p:nvSpPr>
        <p:spPr/>
        <p:txBody>
          <a:bodyPr>
            <a:noAutofit/>
          </a:bodyPr>
          <a:lstStyle/>
          <a:p>
            <a:pPr algn="just"/>
            <a:r>
              <a:rPr lang="es-ES" sz="2000" dirty="0" smtClean="0"/>
              <a:t>DEFINICIÓN DE LUZÁN: IMITACIÓN DE LA NATURALEZA HECHA EN VERSOS PARA UTILIDAD O DELEITE.</a:t>
            </a:r>
          </a:p>
          <a:p>
            <a:pPr algn="just"/>
            <a:r>
              <a:rPr lang="es-ES" sz="2000" dirty="0" smtClean="0"/>
              <a:t>CARACTERÍSTICAS:</a:t>
            </a:r>
          </a:p>
          <a:p>
            <a:pPr lvl="1" algn="just"/>
            <a:r>
              <a:rPr lang="es-ES" sz="2000" dirty="0" smtClean="0"/>
              <a:t>IMITAN LA POESÍA CLÁSICA Y RENACENTISTA EN SUS TEMAS, ESTILO Y METROS BUSCANDO LA BELLEZA Y DULZURA. SE SIGUEN LAS REGLAS CLÁSICAS (ARISTÓTELES, HORACIO) O LA TRADICIÓN RENACENTISTA: GARCILASO.</a:t>
            </a:r>
          </a:p>
          <a:p>
            <a:pPr lvl="1" algn="just"/>
            <a:r>
              <a:rPr lang="es-ES" sz="2000" dirty="0" smtClean="0"/>
              <a:t>PREFIEREN LOS TEMAS FILOSÓFICOS, DIDÁCTICOS O SOCIALES, DENTRO DE LA IDEOLOGÍA ILUSTRADA, O BIEN LOS PASTORILES, SIN MOSTRAR SENTIMIENTOS, INCLUSO EN LA POESÍA AMOROSA.</a:t>
            </a:r>
          </a:p>
          <a:p>
            <a:pPr lvl="1" algn="just"/>
            <a:r>
              <a:rPr lang="es-ES" sz="2000" dirty="0" smtClean="0"/>
              <a:t>LUCHA CONTRA LA POESÍA BARROCA Y LA OSCURIDAD DE SUS </a:t>
            </a:r>
            <a:r>
              <a:rPr lang="es-ES" sz="2000" smtClean="0"/>
              <a:t>METÁFORAS. PREFIEREN </a:t>
            </a:r>
            <a:r>
              <a:rPr lang="es-ES" sz="2000" dirty="0" smtClean="0"/>
              <a:t>UN ESTILO SENCILLO, LA CLARIDAD, ORDEN Y PROPORCIÓN.</a:t>
            </a:r>
          </a:p>
          <a:p>
            <a:pPr lvl="1" algn="just"/>
            <a:r>
              <a:rPr lang="es-ES" sz="2000" dirty="0" smtClean="0"/>
              <a:t>FINALIDAD DIDÁCTICA: PREDOMINAN LAS FÁBULAS Y LA POESÍA FILOSÓFICA.</a:t>
            </a:r>
            <a:endParaRPr lang="es-ES" sz="2000" dirty="0"/>
          </a:p>
        </p:txBody>
      </p:sp>
      <p:sp>
        <p:nvSpPr>
          <p:cNvPr id="4" name="3 Botón de acción: Inicio">
            <a:hlinkClick r:id="rId2" action="ppaction://hlinksldjump" highlightClick="1"/>
          </p:cNvPr>
          <p:cNvSpPr/>
          <p:nvPr/>
        </p:nvSpPr>
        <p:spPr>
          <a:xfrm>
            <a:off x="4572000" y="6237312"/>
            <a:ext cx="826392"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POETAS NEOCLÁSICOS</a:t>
            </a:r>
            <a:endParaRPr lang="es-ES" dirty="0">
              <a:solidFill>
                <a:srgbClr val="002060"/>
              </a:solidFill>
            </a:endParaRPr>
          </a:p>
        </p:txBody>
      </p:sp>
      <p:pic>
        <p:nvPicPr>
          <p:cNvPr id="4" name="3 Imagen" descr="MELENDEZ.png"/>
          <p:cNvPicPr>
            <a:picLocks noChangeAspect="1"/>
          </p:cNvPicPr>
          <p:nvPr/>
        </p:nvPicPr>
        <p:blipFill>
          <a:blip r:embed="rId2" cstate="print"/>
          <a:stretch>
            <a:fillRect/>
          </a:stretch>
        </p:blipFill>
        <p:spPr>
          <a:xfrm>
            <a:off x="7267575" y="1"/>
            <a:ext cx="1876425" cy="1628799"/>
          </a:xfrm>
          <a:prstGeom prst="rect">
            <a:avLst/>
          </a:prstGeom>
        </p:spPr>
      </p:pic>
      <p:sp>
        <p:nvSpPr>
          <p:cNvPr id="3" name="2 Marcador de contenido"/>
          <p:cNvSpPr>
            <a:spLocks noGrp="1"/>
          </p:cNvSpPr>
          <p:nvPr>
            <p:ph idx="1"/>
          </p:nvPr>
        </p:nvSpPr>
        <p:spPr/>
        <p:txBody>
          <a:bodyPr>
            <a:normAutofit fontScale="92500" lnSpcReduction="20000"/>
          </a:bodyPr>
          <a:lstStyle/>
          <a:p>
            <a:pPr algn="just"/>
            <a:r>
              <a:rPr lang="es-ES" dirty="0" smtClean="0"/>
              <a:t>SE VUELVEN A EDITAR LOS POETAS RENACENTISTAS: GARCILASO (1765), FRAY LUIS DE LEÓN (1761).</a:t>
            </a:r>
          </a:p>
          <a:p>
            <a:pPr algn="just"/>
            <a:r>
              <a:rPr lang="es-ES" dirty="0" smtClean="0"/>
              <a:t>VUELVEN A LAS ESCUELAS RENACENTISTAS:</a:t>
            </a:r>
          </a:p>
          <a:p>
            <a:pPr lvl="1" algn="just"/>
            <a:r>
              <a:rPr lang="es-ES" dirty="0" smtClean="0"/>
              <a:t>SALAMANCA:  </a:t>
            </a:r>
            <a:r>
              <a:rPr lang="es-ES" dirty="0" smtClean="0">
                <a:hlinkClick r:id="rId3"/>
              </a:rPr>
              <a:t>MELÉNDEZ VALDÉS</a:t>
            </a:r>
            <a:r>
              <a:rPr lang="es-ES" dirty="0" smtClean="0"/>
              <a:t>, EL MEJOR POETA DEL SIGLO XVIII, </a:t>
            </a:r>
            <a:r>
              <a:rPr lang="es-ES" dirty="0" smtClean="0">
                <a:hlinkClick r:id="rId4"/>
              </a:rPr>
              <a:t>JOVELLANOS</a:t>
            </a:r>
            <a:r>
              <a:rPr lang="es-ES" dirty="0" smtClean="0"/>
              <a:t>, JOSÉ CADALSO.</a:t>
            </a:r>
          </a:p>
          <a:p>
            <a:pPr lvl="1" algn="just"/>
            <a:r>
              <a:rPr lang="es-ES" dirty="0" smtClean="0"/>
              <a:t>SEVILLA </a:t>
            </a:r>
          </a:p>
          <a:p>
            <a:pPr lvl="1" algn="just"/>
            <a:r>
              <a:rPr lang="es-ES" dirty="0" smtClean="0"/>
              <a:t>MADRID: SAMANIEGO: (Sus Fábulas se inspiran en </a:t>
            </a:r>
            <a:r>
              <a:rPr lang="es-ES" dirty="0" err="1" smtClean="0"/>
              <a:t>Esopo</a:t>
            </a:r>
            <a:r>
              <a:rPr lang="es-ES" dirty="0" smtClean="0"/>
              <a:t>, </a:t>
            </a:r>
            <a:r>
              <a:rPr lang="es-ES" dirty="0" err="1" smtClean="0"/>
              <a:t>Fedro</a:t>
            </a:r>
            <a:r>
              <a:rPr lang="es-ES" dirty="0" smtClean="0"/>
              <a:t> y La </a:t>
            </a:r>
            <a:r>
              <a:rPr lang="es-ES" dirty="0" err="1" smtClean="0"/>
              <a:t>Fontaine</a:t>
            </a:r>
            <a:r>
              <a:rPr lang="es-ES" smtClean="0"/>
              <a:t>. La </a:t>
            </a:r>
            <a:r>
              <a:rPr lang="es-ES" dirty="0" smtClean="0"/>
              <a:t>primera edición de los cinco primeros libros se hizo en Valencia en 1781. En 1784 se publican 4 libros más), TOMÁS DE IRIARTE (FABULISTAS), MORATÍN.</a:t>
            </a:r>
          </a:p>
          <a:p>
            <a:pPr algn="just"/>
            <a:endParaRPr lang="es-ES" dirty="0"/>
          </a:p>
        </p:txBody>
      </p:sp>
      <p:sp>
        <p:nvSpPr>
          <p:cNvPr id="5" name="4 Botón de acción: Inicio">
            <a:hlinkClick r:id="rId5" action="ppaction://hlinksldjump" highlightClick="1"/>
          </p:cNvPr>
          <p:cNvSpPr/>
          <p:nvPr/>
        </p:nvSpPr>
        <p:spPr>
          <a:xfrm>
            <a:off x="435597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PROSA</a:t>
            </a:r>
            <a:endParaRPr lang="es-ES" dirty="0">
              <a:solidFill>
                <a:srgbClr val="002060"/>
              </a:solidFill>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t>PREFERENCIA DEL NEOCLASICISMO POR LOS GÉNEROS DIDÁCTICOS. EL ENSAYO FRENTE A LA NOVELA.</a:t>
            </a:r>
          </a:p>
          <a:p>
            <a:pPr algn="just"/>
            <a:r>
              <a:rPr lang="es-ES" dirty="0" smtClean="0"/>
              <a:t>SE INICIA CON ESCRITORES SEGUIDORES DEL BARROCO HASTA MITAD DE SIGLO: DIEGO DE TORRES VILLARROEL, QUE SIGUE LA ESTELA DE QUEVEDO: </a:t>
            </a:r>
            <a:r>
              <a:rPr lang="es-ES" b="1" i="1" dirty="0" smtClean="0"/>
              <a:t>VISIONES Y VISITAS DE TORRES CON QUEVEDO POR MADRID</a:t>
            </a:r>
            <a:r>
              <a:rPr lang="es-ES" dirty="0" smtClean="0"/>
              <a:t>, DE CARÁCTER COSTUMBRISTA Y SATÍRICO, CO ESTILO CONCEPTISTA. TAMBIÉN SU </a:t>
            </a:r>
            <a:r>
              <a:rPr lang="es-ES" b="1" i="1" dirty="0" smtClean="0"/>
              <a:t>VIDA</a:t>
            </a:r>
            <a:r>
              <a:rPr lang="es-ES" dirty="0" smtClean="0"/>
              <a:t>, RELATO AUTOBIOGRÁFICO EN 1ª PERSONA, CASI CON TONO PICARESCO, EN QUE NARRA SU VIDA.</a:t>
            </a:r>
            <a:endParaRPr lang="es-ES" dirty="0"/>
          </a:p>
        </p:txBody>
      </p:sp>
      <p:sp>
        <p:nvSpPr>
          <p:cNvPr id="4" name="3 Botón de acción: Inicio">
            <a:hlinkClick r:id="rId2" action="ppaction://hlinksldjump" highlightClick="1"/>
          </p:cNvPr>
          <p:cNvSpPr/>
          <p:nvPr/>
        </p:nvSpPr>
        <p:spPr>
          <a:xfrm>
            <a:off x="399593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2060"/>
                </a:solidFill>
              </a:rPr>
              <a:t>LUCHA CONTRA EL BARROCO</a:t>
            </a:r>
            <a:endParaRPr lang="es-ES" dirty="0">
              <a:solidFill>
                <a:srgbClr val="002060"/>
              </a:solidFill>
            </a:endParaRPr>
          </a:p>
        </p:txBody>
      </p:sp>
      <p:sp>
        <p:nvSpPr>
          <p:cNvPr id="3" name="2 Marcador de contenido"/>
          <p:cNvSpPr>
            <a:spLocks noGrp="1"/>
          </p:cNvSpPr>
          <p:nvPr>
            <p:ph idx="1"/>
          </p:nvPr>
        </p:nvSpPr>
        <p:spPr>
          <a:xfrm>
            <a:off x="611560" y="1556792"/>
            <a:ext cx="8229600" cy="4525963"/>
          </a:xfrm>
        </p:spPr>
        <p:txBody>
          <a:bodyPr>
            <a:noAutofit/>
          </a:bodyPr>
          <a:lstStyle/>
          <a:p>
            <a:pPr algn="just"/>
            <a:r>
              <a:rPr lang="es-ES" sz="2000" dirty="0" smtClean="0">
                <a:solidFill>
                  <a:srgbClr val="FF0000"/>
                </a:solidFill>
              </a:rPr>
              <a:t>IGNACIO LUZÁN</a:t>
            </a:r>
            <a:r>
              <a:rPr lang="es-ES" sz="2000" dirty="0" smtClean="0"/>
              <a:t>: </a:t>
            </a:r>
            <a:r>
              <a:rPr lang="es-ES" sz="2000" b="1" i="1" dirty="0" smtClean="0"/>
              <a:t>POÉTICA</a:t>
            </a:r>
            <a:r>
              <a:rPr lang="es-ES" sz="2000" dirty="0" smtClean="0"/>
              <a:t> (1737). PROMUEVE LOS PRECEPTOS CLÁSICOS ATRAVÉS DE LA TRADICIÓN ESPAÑOLA Y MURATORI. </a:t>
            </a:r>
            <a:r>
              <a:rPr lang="es-ES" sz="2000" b="1" i="1" dirty="0" smtClean="0"/>
              <a:t>MEMORIAS LITERARIAS DE PARÍS </a:t>
            </a:r>
            <a:r>
              <a:rPr lang="es-ES" sz="2000" dirty="0" smtClean="0"/>
              <a:t>(1751) .</a:t>
            </a:r>
          </a:p>
          <a:p>
            <a:pPr algn="just"/>
            <a:r>
              <a:rPr lang="es-ES" sz="2000" dirty="0" smtClean="0">
                <a:solidFill>
                  <a:srgbClr val="FF0000"/>
                </a:solidFill>
              </a:rPr>
              <a:t>FEIJOO</a:t>
            </a:r>
            <a:r>
              <a:rPr lang="es-ES" sz="2000" dirty="0" smtClean="0"/>
              <a:t>: CULTIVA EL ENSAYO COMO ESCRITOR DE TRANSICIÓN ENTRE EL BARROCO Y NEOCLASICISMO (NOVATORI), QUE COMBATE LAS SUPERSTICIONES Y DIVULGA LA NUEVA CIENCIA Y CONOCIMIENTOS UNIVERSALES: </a:t>
            </a:r>
            <a:r>
              <a:rPr lang="es-ES" sz="2000" b="1" i="1" dirty="0" smtClean="0"/>
              <a:t>TEATRO CRÍTICO UNIVERSAL </a:t>
            </a:r>
            <a:r>
              <a:rPr lang="es-ES" sz="2000" dirty="0" smtClean="0"/>
              <a:t>(8 TOMOS) Y LAS </a:t>
            </a:r>
            <a:r>
              <a:rPr lang="es-ES" sz="2000" b="1" i="1" dirty="0" smtClean="0"/>
              <a:t>CARTAS ERUDITAS </a:t>
            </a:r>
            <a:r>
              <a:rPr lang="es-ES" sz="2000" dirty="0" smtClean="0"/>
              <a:t>(5 TOMOS). ESTILO TRANSPARENTE CON REMINISCENCIAS BARROCAS (METÁFORAS).</a:t>
            </a:r>
          </a:p>
          <a:p>
            <a:pPr algn="just"/>
            <a:r>
              <a:rPr lang="es-ES" sz="2000" dirty="0" smtClean="0">
                <a:solidFill>
                  <a:srgbClr val="FF0000"/>
                </a:solidFill>
              </a:rPr>
              <a:t>FRANCISCO ISLA</a:t>
            </a:r>
            <a:r>
              <a:rPr lang="es-ES" sz="2000" dirty="0" smtClean="0"/>
              <a:t>: JESUITA QUE RIDICULIZA LA ORATORIA SAGRADA BARROCA (INFLUENCIA CERVANTINA) EN </a:t>
            </a:r>
            <a:r>
              <a:rPr lang="es-ES" sz="2000" b="1" i="1" dirty="0" smtClean="0"/>
              <a:t>HISTORIA DEL FAMOSO PREDICADOR FRAY GERUNDIO DE LAS CAMPAZAS, ALIAS ZOTE </a:t>
            </a:r>
            <a:r>
              <a:rPr lang="es-ES" sz="2000" dirty="0" smtClean="0"/>
              <a:t>(1758).</a:t>
            </a:r>
            <a:endParaRPr lang="es-ES" sz="2000" dirty="0"/>
          </a:p>
        </p:txBody>
      </p:sp>
      <p:sp>
        <p:nvSpPr>
          <p:cNvPr id="4" name="3 Botón de acción: Inicio">
            <a:hlinkClick r:id="rId2" action="ppaction://hlinksldjump" highlightClick="1"/>
          </p:cNvPr>
          <p:cNvSpPr/>
          <p:nvPr/>
        </p:nvSpPr>
        <p:spPr>
          <a:xfrm>
            <a:off x="4355976" y="6093296"/>
            <a:ext cx="826392" cy="7647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2835</Words>
  <Application>Microsoft Office PowerPoint</Application>
  <PresentationFormat>Presentación en pantalla (4:3)</PresentationFormat>
  <Paragraphs>188</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NEOCLASICISMO</vt:lpstr>
      <vt:lpstr>ÍNDICE</vt:lpstr>
      <vt:lpstr>DEFINICIÓN Y ETAPAS</vt:lpstr>
      <vt:lpstr>CARACTERÍSTICAS</vt:lpstr>
      <vt:lpstr>ETAPAS DE LA POESÍA DEL SIGLO XVIII</vt:lpstr>
      <vt:lpstr>POESÍA NEOCLÁSICA</vt:lpstr>
      <vt:lpstr>POETAS NEOCLÁSICOS</vt:lpstr>
      <vt:lpstr>PROSA</vt:lpstr>
      <vt:lpstr>LUCHA CONTRA EL BARROCO</vt:lpstr>
      <vt:lpstr>PROSA NEOCLÁSICA</vt:lpstr>
      <vt:lpstr>OBRAS</vt:lpstr>
      <vt:lpstr>CADALSO (1741-1782)</vt:lpstr>
      <vt:lpstr>OTRAS OBRAS</vt:lpstr>
      <vt:lpstr>ETAPAS TEATRALES</vt:lpstr>
      <vt:lpstr>TEATRO BARROCO SIGLO XVIII</vt:lpstr>
      <vt:lpstr>TIPOS DE COMEDIA BARROCA</vt:lpstr>
      <vt:lpstr>COMEDIAS BARROCAS II</vt:lpstr>
      <vt:lpstr>SAINETE</vt:lpstr>
      <vt:lpstr>RAMÓN DE LA CRUZ (1731-1794)</vt:lpstr>
      <vt:lpstr>TEATRO NEOCLÁSICO</vt:lpstr>
      <vt:lpstr>GÉNEROS</vt:lpstr>
      <vt:lpstr>MORATÍN</vt:lpstr>
      <vt:lpstr>COMEDIAS</vt:lpstr>
      <vt:lpstr>COMEDIAS II</vt:lpstr>
      <vt:lpstr>EL SÍ DE LAS NIÑAS CONTEXTO HISTÓRICO-LITERARIO</vt:lpstr>
      <vt:lpstr>ORIGEN E IDEOLOGÍA</vt:lpstr>
      <vt:lpstr>CARACTERÍSTICAS</vt:lpstr>
      <vt:lpstr>CARACTERÍSTICAS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NEOCLASICISMO</dc:title>
  <dc:creator>gmoreno</dc:creator>
  <cp:lastModifiedBy>gmoreno</cp:lastModifiedBy>
  <cp:revision>58</cp:revision>
  <dcterms:created xsi:type="dcterms:W3CDTF">2013-06-25T15:51:13Z</dcterms:created>
  <dcterms:modified xsi:type="dcterms:W3CDTF">2014-09-27T09:00:17Z</dcterms:modified>
</cp:coreProperties>
</file>