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59" r:id="rId6"/>
    <p:sldId id="260"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9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4DC6944C-46DF-41C1-AEE8-78CE9BA0BE3D}" type="datetimeFigureOut">
              <a:rPr lang="es-ES" smtClean="0"/>
              <a:pPr/>
              <a:t>12/10/2018</a:t>
            </a:fld>
            <a:endParaRPr lang="es-ES"/>
          </a:p>
        </p:txBody>
      </p:sp>
      <p:sp>
        <p:nvSpPr>
          <p:cNvPr id="20" name="19 Marcador de pie de página"/>
          <p:cNvSpPr>
            <a:spLocks noGrp="1"/>
          </p:cNvSpPr>
          <p:nvPr>
            <p:ph type="ftr" sz="quarter" idx="11"/>
          </p:nvPr>
        </p:nvSpPr>
        <p:spPr/>
        <p:txBody>
          <a:bodyPr/>
          <a:lstStyle>
            <a:extLst/>
          </a:lstStyle>
          <a:p>
            <a:endParaRPr lang="es-ES"/>
          </a:p>
        </p:txBody>
      </p:sp>
      <p:sp>
        <p:nvSpPr>
          <p:cNvPr id="10" name="9 Marcador de número de diapositiva"/>
          <p:cNvSpPr>
            <a:spLocks noGrp="1"/>
          </p:cNvSpPr>
          <p:nvPr>
            <p:ph type="sldNum" sz="quarter" idx="12"/>
          </p:nvPr>
        </p:nvSpPr>
        <p:spPr/>
        <p:txBody>
          <a:bodyPr/>
          <a:lstStyle>
            <a:extLst/>
          </a:lstStyle>
          <a:p>
            <a:fld id="{EC21D618-898F-427D-90CA-F30771D5E7FF}" type="slidenum">
              <a:rPr lang="es-ES" smtClean="0"/>
              <a:pPr/>
              <a:t>‹Nº›</a:t>
            </a:fld>
            <a:endParaRPr lang="es-E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DC6944C-46DF-41C1-AEE8-78CE9BA0BE3D}" type="datetimeFigureOut">
              <a:rPr lang="es-ES" smtClean="0"/>
              <a:pPr/>
              <a:t>12/10/2018</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C21D618-898F-427D-90CA-F30771D5E7F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DC6944C-46DF-41C1-AEE8-78CE9BA0BE3D}" type="datetimeFigureOut">
              <a:rPr lang="es-ES" smtClean="0"/>
              <a:pPr/>
              <a:t>12/10/2018</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C21D618-898F-427D-90CA-F30771D5E7F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DC6944C-46DF-41C1-AEE8-78CE9BA0BE3D}" type="datetimeFigureOut">
              <a:rPr lang="es-ES" smtClean="0"/>
              <a:pPr/>
              <a:t>12/10/2018</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C21D618-898F-427D-90CA-F30771D5E7F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4DC6944C-46DF-41C1-AEE8-78CE9BA0BE3D}" type="datetimeFigureOut">
              <a:rPr lang="es-ES" smtClean="0"/>
              <a:pPr/>
              <a:t>12/10/2018</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EC21D618-898F-427D-90CA-F30771D5E7FF}" type="slidenum">
              <a:rPr lang="es-ES" smtClean="0"/>
              <a:pPr/>
              <a:t>‹Nº›</a:t>
            </a:fld>
            <a:endParaRPr lang="es-E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DC6944C-46DF-41C1-AEE8-78CE9BA0BE3D}" type="datetimeFigureOut">
              <a:rPr lang="es-ES" smtClean="0"/>
              <a:pPr/>
              <a:t>12/10/2018</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EC21D618-898F-427D-90CA-F30771D5E7F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4DC6944C-46DF-41C1-AEE8-78CE9BA0BE3D}" type="datetimeFigureOut">
              <a:rPr lang="es-ES" smtClean="0"/>
              <a:pPr/>
              <a:t>12/10/2018</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EC21D618-898F-427D-90CA-F30771D5E7F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4DC6944C-46DF-41C1-AEE8-78CE9BA0BE3D}" type="datetimeFigureOut">
              <a:rPr lang="es-ES" smtClean="0"/>
              <a:pPr/>
              <a:t>12/10/2018</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EC21D618-898F-427D-90CA-F30771D5E7F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4DC6944C-46DF-41C1-AEE8-78CE9BA0BE3D}" type="datetimeFigureOut">
              <a:rPr lang="es-ES" smtClean="0"/>
              <a:pPr/>
              <a:t>12/10/2018</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EC21D618-898F-427D-90CA-F30771D5E7FF}" type="slidenum">
              <a:rPr lang="es-ES" smtClean="0"/>
              <a:pPr/>
              <a:t>‹Nº›</a:t>
            </a:fld>
            <a:endParaRPr lang="es-E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4DC6944C-46DF-41C1-AEE8-78CE9BA0BE3D}" type="datetimeFigureOut">
              <a:rPr lang="es-ES" smtClean="0"/>
              <a:pPr/>
              <a:t>12/10/2018</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EC21D618-898F-427D-90CA-F30771D5E7F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4DC6944C-46DF-41C1-AEE8-78CE9BA0BE3D}" type="datetimeFigureOut">
              <a:rPr lang="es-ES" smtClean="0"/>
              <a:pPr/>
              <a:t>12/10/2018</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EC21D618-898F-427D-90CA-F30771D5E7FF}" type="slidenum">
              <a:rPr lang="es-ES" smtClean="0"/>
              <a:pPr/>
              <a:t>‹Nº›</a:t>
            </a:fld>
            <a:endParaRPr lang="es-E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DC6944C-46DF-41C1-AEE8-78CE9BA0BE3D}" type="datetimeFigureOut">
              <a:rPr lang="es-ES" smtClean="0"/>
              <a:pPr/>
              <a:t>12/10/2018</a:t>
            </a:fld>
            <a:endParaRPr lang="es-E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ES"/>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C21D618-898F-427D-90CA-F30771D5E7FF}" type="slidenum">
              <a:rPr lang="es-ES" smtClean="0"/>
              <a:pPr/>
              <a:t>‹Nº›</a:t>
            </a:fld>
            <a:endParaRPr lang="es-E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pPr algn="ctr"/>
            <a:r>
              <a:rPr lang="es-ES" sz="8000" dirty="0" smtClean="0"/>
              <a:t>NARRACIÓN</a:t>
            </a:r>
            <a:endParaRPr lang="es-ES" sz="8000" dirty="0"/>
          </a:p>
        </p:txBody>
      </p:sp>
      <p:sp>
        <p:nvSpPr>
          <p:cNvPr id="3" name="2 Subtítulo"/>
          <p:cNvSpPr>
            <a:spLocks noGrp="1"/>
          </p:cNvSpPr>
          <p:nvPr>
            <p:ph type="subTitle" idx="1"/>
          </p:nvPr>
        </p:nvSpPr>
        <p:spPr>
          <a:xfrm>
            <a:off x="1432560" y="1850064"/>
            <a:ext cx="7406640" cy="4027208"/>
          </a:xfrm>
        </p:spPr>
        <p:txBody>
          <a:bodyPr>
            <a:normAutofit/>
          </a:bodyPr>
          <a:lstStyle/>
          <a:p>
            <a:endParaRPr lang="es-ES" dirty="0" smtClean="0"/>
          </a:p>
          <a:p>
            <a:r>
              <a:rPr lang="es-ES" dirty="0" smtClean="0">
                <a:solidFill>
                  <a:srgbClr val="002060"/>
                </a:solidFill>
              </a:rPr>
              <a:t>HISTORIA</a:t>
            </a:r>
            <a:r>
              <a:rPr lang="es-ES" dirty="0" smtClean="0"/>
              <a:t>: ORDENACIÓN  LÓGICA DE LOS ACONTECIMIENTOS DE UN RELATO.</a:t>
            </a:r>
          </a:p>
          <a:p>
            <a:endParaRPr lang="es-ES" dirty="0" smtClean="0"/>
          </a:p>
          <a:p>
            <a:r>
              <a:rPr lang="es-ES" dirty="0" smtClean="0">
                <a:solidFill>
                  <a:srgbClr val="002060"/>
                </a:solidFill>
              </a:rPr>
              <a:t>NARRACIÓN</a:t>
            </a:r>
            <a:r>
              <a:rPr lang="es-ES" dirty="0" smtClean="0"/>
              <a:t>: ORDEN EN QUE APARECEN LOS ACONTECIMIENTOS EN UN DETERMINADO RELATO.</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ORDEN DE ACONTECIMIENTOS</a:t>
            </a:r>
            <a:endParaRPr lang="es-ES" dirty="0"/>
          </a:p>
        </p:txBody>
      </p:sp>
      <p:sp>
        <p:nvSpPr>
          <p:cNvPr id="3" name="2 Marcador de contenido"/>
          <p:cNvSpPr>
            <a:spLocks noGrp="1"/>
          </p:cNvSpPr>
          <p:nvPr>
            <p:ph idx="1"/>
          </p:nvPr>
        </p:nvSpPr>
        <p:spPr/>
        <p:txBody>
          <a:bodyPr>
            <a:normAutofit fontScale="25000" lnSpcReduction="20000"/>
          </a:bodyPr>
          <a:lstStyle/>
          <a:p>
            <a:r>
              <a:rPr lang="es-ES" sz="7200" dirty="0" smtClean="0"/>
              <a:t>En una narración se distingue la </a:t>
            </a:r>
            <a:r>
              <a:rPr lang="es-ES" sz="7200" b="1" dirty="0" smtClean="0"/>
              <a:t>ESTRUCTURA EXTERNA </a:t>
            </a:r>
            <a:r>
              <a:rPr lang="es-ES" sz="7200" dirty="0" smtClean="0"/>
              <a:t>y la </a:t>
            </a:r>
            <a:r>
              <a:rPr lang="es-ES" sz="7200" b="1" dirty="0" smtClean="0"/>
              <a:t>ESTRUCTURA INTERNA </a:t>
            </a:r>
            <a:r>
              <a:rPr lang="es-ES" sz="7200" dirty="0" smtClean="0"/>
              <a:t>:</a:t>
            </a:r>
          </a:p>
          <a:p>
            <a:pPr algn="just"/>
            <a:r>
              <a:rPr lang="es-ES" sz="7200" dirty="0" smtClean="0"/>
              <a:t>La primera organiza el contenido de la historia en </a:t>
            </a:r>
            <a:r>
              <a:rPr lang="es-ES" sz="7200" b="1" dirty="0" smtClean="0"/>
              <a:t>capítulos, partes, tratados, secuencias</a:t>
            </a:r>
            <a:r>
              <a:rPr lang="es-ES" sz="7200" dirty="0" smtClean="0"/>
              <a:t>…; la segunda, depende del </a:t>
            </a:r>
            <a:r>
              <a:rPr lang="es-ES" sz="7200" b="1" dirty="0" smtClean="0"/>
              <a:t>orden de los acontecimientos</a:t>
            </a:r>
            <a:r>
              <a:rPr lang="es-ES" sz="7200" dirty="0" smtClean="0"/>
              <a:t>.</a:t>
            </a:r>
          </a:p>
          <a:p>
            <a:pPr algn="just"/>
            <a:r>
              <a:rPr lang="es-ES" sz="7200" dirty="0" smtClean="0"/>
              <a:t>Teniendo en cuenta el orden de los acontecimientos de la narración, pueden darse diferentes </a:t>
            </a:r>
            <a:r>
              <a:rPr lang="es-ES" sz="7200" b="1" dirty="0" smtClean="0"/>
              <a:t>estructuras narrativas</a:t>
            </a:r>
            <a:r>
              <a:rPr lang="es-ES" sz="7200" dirty="0" smtClean="0"/>
              <a:t>:</a:t>
            </a:r>
          </a:p>
          <a:p>
            <a:r>
              <a:rPr lang="es-ES" sz="7200" b="1" dirty="0" smtClean="0"/>
              <a:t>LINEAL O CRONOLÓGICA: </a:t>
            </a:r>
            <a:r>
              <a:rPr lang="es-ES" sz="7200" dirty="0" smtClean="0"/>
              <a:t>El orden del discurso sigue el orden de la historia.</a:t>
            </a:r>
            <a:r>
              <a:rPr lang="es-ES" sz="7200" b="1" dirty="0" smtClean="0"/>
              <a:t> </a:t>
            </a:r>
            <a:endParaRPr lang="es-ES" sz="7200" b="1" dirty="0" smtClean="0"/>
          </a:p>
          <a:p>
            <a:pPr marL="596646" indent="-514350">
              <a:buFont typeface="+mj-lt"/>
              <a:buAutoNum type="arabicPeriod"/>
            </a:pPr>
            <a:r>
              <a:rPr lang="es-ES" sz="7200" b="1" dirty="0" smtClean="0"/>
              <a:t>AB OVO</a:t>
            </a:r>
            <a:r>
              <a:rPr lang="es-ES" sz="7200" dirty="0" smtClean="0"/>
              <a:t>, </a:t>
            </a:r>
            <a:r>
              <a:rPr lang="es-ES" sz="7200" dirty="0" smtClean="0"/>
              <a:t>es decir, “desde el huevo” o desde su origen. Es la narración que sigue un orden cronológico, narra la sucesión de los hechos partiendo de una situación que puede considerarse el principio</a:t>
            </a:r>
            <a:r>
              <a:rPr lang="es-ES" sz="7200" dirty="0" smtClean="0"/>
              <a:t>.</a:t>
            </a:r>
          </a:p>
          <a:p>
            <a:pPr marL="596646" indent="-514350">
              <a:buFont typeface="+mj-lt"/>
              <a:buAutoNum type="arabicPeriod"/>
            </a:pPr>
            <a:r>
              <a:rPr lang="es-ES" sz="7200" b="1" dirty="0" smtClean="0"/>
              <a:t>IN </a:t>
            </a:r>
            <a:r>
              <a:rPr lang="es-ES" sz="7200" b="1" dirty="0" smtClean="0"/>
              <a:t>MEDIAS RES </a:t>
            </a:r>
            <a:r>
              <a:rPr lang="es-ES" sz="7200" dirty="0" smtClean="0"/>
              <a:t>(expresión latina “en medio del asunto”): El relato empieza en medio de la narración, sin previa aclaración de la historia. Se trata de un comienzo abrupto empleado para captar la atención del lector. </a:t>
            </a:r>
          </a:p>
          <a:p>
            <a:pPr marL="596646" indent="-514350">
              <a:buFont typeface="+mj-lt"/>
              <a:buAutoNum type="arabicPeriod"/>
            </a:pPr>
            <a:r>
              <a:rPr lang="es-ES" sz="7200" b="1" dirty="0" smtClean="0"/>
              <a:t>IN </a:t>
            </a:r>
            <a:r>
              <a:rPr lang="es-ES" sz="7200" b="1" dirty="0" smtClean="0"/>
              <a:t>EXTREMA RES </a:t>
            </a:r>
            <a:r>
              <a:rPr lang="es-ES" sz="7200" dirty="0" smtClean="0"/>
              <a:t>son los relatos que comienzan a contarse por la escena  final o por desenlace del conflicto. </a:t>
            </a:r>
            <a:r>
              <a:rPr lang="es-ES" sz="7200" u="sng" dirty="0" smtClean="0"/>
              <a:t>CRÓNICA DE UNA MUERTE ANUNCIADA </a:t>
            </a:r>
            <a:r>
              <a:rPr lang="es-ES" sz="7200" dirty="0" smtClean="0"/>
              <a:t>DE GARCÍA MÁRQUEZ</a:t>
            </a:r>
          </a:p>
          <a:p>
            <a:pPr>
              <a:buNone/>
            </a:pPr>
            <a:r>
              <a:rPr lang="es-ES" dirty="0" smtClean="0"/>
              <a:t/>
            </a:r>
            <a:br>
              <a:rPr lang="es-ES" dirty="0" smtClean="0"/>
            </a:br>
            <a:endParaRPr lang="es-ES" dirty="0" smtClean="0"/>
          </a:p>
          <a:p>
            <a:endParaRPr lang="es-ES" dirty="0" smtClean="0"/>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effectLst/>
              </a:rPr>
              <a:t/>
            </a:r>
            <a:br>
              <a:rPr lang="es-ES" dirty="0" smtClean="0">
                <a:effectLst/>
              </a:rPr>
            </a:br>
            <a:r>
              <a:rPr lang="es-ES" dirty="0" smtClean="0">
                <a:effectLst/>
              </a:rPr>
              <a:t>RUPTURA TEMPORAL</a:t>
            </a:r>
            <a:r>
              <a:rPr lang="es-ES" b="1" dirty="0" smtClean="0"/>
              <a:t/>
            </a:r>
            <a:br>
              <a:rPr lang="es-ES" b="1" dirty="0" smtClean="0"/>
            </a:br>
            <a:endParaRPr lang="es-ES" dirty="0"/>
          </a:p>
        </p:txBody>
      </p:sp>
      <p:sp>
        <p:nvSpPr>
          <p:cNvPr id="3" name="2 Marcador de contenido"/>
          <p:cNvSpPr>
            <a:spLocks noGrp="1"/>
          </p:cNvSpPr>
          <p:nvPr>
            <p:ph idx="1"/>
          </p:nvPr>
        </p:nvSpPr>
        <p:spPr/>
        <p:txBody>
          <a:bodyPr>
            <a:normAutofit fontScale="70000" lnSpcReduction="20000"/>
          </a:bodyPr>
          <a:lstStyle/>
          <a:p>
            <a:pPr>
              <a:buNone/>
            </a:pPr>
            <a:r>
              <a:rPr lang="es-ES" dirty="0" smtClean="0"/>
              <a:t/>
            </a:r>
            <a:br>
              <a:rPr lang="es-ES" dirty="0" smtClean="0"/>
            </a:br>
            <a:r>
              <a:rPr lang="es-ES" sz="3500" b="1" i="1" dirty="0" smtClean="0"/>
              <a:t>Flash-back</a:t>
            </a:r>
            <a:r>
              <a:rPr lang="es-ES" sz="3500" dirty="0" smtClean="0"/>
              <a:t> (</a:t>
            </a:r>
            <a:r>
              <a:rPr lang="es-ES" sz="3500" b="1" dirty="0" smtClean="0"/>
              <a:t>retrospección o </a:t>
            </a:r>
            <a:r>
              <a:rPr lang="es-ES" sz="3500" b="1" dirty="0" err="1" smtClean="0"/>
              <a:t>analepsis</a:t>
            </a:r>
            <a:r>
              <a:rPr lang="es-ES" dirty="0" smtClean="0"/>
              <a:t>): El narrador traslada la acción al pasado.</a:t>
            </a:r>
            <a:br>
              <a:rPr lang="es-ES" dirty="0" smtClean="0"/>
            </a:br>
            <a:r>
              <a:rPr lang="es-ES" sz="3500" b="1" i="1" dirty="0" err="1" smtClean="0"/>
              <a:t>Flashforward</a:t>
            </a:r>
            <a:r>
              <a:rPr lang="es-ES" sz="3500" b="1" i="1" dirty="0" smtClean="0"/>
              <a:t> </a:t>
            </a:r>
            <a:r>
              <a:rPr lang="es-ES" sz="3500" dirty="0" smtClean="0"/>
              <a:t>(</a:t>
            </a:r>
            <a:r>
              <a:rPr lang="es-ES" sz="3500" b="1" dirty="0" smtClean="0"/>
              <a:t>anticipación o prolepsis</a:t>
            </a:r>
            <a:r>
              <a:rPr lang="es-ES" sz="3500" dirty="0" smtClean="0"/>
              <a:t>): </a:t>
            </a:r>
            <a:r>
              <a:rPr lang="es-ES" dirty="0" smtClean="0"/>
              <a:t>El narrador anticipa acciones, se adelanta en el tiempo.</a:t>
            </a:r>
            <a:br>
              <a:rPr lang="es-ES" dirty="0" smtClean="0"/>
            </a:br>
            <a:r>
              <a:rPr lang="es-ES" b="1" dirty="0" smtClean="0"/>
              <a:t>Contrapunto</a:t>
            </a:r>
            <a:r>
              <a:rPr lang="es-ES" dirty="0" smtClean="0"/>
              <a:t>: Varias historias se entrecruzan a lo largo de la narración.</a:t>
            </a:r>
            <a:br>
              <a:rPr lang="es-ES" dirty="0" smtClean="0"/>
            </a:br>
            <a:r>
              <a:rPr lang="es-ES" b="1" dirty="0" smtClean="0"/>
              <a:t>Circular</a:t>
            </a:r>
            <a:r>
              <a:rPr lang="es-ES" dirty="0" smtClean="0"/>
              <a:t>: El texto se inicia y se acaba del mismo modo. </a:t>
            </a:r>
          </a:p>
          <a:p>
            <a:r>
              <a:rPr lang="es-ES" b="1" dirty="0" smtClean="0"/>
              <a:t>ACRONÍA</a:t>
            </a:r>
            <a:r>
              <a:rPr lang="es-ES" dirty="0" smtClean="0"/>
              <a:t> (Silepsis): Este recurso consiste en que </a:t>
            </a:r>
            <a:r>
              <a:rPr lang="es-ES" b="1" dirty="0" smtClean="0"/>
              <a:t>dos líneas temporales</a:t>
            </a:r>
            <a:r>
              <a:rPr lang="es-ES" dirty="0" smtClean="0"/>
              <a:t> </a:t>
            </a:r>
            <a:r>
              <a:rPr lang="es-ES" b="1" dirty="0" smtClean="0"/>
              <a:t>se van</a:t>
            </a:r>
            <a:r>
              <a:rPr lang="es-ES" dirty="0" smtClean="0"/>
              <a:t> </a:t>
            </a:r>
            <a:r>
              <a:rPr lang="es-ES" b="1" dirty="0" smtClean="0"/>
              <a:t>entrelazando</a:t>
            </a:r>
            <a:r>
              <a:rPr lang="es-ES" dirty="0" smtClean="0"/>
              <a:t> a lo largo del relato.</a:t>
            </a:r>
          </a:p>
          <a:p>
            <a:r>
              <a:rPr lang="es-ES" b="1" dirty="0" smtClean="0"/>
              <a:t>UCRONÍA</a:t>
            </a:r>
            <a:r>
              <a:rPr lang="es-ES" b="1" u="sng" dirty="0" smtClean="0"/>
              <a:t>:</a:t>
            </a:r>
            <a:r>
              <a:rPr lang="es-ES" dirty="0" smtClean="0"/>
              <a:t> </a:t>
            </a:r>
            <a:r>
              <a:rPr lang="es-ES" b="1" dirty="0" smtClean="0"/>
              <a:t>Situarse en un momento histórico concreto</a:t>
            </a:r>
            <a:r>
              <a:rPr lang="es-ES" dirty="0" smtClean="0"/>
              <a:t>, en el que el lector sabe lo que pasó, y </a:t>
            </a:r>
            <a:r>
              <a:rPr lang="es-ES" b="1" dirty="0" smtClean="0"/>
              <a:t>a partir de ahí, decir que eso no ocurrió</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RITMO</a:t>
            </a:r>
            <a:endParaRPr lang="es-ES" dirty="0"/>
          </a:p>
        </p:txBody>
      </p:sp>
      <p:sp>
        <p:nvSpPr>
          <p:cNvPr id="3" name="2 Marcador de contenido"/>
          <p:cNvSpPr>
            <a:spLocks noGrp="1"/>
          </p:cNvSpPr>
          <p:nvPr>
            <p:ph idx="1"/>
          </p:nvPr>
        </p:nvSpPr>
        <p:spPr/>
        <p:txBody>
          <a:bodyPr>
            <a:normAutofit fontScale="85000" lnSpcReduction="20000"/>
          </a:bodyPr>
          <a:lstStyle/>
          <a:p>
            <a:pPr algn="just"/>
            <a:r>
              <a:rPr lang="es-ES" b="1" dirty="0" smtClean="0">
                <a:solidFill>
                  <a:srgbClr val="002060"/>
                </a:solidFill>
              </a:rPr>
              <a:t>CONDENSACIÓN</a:t>
            </a:r>
            <a:r>
              <a:rPr lang="es-ES" dirty="0" smtClean="0">
                <a:solidFill>
                  <a:srgbClr val="002060"/>
                </a:solidFill>
              </a:rPr>
              <a:t>:</a:t>
            </a:r>
            <a:r>
              <a:rPr lang="es-ES" dirty="0" smtClean="0"/>
              <a:t> Los acontecimientos se cuentan de una manera condensada. Muchas veces se recurre a la </a:t>
            </a:r>
            <a:r>
              <a:rPr lang="es-ES" b="1" dirty="0" smtClean="0"/>
              <a:t>elipsis narrativa</a:t>
            </a:r>
            <a:r>
              <a:rPr lang="es-ES" dirty="0" smtClean="0"/>
              <a:t>. La condensación es un recurso imprescindible en aquellas historias cuya acción presenta una dilatada duración temporal. (ritmo rápido)</a:t>
            </a:r>
            <a:br>
              <a:rPr lang="es-ES" dirty="0" smtClean="0"/>
            </a:br>
            <a:r>
              <a:rPr lang="es-ES" b="1" dirty="0" smtClean="0">
                <a:solidFill>
                  <a:srgbClr val="002060"/>
                </a:solidFill>
              </a:rPr>
              <a:t>EXPANSIÓN</a:t>
            </a:r>
            <a:r>
              <a:rPr lang="es-ES" dirty="0" smtClean="0"/>
              <a:t>: El relato se demora e incluso se detiene para incluir elementos complementarios a la acción, tales como descripciones. Es un procedimiento característico de la novela psicológica, donde la acción se ralentiza para prestar atención a los rasgos de personalidad o a las actitudes de los distintos personajes. (ritmo lento o moroso).</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TIEMPO</a:t>
            </a:r>
            <a:endParaRPr lang="es-ES" dirty="0"/>
          </a:p>
        </p:txBody>
      </p:sp>
      <p:sp>
        <p:nvSpPr>
          <p:cNvPr id="3" name="2 Marcador de contenido"/>
          <p:cNvSpPr>
            <a:spLocks noGrp="1"/>
          </p:cNvSpPr>
          <p:nvPr>
            <p:ph idx="1"/>
          </p:nvPr>
        </p:nvSpPr>
        <p:spPr/>
        <p:txBody>
          <a:bodyPr>
            <a:normAutofit fontScale="92500" lnSpcReduction="10000"/>
          </a:bodyPr>
          <a:lstStyle/>
          <a:p>
            <a:pPr algn="just"/>
            <a:r>
              <a:rPr lang="es-ES" sz="2600" b="1" dirty="0" smtClean="0">
                <a:solidFill>
                  <a:srgbClr val="002060"/>
                </a:solidFill>
              </a:rPr>
              <a:t>EL TIEMPO EXTERNO O HISTÓRICO</a:t>
            </a:r>
            <a:r>
              <a:rPr lang="es-ES" dirty="0" smtClean="0"/>
              <a:t>: Es la época o momento en que se sitúa la narración. Puede ser explícito o deducirse del ambiente, personajes, costumbres, etc.</a:t>
            </a:r>
            <a:br>
              <a:rPr lang="es-ES" dirty="0" smtClean="0"/>
            </a:br>
            <a:r>
              <a:rPr lang="es-ES" sz="2600" b="1" dirty="0" smtClean="0">
                <a:solidFill>
                  <a:srgbClr val="002060"/>
                </a:solidFill>
              </a:rPr>
              <a:t>EL TIEMPO INTERNO</a:t>
            </a:r>
            <a:r>
              <a:rPr lang="es-ES" dirty="0" smtClean="0"/>
              <a:t>: Es el tiempo que duran los acontecimientos narrados en la historia. Puede ser toda una vida o varios días. El autor selecciona los momentos que juzga interesantes y omite (</a:t>
            </a:r>
            <a:r>
              <a:rPr lang="es-ES" b="1" dirty="0" smtClean="0"/>
              <a:t>elipsis =saltos temporales</a:t>
            </a:r>
            <a:r>
              <a:rPr lang="es-ES" dirty="0" smtClean="0"/>
              <a:t>) aquellos que considera innecesarios.</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RECEPTOR</a:t>
            </a:r>
            <a:endParaRPr lang="es-ES" dirty="0"/>
          </a:p>
        </p:txBody>
      </p:sp>
      <p:sp>
        <p:nvSpPr>
          <p:cNvPr id="3" name="2 Marcador de contenido"/>
          <p:cNvSpPr>
            <a:spLocks noGrp="1"/>
          </p:cNvSpPr>
          <p:nvPr>
            <p:ph idx="1"/>
          </p:nvPr>
        </p:nvSpPr>
        <p:spPr/>
        <p:txBody>
          <a:bodyPr>
            <a:normAutofit fontScale="92500" lnSpcReduction="10000"/>
          </a:bodyPr>
          <a:lstStyle/>
          <a:p>
            <a:pPr algn="just"/>
            <a:r>
              <a:rPr lang="es-ES" sz="2600" b="1" dirty="0" smtClean="0">
                <a:solidFill>
                  <a:srgbClr val="002060"/>
                </a:solidFill>
              </a:rPr>
              <a:t>EL DESTINATARIO</a:t>
            </a:r>
            <a:r>
              <a:rPr lang="es-ES" b="1" dirty="0" smtClean="0"/>
              <a:t>: </a:t>
            </a:r>
            <a:r>
              <a:rPr lang="es-ES" dirty="0" smtClean="0"/>
              <a:t>El lector a quien el autor destina su obra. Se trata de un receptor externo al texto que determina el proceso de creación, pues el creador tiene presente al público al que se dirige.</a:t>
            </a:r>
            <a:br>
              <a:rPr lang="es-ES" dirty="0" smtClean="0"/>
            </a:br>
            <a:r>
              <a:rPr lang="es-ES" sz="2600" b="1" dirty="0" smtClean="0">
                <a:solidFill>
                  <a:srgbClr val="002060"/>
                </a:solidFill>
              </a:rPr>
              <a:t>EL NARRATARIO</a:t>
            </a:r>
            <a:r>
              <a:rPr lang="es-ES" b="1" dirty="0" smtClean="0"/>
              <a:t>: </a:t>
            </a:r>
            <a:r>
              <a:rPr lang="es-ES" dirty="0" smtClean="0"/>
              <a:t>Es un sujeto o colectividad concreta a quien el narrador cita explícitamente y le cuenta la historia. Es un receptor interno al relato, un artificio narrativo con el que se concreta y personaliza la historia.</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38</TotalTime>
  <Words>313</Words>
  <Application>Microsoft Office PowerPoint</Application>
  <PresentationFormat>Presentación en pantalla (4:3)</PresentationFormat>
  <Paragraphs>24</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Solsticio</vt:lpstr>
      <vt:lpstr>NARRACIÓN</vt:lpstr>
      <vt:lpstr>ORDEN DE ACONTECIMIENTOS</vt:lpstr>
      <vt:lpstr> RUPTURA TEMPORAL </vt:lpstr>
      <vt:lpstr>RITMO</vt:lpstr>
      <vt:lpstr>TIEMPO</vt:lpstr>
      <vt:lpstr>RECEPTOR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NARRACIÓN</dc:title>
  <dc:creator>gmoreno</dc:creator>
  <cp:lastModifiedBy>gmoreno</cp:lastModifiedBy>
  <cp:revision>6</cp:revision>
  <dcterms:created xsi:type="dcterms:W3CDTF">2018-10-12T10:20:12Z</dcterms:created>
  <dcterms:modified xsi:type="dcterms:W3CDTF">2018-10-12T16:57:23Z</dcterms:modified>
</cp:coreProperties>
</file>