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18BFBC-CE17-4AAD-8470-8D9254E5A310}" type="datetimeFigureOut">
              <a:rPr lang="es-ES" smtClean="0"/>
              <a:pPr/>
              <a:t>29/10/2018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9F9F00-3967-499E-8195-A5C292ECE9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rgbClr val="002060"/>
                </a:solidFill>
              </a:rPr>
              <a:t>LA ESPAÑOLA INGLESA</a:t>
            </a:r>
            <a:endParaRPr lang="es-E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 smtClean="0">
                <a:solidFill>
                  <a:srgbClr val="FF0000"/>
                </a:solidFill>
              </a:rPr>
              <a:t>CONTEXTO HISTÓRICO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Se refiere históricamente la novela al saqueo de Cádiz de 1596 por el conde de Essex, que Cervantes confunde con </a:t>
            </a:r>
            <a:r>
              <a:rPr lang="es-ES" dirty="0" err="1" smtClean="0"/>
              <a:t>Leicester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La obra se escribe entre 1609-11 (reinado de Felipe III), en el inicio de La Tregua de los Doce Años, que permite el trato simpático hacia Isabel I de Inglaterra.</a:t>
            </a:r>
          </a:p>
          <a:p>
            <a:pPr algn="just"/>
            <a:r>
              <a:rPr lang="es-ES" dirty="0" smtClean="0"/>
              <a:t>Influencia de la Contrarreforma a través de la idea de acercamiento y conversión del ambiente protestante y anglicano al católico.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CONTEXTO LITERARIO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Es una novela (relato de extensión media) idealista editada dentro de las Novelas ejemplares de 1613, con un final ejemplarizante en su último párrafo.</a:t>
            </a:r>
          </a:p>
          <a:p>
            <a:pPr algn="just"/>
            <a:r>
              <a:rPr lang="es-ES" dirty="0" smtClean="0"/>
              <a:t>Tema: el amor platónico que supera incluso la fealdad de la protagonista y que culmina con el matrimonio cristiano.</a:t>
            </a:r>
          </a:p>
          <a:p>
            <a:pPr algn="just"/>
            <a:r>
              <a:rPr lang="es-ES" dirty="0" smtClean="0"/>
              <a:t>Contrarreforma:  profundo sentimiento cristiano, presente en sus últimas obras, y acercamiento del mundo protestante al ámbito católico.</a:t>
            </a:r>
          </a:p>
          <a:p>
            <a:pPr algn="just"/>
            <a:r>
              <a:rPr lang="es-ES" dirty="0" smtClean="0"/>
              <a:t>Obra maestra según Valle Inclán, que anticipa rasgos de la novela </a:t>
            </a:r>
            <a:r>
              <a:rPr lang="es-ES" dirty="0" smtClean="0"/>
              <a:t>bizantina (viajes, anagnórisis, </a:t>
            </a:r>
            <a:r>
              <a:rPr lang="es-ES" smtClean="0"/>
              <a:t>suspense final) de </a:t>
            </a:r>
            <a:r>
              <a:rPr lang="es-ES" dirty="0" smtClean="0"/>
              <a:t>los </a:t>
            </a:r>
            <a:r>
              <a:rPr lang="es-ES" i="1" dirty="0" smtClean="0"/>
              <a:t>Trabajos de </a:t>
            </a:r>
            <a:r>
              <a:rPr lang="es-ES" i="1" dirty="0" err="1" smtClean="0"/>
              <a:t>Persiles</a:t>
            </a:r>
            <a:r>
              <a:rPr lang="es-ES" i="1" dirty="0" smtClean="0"/>
              <a:t> y </a:t>
            </a:r>
            <a:r>
              <a:rPr lang="es-ES" i="1" dirty="0" err="1" smtClean="0"/>
              <a:t>Sigismunda</a:t>
            </a:r>
            <a:r>
              <a:rPr lang="es-ES" i="1" dirty="0" smtClean="0"/>
              <a:t>,</a:t>
            </a:r>
            <a:r>
              <a:rPr lang="es-ES" dirty="0" smtClean="0"/>
              <a:t>  pero mejor estructurada y acabada.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000" dirty="0" smtClean="0">
                <a:solidFill>
                  <a:srgbClr val="002060"/>
                </a:solidFill>
              </a:rPr>
              <a:t>LA DAMA BOBA</a:t>
            </a:r>
            <a:endParaRPr lang="es-E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 smtClean="0">
                <a:solidFill>
                  <a:srgbClr val="FF0000"/>
                </a:solidFill>
              </a:rPr>
              <a:t>CONTEXTO HISTÓRICO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La obra se escribe entre 1613 (reinado de Felipe III), en el inicio de La Tregua de los Doce Años, con el Duque de Lerma como valido.</a:t>
            </a:r>
          </a:p>
          <a:p>
            <a:pPr algn="just"/>
            <a:r>
              <a:rPr lang="es-ES" dirty="0" smtClean="0"/>
              <a:t>En lo personal, muere Juana de Guardo, su mujer. Escribe el papel de </a:t>
            </a:r>
            <a:r>
              <a:rPr lang="es-ES" dirty="0" err="1" smtClean="0"/>
              <a:t>Nise</a:t>
            </a:r>
            <a:r>
              <a:rPr lang="es-ES" dirty="0" smtClean="0"/>
              <a:t> para la actriz Jerónima de Burgos, su amante. El año siguiente se ordena Lope de Vega sacerdote.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CONTEXTO LITERARIO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Escribe la obra en la plenitud de la comedia nueva, con todas sus características; pero los rasgos cómicos triunfan sobre los trágicos, con un final feliz.</a:t>
            </a:r>
          </a:p>
          <a:p>
            <a:pPr algn="just"/>
            <a:r>
              <a:rPr lang="es-ES" dirty="0" smtClean="0"/>
              <a:t>Tema: </a:t>
            </a:r>
            <a:r>
              <a:rPr lang="es-ES" dirty="0" err="1" smtClean="0"/>
              <a:t>Omnia</a:t>
            </a:r>
            <a:r>
              <a:rPr lang="es-ES" dirty="0" smtClean="0"/>
              <a:t> </a:t>
            </a:r>
            <a:r>
              <a:rPr lang="es-ES" dirty="0" err="1" smtClean="0"/>
              <a:t>vincit</a:t>
            </a:r>
            <a:r>
              <a:rPr lang="es-ES" dirty="0" smtClean="0"/>
              <a:t> amor. Es el poder del amor platónico e incluso de oídas (</a:t>
            </a:r>
            <a:r>
              <a:rPr lang="es-ES" dirty="0" err="1" smtClean="0"/>
              <a:t>Liseo</a:t>
            </a:r>
            <a:r>
              <a:rPr lang="es-ES" dirty="0" smtClean="0"/>
              <a:t>), que transforma por completo la estupidez de </a:t>
            </a:r>
            <a:r>
              <a:rPr lang="es-ES" dirty="0" err="1" smtClean="0"/>
              <a:t>Finea</a:t>
            </a:r>
            <a:r>
              <a:rPr lang="es-ES" dirty="0" smtClean="0"/>
              <a:t>. Sin embargo, el atrevimiento erótico de </a:t>
            </a:r>
            <a:r>
              <a:rPr lang="es-ES" dirty="0" err="1" smtClean="0"/>
              <a:t>Finea</a:t>
            </a:r>
            <a:r>
              <a:rPr lang="es-ES" dirty="0" smtClean="0"/>
              <a:t> </a:t>
            </a:r>
            <a:r>
              <a:rPr lang="es-ES" smtClean="0"/>
              <a:t>es el que </a:t>
            </a:r>
            <a:r>
              <a:rPr lang="es-ES" dirty="0" smtClean="0"/>
              <a:t>resuelve el conflicto amoroso.</a:t>
            </a:r>
          </a:p>
          <a:p>
            <a:pPr algn="just"/>
            <a:r>
              <a:rPr lang="es-ES" dirty="0" smtClean="0"/>
              <a:t>Invención:  transforma por completo un cuento de </a:t>
            </a:r>
            <a:r>
              <a:rPr lang="es-ES" dirty="0" err="1" smtClean="0"/>
              <a:t>Boccaccio</a:t>
            </a:r>
            <a:r>
              <a:rPr lang="es-ES" dirty="0" smtClean="0"/>
              <a:t>,  reconvirtiendo protagonista, género y argumento.</a:t>
            </a:r>
          </a:p>
          <a:p>
            <a:pPr algn="just"/>
            <a:r>
              <a:rPr lang="es-ES" dirty="0" smtClean="0"/>
              <a:t>Critica a través del lenguaje de </a:t>
            </a:r>
            <a:r>
              <a:rPr lang="es-ES" dirty="0" err="1" smtClean="0"/>
              <a:t>Nise</a:t>
            </a:r>
            <a:r>
              <a:rPr lang="es-ES" dirty="0" smtClean="0"/>
              <a:t> el gongorismo, que ese mismo año da a conocer su Soledad Primera.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377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Diapositiva 1</vt:lpstr>
      <vt:lpstr>CONTEXTO HISTÓRICO</vt:lpstr>
      <vt:lpstr>CONTEXTO LITERARIO</vt:lpstr>
      <vt:lpstr>Diapositiva 4</vt:lpstr>
      <vt:lpstr>CONTEXTO HISTÓRICO</vt:lpstr>
      <vt:lpstr>CONTEXTO LITERARIO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gmoreno</dc:creator>
  <cp:lastModifiedBy>gmoreno</cp:lastModifiedBy>
  <cp:revision>10</cp:revision>
  <dcterms:created xsi:type="dcterms:W3CDTF">2018-10-28T12:10:26Z</dcterms:created>
  <dcterms:modified xsi:type="dcterms:W3CDTF">2018-10-29T17:06:45Z</dcterms:modified>
</cp:coreProperties>
</file>