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2FCA64D2-7A37-4B64-92B0-7F9434B529F4}" type="datetimeFigureOut">
              <a:rPr lang="es-ES" smtClean="0"/>
              <a:t>09/02/2019</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883DF9D3-F811-4685-954A-D8B53D800BDC}"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FCA64D2-7A37-4B64-92B0-7F9434B529F4}" type="datetimeFigureOut">
              <a:rPr lang="es-ES" smtClean="0"/>
              <a:t>09/02/2019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83DF9D3-F811-4685-954A-D8B53D800BD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FCA64D2-7A37-4B64-92B0-7F9434B529F4}" type="datetimeFigureOut">
              <a:rPr lang="es-ES" smtClean="0"/>
              <a:t>09/02/2019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83DF9D3-F811-4685-954A-D8B53D800BD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2FCA64D2-7A37-4B64-92B0-7F9434B529F4}" type="datetimeFigureOut">
              <a:rPr lang="es-ES" smtClean="0"/>
              <a:t>09/02/2019</a:t>
            </a:fld>
            <a:endParaRPr lang="es-ES"/>
          </a:p>
        </p:txBody>
      </p:sp>
      <p:sp>
        <p:nvSpPr>
          <p:cNvPr id="9" name="8 Marcador de número de diapositiva"/>
          <p:cNvSpPr>
            <a:spLocks noGrp="1"/>
          </p:cNvSpPr>
          <p:nvPr>
            <p:ph type="sldNum" sz="quarter" idx="15"/>
          </p:nvPr>
        </p:nvSpPr>
        <p:spPr/>
        <p:txBody>
          <a:bodyPr rtlCol="0"/>
          <a:lstStyle/>
          <a:p>
            <a:fld id="{883DF9D3-F811-4685-954A-D8B53D800BDC}" type="slidenum">
              <a:rPr lang="es-ES" smtClean="0"/>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2FCA64D2-7A37-4B64-92B0-7F9434B529F4}" type="datetimeFigureOut">
              <a:rPr lang="es-ES" smtClean="0"/>
              <a:t>09/02/2019</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883DF9D3-F811-4685-954A-D8B53D800BDC}"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2FCA64D2-7A37-4B64-92B0-7F9434B529F4}" type="datetimeFigureOut">
              <a:rPr lang="es-ES" smtClean="0"/>
              <a:t>09/02/2019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83DF9D3-F811-4685-954A-D8B53D800BDC}" type="slidenum">
              <a:rPr lang="es-ES" smtClean="0"/>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2FCA64D2-7A37-4B64-92B0-7F9434B529F4}" type="datetimeFigureOut">
              <a:rPr lang="es-ES" smtClean="0"/>
              <a:t>09/02/2019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83DF9D3-F811-4685-954A-D8B53D800BDC}" type="slidenum">
              <a:rPr lang="es-ES" smtClean="0"/>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2FCA64D2-7A37-4B64-92B0-7F9434B529F4}" type="datetimeFigureOut">
              <a:rPr lang="es-ES" smtClean="0"/>
              <a:t>09/02/2019</a:t>
            </a:fld>
            <a:endParaRPr lang="es-ES"/>
          </a:p>
        </p:txBody>
      </p:sp>
      <p:sp>
        <p:nvSpPr>
          <p:cNvPr id="7" name="6 Marcador de número de diapositiva"/>
          <p:cNvSpPr>
            <a:spLocks noGrp="1"/>
          </p:cNvSpPr>
          <p:nvPr>
            <p:ph type="sldNum" sz="quarter" idx="11"/>
          </p:nvPr>
        </p:nvSpPr>
        <p:spPr/>
        <p:txBody>
          <a:bodyPr rtlCol="0"/>
          <a:lstStyle/>
          <a:p>
            <a:fld id="{883DF9D3-F811-4685-954A-D8B53D800BDC}" type="slidenum">
              <a:rPr lang="es-ES" smtClean="0"/>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FCA64D2-7A37-4B64-92B0-7F9434B529F4}" type="datetimeFigureOut">
              <a:rPr lang="es-ES" smtClean="0"/>
              <a:t>09/02/2019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83DF9D3-F811-4685-954A-D8B53D800BD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2FCA64D2-7A37-4B64-92B0-7F9434B529F4}" type="datetimeFigureOut">
              <a:rPr lang="es-ES" smtClean="0"/>
              <a:t>09/02/2019</a:t>
            </a:fld>
            <a:endParaRPr lang="es-ES"/>
          </a:p>
        </p:txBody>
      </p:sp>
      <p:sp>
        <p:nvSpPr>
          <p:cNvPr id="22" name="21 Marcador de número de diapositiva"/>
          <p:cNvSpPr>
            <a:spLocks noGrp="1"/>
          </p:cNvSpPr>
          <p:nvPr>
            <p:ph type="sldNum" sz="quarter" idx="15"/>
          </p:nvPr>
        </p:nvSpPr>
        <p:spPr/>
        <p:txBody>
          <a:bodyPr rtlCol="0"/>
          <a:lstStyle/>
          <a:p>
            <a:fld id="{883DF9D3-F811-4685-954A-D8B53D800BDC}" type="slidenum">
              <a:rPr lang="es-ES" smtClean="0"/>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2FCA64D2-7A37-4B64-92B0-7F9434B529F4}" type="datetimeFigureOut">
              <a:rPr lang="es-ES" smtClean="0"/>
              <a:t>09/02/2019</a:t>
            </a:fld>
            <a:endParaRPr lang="es-ES"/>
          </a:p>
        </p:txBody>
      </p:sp>
      <p:sp>
        <p:nvSpPr>
          <p:cNvPr id="18" name="17 Marcador de número de diapositiva"/>
          <p:cNvSpPr>
            <a:spLocks noGrp="1"/>
          </p:cNvSpPr>
          <p:nvPr>
            <p:ph type="sldNum" sz="quarter" idx="11"/>
          </p:nvPr>
        </p:nvSpPr>
        <p:spPr/>
        <p:txBody>
          <a:bodyPr rtlCol="0"/>
          <a:lstStyle/>
          <a:p>
            <a:fld id="{883DF9D3-F811-4685-954A-D8B53D800BDC}" type="slidenum">
              <a:rPr lang="es-ES" smtClean="0"/>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FCA64D2-7A37-4B64-92B0-7F9434B529F4}" type="datetimeFigureOut">
              <a:rPr lang="es-ES" smtClean="0"/>
              <a:t>09/02/2019</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83DF9D3-F811-4685-954A-D8B53D800BD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es.wikipedia.org/wiki/Arte_nuevo_de_hacer_comedias_en_este_tiemp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88640"/>
            <a:ext cx="9468544" cy="3096344"/>
          </a:xfrm>
        </p:spPr>
        <p:txBody>
          <a:bodyPr>
            <a:normAutofit/>
          </a:bodyPr>
          <a:lstStyle/>
          <a:p>
            <a:pPr algn="ctr"/>
            <a:r>
              <a:rPr lang="es-ES" sz="4000" dirty="0" smtClean="0">
                <a:solidFill>
                  <a:schemeClr val="accent2">
                    <a:lumMod val="75000"/>
                  </a:schemeClr>
                </a:solidFill>
              </a:rPr>
              <a:t>EL TEATRO DE LOPE DE VEGA</a:t>
            </a:r>
            <a:endParaRPr lang="es-ES" sz="4000" dirty="0">
              <a:solidFill>
                <a:schemeClr val="accent2">
                  <a:lumMod val="75000"/>
                </a:schemeClr>
              </a:solidFill>
            </a:endParaRPr>
          </a:p>
        </p:txBody>
      </p:sp>
      <p:sp>
        <p:nvSpPr>
          <p:cNvPr id="3" name="2 Subtítulo"/>
          <p:cNvSpPr>
            <a:spLocks noGrp="1"/>
          </p:cNvSpPr>
          <p:nvPr>
            <p:ph type="subTitle" idx="1"/>
          </p:nvPr>
        </p:nvSpPr>
        <p:spPr/>
        <p:txBody>
          <a:bodyPr/>
          <a:lstStyle/>
          <a:p>
            <a:endParaRPr lang="es-E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922114"/>
          </a:xfrm>
        </p:spPr>
        <p:txBody>
          <a:bodyPr/>
          <a:lstStyle/>
          <a:p>
            <a:pPr algn="ctr"/>
            <a:r>
              <a:rPr lang="es-ES" dirty="0" smtClean="0"/>
              <a:t>CREADOR DE LA COMEDIA NUEVA</a:t>
            </a:r>
            <a:endParaRPr lang="es-ES" dirty="0"/>
          </a:p>
        </p:txBody>
      </p:sp>
      <p:sp>
        <p:nvSpPr>
          <p:cNvPr id="3" name="2 Marcador de contenido"/>
          <p:cNvSpPr>
            <a:spLocks noGrp="1"/>
          </p:cNvSpPr>
          <p:nvPr>
            <p:ph sz="quarter" idx="1"/>
          </p:nvPr>
        </p:nvSpPr>
        <p:spPr>
          <a:xfrm>
            <a:off x="457200" y="1412776"/>
            <a:ext cx="7467600" cy="5061176"/>
          </a:xfrm>
        </p:spPr>
        <p:txBody>
          <a:bodyPr>
            <a:normAutofit fontScale="85000" lnSpcReduction="10000"/>
          </a:bodyPr>
          <a:lstStyle/>
          <a:p>
            <a:pPr algn="just"/>
            <a:r>
              <a:rPr lang="es-ES" dirty="0" smtClean="0"/>
              <a:t>Pérez de Montalbán le atribuye la producción de 1800 comedias, lo que daría una estadística para un lector de tener que leer 200 versos  diarios durante cincuenta años. Se conservan 316 auténticas y cuarenta y dos autos sacramentales.</a:t>
            </a:r>
          </a:p>
          <a:p>
            <a:pPr algn="just"/>
            <a:r>
              <a:rPr lang="es-ES" dirty="0" smtClean="0"/>
              <a:t>En su periodo de formación, durante su destierro en 1588-90, tiene gran importancia el contacto con los dramaturgos valencianos y la Academia de los Nocturnos. </a:t>
            </a:r>
          </a:p>
          <a:p>
            <a:pPr algn="just"/>
            <a:r>
              <a:rPr lang="es-ES" dirty="0" smtClean="0"/>
              <a:t>Lope recoge rasgos aislados de otras obras de la época y les da un sentido y crea una fórmula teatral que rompe con las normas y unidades del teatro clásico y que denomina comedia nueva</a:t>
            </a:r>
            <a:r>
              <a:rPr lang="es-ES" dirty="0" smtClean="0"/>
              <a:t>. </a:t>
            </a:r>
            <a:r>
              <a:rPr lang="es-ES" dirty="0" smtClean="0"/>
              <a:t>Esta fórmula  se  explica en el </a:t>
            </a:r>
            <a:r>
              <a:rPr lang="es-ES" i="1" dirty="0" smtClean="0">
                <a:hlinkClick r:id="rId2" tooltip="Arte nuevo de hacer comedias en este tiempo"/>
              </a:rPr>
              <a:t>Arte </a:t>
            </a:r>
            <a:r>
              <a:rPr lang="es-ES" i="1" dirty="0" smtClean="0">
                <a:hlinkClick r:id="rId2" tooltip="Arte nuevo de hacer comedias en este tiempo"/>
              </a:rPr>
              <a:t>nuevo de hacer comedias en este tiempo</a:t>
            </a:r>
            <a:r>
              <a:rPr lang="es-ES" dirty="0" smtClean="0"/>
              <a:t> (1609), escrito en verso blanco salteado de pareados para una academia literaria. </a:t>
            </a:r>
            <a:endParaRPr lang="es-ES" dirty="0" smtClean="0"/>
          </a:p>
          <a:p>
            <a:pPr algn="just"/>
            <a:r>
              <a:rPr lang="es-ES" dirty="0" smtClean="0"/>
              <a:t>Su primera obra con rasgos plenos en que aparece un gracioso es La francesilla de 1596.</a:t>
            </a: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78098"/>
          </a:xfrm>
        </p:spPr>
        <p:txBody>
          <a:bodyPr/>
          <a:lstStyle/>
          <a:p>
            <a:pPr algn="ctr"/>
            <a:r>
              <a:rPr lang="es-ES" dirty="0" smtClean="0"/>
              <a:t>CLASIFICACIÓN DE SU TEATRO</a:t>
            </a:r>
            <a:endParaRPr lang="es-ES" dirty="0"/>
          </a:p>
        </p:txBody>
      </p:sp>
      <p:sp>
        <p:nvSpPr>
          <p:cNvPr id="3" name="2 Marcador de contenido"/>
          <p:cNvSpPr>
            <a:spLocks noGrp="1"/>
          </p:cNvSpPr>
          <p:nvPr>
            <p:ph sz="quarter" idx="1"/>
          </p:nvPr>
        </p:nvSpPr>
        <p:spPr>
          <a:xfrm>
            <a:off x="457200" y="1268760"/>
            <a:ext cx="7467600" cy="5205192"/>
          </a:xfrm>
        </p:spPr>
        <p:txBody>
          <a:bodyPr/>
          <a:lstStyle/>
          <a:p>
            <a:pPr algn="just"/>
            <a:r>
              <a:rPr lang="es-ES" dirty="0" smtClean="0"/>
              <a:t>Comedias religiosas: La buena guarda.</a:t>
            </a:r>
          </a:p>
          <a:p>
            <a:pPr algn="just"/>
            <a:r>
              <a:rPr lang="es-ES" dirty="0" smtClean="0"/>
              <a:t>Comedias mitológicas: El laberinto de Creta.</a:t>
            </a:r>
          </a:p>
          <a:p>
            <a:pPr algn="just"/>
            <a:r>
              <a:rPr lang="es-ES" dirty="0" smtClean="0"/>
              <a:t>Comedias de historia extranjera: El gran duque de Moscovia.</a:t>
            </a:r>
          </a:p>
          <a:p>
            <a:pPr algn="just"/>
            <a:r>
              <a:rPr lang="es-ES" dirty="0" smtClean="0"/>
              <a:t>Comedias de historia y leyendas de España: Fuenteovejuna, El caballero de Olmedo, </a:t>
            </a:r>
            <a:r>
              <a:rPr lang="es-ES" dirty="0" err="1" smtClean="0"/>
              <a:t>Peribáñez</a:t>
            </a:r>
            <a:r>
              <a:rPr lang="es-ES" dirty="0" smtClean="0"/>
              <a:t> (tema del honor),… Todas basadas en la crónicas medievales, romancero y leyendas.</a:t>
            </a:r>
          </a:p>
          <a:p>
            <a:pPr algn="just"/>
            <a:r>
              <a:rPr lang="es-ES" dirty="0" smtClean="0"/>
              <a:t>Comedias de enredo, que acabarán llamándose de capa y espada: La dama boba, El perro del hortelano, El castigo sin venganza,…</a:t>
            </a:r>
          </a:p>
          <a:p>
            <a:pPr algn="just"/>
            <a:r>
              <a:rPr lang="es-ES" dirty="0" smtClean="0"/>
              <a:t>Zarzuelas: La selva sin amor.</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TotalTime>
  <Words>257</Words>
  <Application>Microsoft Office PowerPoint</Application>
  <PresentationFormat>Presentación en pantalla (4:3)</PresentationFormat>
  <Paragraphs>13</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Mirador</vt:lpstr>
      <vt:lpstr>EL TEATRO DE LOPE DE VEGA</vt:lpstr>
      <vt:lpstr>CREADOR DE LA COMEDIA NUEVA</vt:lpstr>
      <vt:lpstr>CLASIFICACIÓN DE SU TEATRO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TEATRO DE LOPE DE VEGA</dc:title>
  <dc:creator>gmoreno</dc:creator>
  <cp:lastModifiedBy>gmoreno</cp:lastModifiedBy>
  <cp:revision>4</cp:revision>
  <dcterms:created xsi:type="dcterms:W3CDTF">2019-02-09T12:14:17Z</dcterms:created>
  <dcterms:modified xsi:type="dcterms:W3CDTF">2019-02-09T12:47:14Z</dcterms:modified>
</cp:coreProperties>
</file>