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80" r:id="rId23"/>
    <p:sldId id="281" r:id="rId24"/>
    <p:sldId id="276" r:id="rId25"/>
    <p:sldId id="277" r:id="rId26"/>
    <p:sldId id="278" r:id="rId27"/>
    <p:sldId id="282" r:id="rId28"/>
    <p:sldId id="283" r:id="rId29"/>
    <p:sldId id="284"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55360C-6E23-4F38-8D7A-12FFDE01E045}" type="datetimeFigureOut">
              <a:rPr lang="es-ES" smtClean="0"/>
              <a:pPr/>
              <a:t>23/12/2013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BCE62-403E-4BB5-B337-93445F5C121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B2BCE62-403E-4BB5-B337-93445F5C1210}"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66387CB-1A1E-43C4-9978-F9027075CBDB}" type="datetimeFigureOut">
              <a:rPr lang="es-ES" smtClean="0"/>
              <a:pPr/>
              <a:t>23/12/2013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729A1A-290B-45D1-8C66-59BBD308068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387CB-1A1E-43C4-9978-F9027075CBDB}" type="datetimeFigureOut">
              <a:rPr lang="es-ES" smtClean="0"/>
              <a:pPr/>
              <a:t>23/12/2013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29A1A-290B-45D1-8C66-59BBD308068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ki/Emilio,_o_De_la_educaci%C3%B3n" TargetMode="External"/><Relationship Id="rId2" Type="http://schemas.openxmlformats.org/officeDocument/2006/relationships/hyperlink" Target="http://es.wikipedia.org/wiki/Cartas_persas"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slide" Target="slide2.xml"/><Relationship Id="rId3" Type="http://schemas.openxmlformats.org/officeDocument/2006/relationships/slide" Target="slide14.xml"/><Relationship Id="rId7" Type="http://schemas.openxmlformats.org/officeDocument/2006/relationships/slide" Target="slide18.xml"/><Relationship Id="rId12" Type="http://schemas.openxmlformats.org/officeDocument/2006/relationships/slide" Target="slide26.xml"/><Relationship Id="rId2" Type="http://schemas.openxmlformats.org/officeDocument/2006/relationships/slide" Target="slide13.xml"/><Relationship Id="rId1" Type="http://schemas.openxmlformats.org/officeDocument/2006/relationships/slideLayout" Target="../slideLayouts/slideLayout5.xml"/><Relationship Id="rId6" Type="http://schemas.openxmlformats.org/officeDocument/2006/relationships/slide" Target="slide17.xml"/><Relationship Id="rId11" Type="http://schemas.openxmlformats.org/officeDocument/2006/relationships/slide" Target="slide25.xml"/><Relationship Id="rId5" Type="http://schemas.openxmlformats.org/officeDocument/2006/relationships/slide" Target="slide16.xml"/><Relationship Id="rId10" Type="http://schemas.openxmlformats.org/officeDocument/2006/relationships/slide" Target="slide24.xml"/><Relationship Id="rId4" Type="http://schemas.openxmlformats.org/officeDocument/2006/relationships/slide" Target="slide15.xml"/><Relationship Id="rId9" Type="http://schemas.openxmlformats.org/officeDocument/2006/relationships/slide" Target="slide20.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es.wikipedia.org/wiki/Johann_Wolfgang_von_Goeth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s.wikipedia.org/wiki/Friedrich_H%C3%B6lderlin"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hyperlink" Target="http://es.wikipedia.org/wiki/Heinrich_Heine" TargetMode="External"/><Relationship Id="rId4" Type="http://schemas.openxmlformats.org/officeDocument/2006/relationships/hyperlink" Target="http://es.wikipedia.org/wiki/Novali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s.wikipedia.org/wiki/Victor_Hugo"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hyperlink" Target="http://es.wikipedia.org/wiki/Alfred_de_Musset" TargetMode="External"/></Relationships>
</file>

<file path=ppt/slides/_rels/slide1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es.wikipedia.org/wiki/The_Rime_of_the_Ancient_Marin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11.xml"/><Relationship Id="rId3" Type="http://schemas.openxmlformats.org/officeDocument/2006/relationships/slide" Target="slide4.xml"/><Relationship Id="rId7" Type="http://schemas.openxmlformats.org/officeDocument/2006/relationships/slide" Target="slide28.xml"/><Relationship Id="rId12"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5.xml"/><Relationship Id="rId6" Type="http://schemas.openxmlformats.org/officeDocument/2006/relationships/slide" Target="slide27.xml"/><Relationship Id="rId11" Type="http://schemas.openxmlformats.org/officeDocument/2006/relationships/slide" Target="slide9.xml"/><Relationship Id="rId5" Type="http://schemas.openxmlformats.org/officeDocument/2006/relationships/slide" Target="slide6.xml"/><Relationship Id="rId10" Type="http://schemas.openxmlformats.org/officeDocument/2006/relationships/slide" Target="slide8.xml"/><Relationship Id="rId4" Type="http://schemas.openxmlformats.org/officeDocument/2006/relationships/slide" Target="slide5.xml"/><Relationship Id="rId9" Type="http://schemas.openxmlformats.org/officeDocument/2006/relationships/slide" Target="slide7.xml"/><Relationship Id="rId14" Type="http://schemas.openxmlformats.org/officeDocument/2006/relationships/slide" Target="slide1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hyperlink" Target="http://es.wikipedia.org/wiki/Frankenstein_o_el_moderno_Prometeo" TargetMode="Externa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8" Type="http://schemas.openxmlformats.org/officeDocument/2006/relationships/hyperlink" Target="http://es.wikipedia.org/wiki/Villa_Diodati" TargetMode="External"/><Relationship Id="rId13" Type="http://schemas.openxmlformats.org/officeDocument/2006/relationships/hyperlink" Target="http://es.wikipedia.org/wiki/Novela_de_terror" TargetMode="External"/><Relationship Id="rId3" Type="http://schemas.openxmlformats.org/officeDocument/2006/relationships/hyperlink" Target="http://es.wikipedia.org/wiki/A%C3%B1o_sin_verano" TargetMode="External"/><Relationship Id="rId7" Type="http://schemas.openxmlformats.org/officeDocument/2006/relationships/hyperlink" Target="http://es.wikipedia.org/wiki/Lord_Byron" TargetMode="External"/><Relationship Id="rId12" Type="http://schemas.openxmlformats.org/officeDocument/2006/relationships/hyperlink" Target="http://es.wikipedia.org/wiki/Terror" TargetMode="External"/><Relationship Id="rId17" Type="http://schemas.openxmlformats.org/officeDocument/2006/relationships/slide" Target="slide12.xml"/><Relationship Id="rId2" Type="http://schemas.openxmlformats.org/officeDocument/2006/relationships/hyperlink" Target="http://es.wikipedia.org/wiki/1816" TargetMode="External"/><Relationship Id="rId16" Type="http://schemas.openxmlformats.org/officeDocument/2006/relationships/hyperlink" Target="http://es.wikipedia.org/wiki/1818" TargetMode="External"/><Relationship Id="rId1" Type="http://schemas.openxmlformats.org/officeDocument/2006/relationships/slideLayout" Target="../slideLayouts/slideLayout2.xml"/><Relationship Id="rId6" Type="http://schemas.openxmlformats.org/officeDocument/2006/relationships/hyperlink" Target="http://es.wikipedia.org/wiki/Percy_Bysshe_Shelley" TargetMode="External"/><Relationship Id="rId11" Type="http://schemas.openxmlformats.org/officeDocument/2006/relationships/hyperlink" Target="http://es.wikipedia.org/wiki/John_Polidori" TargetMode="External"/><Relationship Id="rId5" Type="http://schemas.openxmlformats.org/officeDocument/2006/relationships/hyperlink" Target="http://es.wikipedia.org/wiki/Mary_Shelley" TargetMode="External"/><Relationship Id="rId15" Type="http://schemas.openxmlformats.org/officeDocument/2006/relationships/hyperlink" Target="http://es.wikipedia.org/wiki/1817" TargetMode="External"/><Relationship Id="rId10" Type="http://schemas.openxmlformats.org/officeDocument/2006/relationships/hyperlink" Target="http://es.wikipedia.org/wiki/Fantasma" TargetMode="External"/><Relationship Id="rId4" Type="http://schemas.openxmlformats.org/officeDocument/2006/relationships/hyperlink" Target="http://es.wikipedia.org/wiki/Tambora" TargetMode="External"/><Relationship Id="rId9" Type="http://schemas.openxmlformats.org/officeDocument/2006/relationships/hyperlink" Target="http://es.wikipedia.org/wiki/Suiza" TargetMode="External"/><Relationship Id="rId14" Type="http://schemas.openxmlformats.org/officeDocument/2006/relationships/hyperlink" Target="http://es.wikipedia.org/w/index.php?title=Andrew_Crosse&amp;action=edit&amp;redlink=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s.wikipedia.org/wiki/Teatro" TargetMode="External"/><Relationship Id="rId7" Type="http://schemas.openxmlformats.org/officeDocument/2006/relationships/slide" Target="slide12.xml"/><Relationship Id="rId2" Type="http://schemas.openxmlformats.org/officeDocument/2006/relationships/hyperlink" Target="http://es.wikipedia.org/wiki/Byron" TargetMode="External"/><Relationship Id="rId1" Type="http://schemas.openxmlformats.org/officeDocument/2006/relationships/slideLayout" Target="../slideLayouts/slideLayout2.xml"/><Relationship Id="rId6" Type="http://schemas.openxmlformats.org/officeDocument/2006/relationships/hyperlink" Target="http://es.wikipedia.org/wiki/Tit%C3%A1n_(mitolog%C3%ADa)" TargetMode="External"/><Relationship Id="rId5" Type="http://schemas.openxmlformats.org/officeDocument/2006/relationships/hyperlink" Target="http://es.wikipedia.org/wiki/Prometeo" TargetMode="External"/><Relationship Id="rId4" Type="http://schemas.openxmlformats.org/officeDocument/2006/relationships/hyperlink" Target="http://es.wikipedia.org/wiki/Esquilo" TargetMode="External"/></Relationships>
</file>

<file path=ppt/slides/_rels/slide2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s.wikipedia.org/wiki/John_Keats"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25.xml.rels><?xml version="1.0" encoding="UTF-8" standalone="yes"?>
<Relationships xmlns="http://schemas.openxmlformats.org/package/2006/relationships"><Relationship Id="rId3" Type="http://schemas.openxmlformats.org/officeDocument/2006/relationships/hyperlink" Target="http://es.wikipedia.org/wiki/Lord_Byron"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26.xml.rels><?xml version="1.0" encoding="UTF-8" standalone="yes"?>
<Relationships xmlns="http://schemas.openxmlformats.org/package/2006/relationships"><Relationship Id="rId3" Type="http://schemas.openxmlformats.org/officeDocument/2006/relationships/hyperlink" Target="http://es.wikipedia.org/wiki/Walter_Scott" TargetMode="Externa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es.wikipedia.org/wiki/Despotismo_ilustrad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youtube.com/watch?v=AmspI81ESPw"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es.wikipedia.org/wiki/Robinson_Cruso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es.wikipedia.org/wiki/Los_viajes_de_Gulliv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NOVA.png"/>
          <p:cNvPicPr>
            <a:picLocks noChangeAspect="1"/>
          </p:cNvPicPr>
          <p:nvPr/>
        </p:nvPicPr>
        <p:blipFill>
          <a:blip r:embed="rId3" cstate="print"/>
          <a:stretch>
            <a:fillRect/>
          </a:stretch>
        </p:blipFill>
        <p:spPr>
          <a:xfrm>
            <a:off x="0" y="0"/>
            <a:ext cx="9144000" cy="6858000"/>
          </a:xfrm>
          <a:prstGeom prst="rect">
            <a:avLst/>
          </a:prstGeom>
        </p:spPr>
      </p:pic>
      <p:sp>
        <p:nvSpPr>
          <p:cNvPr id="2" name="1 Título"/>
          <p:cNvSpPr>
            <a:spLocks noGrp="1"/>
          </p:cNvSpPr>
          <p:nvPr>
            <p:ph type="ctrTitle"/>
          </p:nvPr>
        </p:nvSpPr>
        <p:spPr/>
        <p:txBody>
          <a:bodyPr>
            <a:normAutofit/>
          </a:bodyPr>
          <a:lstStyle/>
          <a:p>
            <a:r>
              <a:rPr lang="es-ES" sz="7200" dirty="0" smtClean="0">
                <a:solidFill>
                  <a:srgbClr val="002060"/>
                </a:solidFill>
              </a:rPr>
              <a:t>NEOCLASICISMO</a:t>
            </a:r>
            <a:endParaRPr lang="es-ES" sz="7200" dirty="0">
              <a:solidFill>
                <a:srgbClr val="002060"/>
              </a:solidFill>
            </a:endParaRPr>
          </a:p>
        </p:txBody>
      </p:sp>
      <p:sp>
        <p:nvSpPr>
          <p:cNvPr id="3" name="2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NOVELA FRANCESA</a:t>
            </a:r>
            <a:endParaRPr lang="es-ES" dirty="0">
              <a:solidFill>
                <a:srgbClr val="002060"/>
              </a:solidFill>
            </a:endParaRPr>
          </a:p>
        </p:txBody>
      </p:sp>
      <p:sp>
        <p:nvSpPr>
          <p:cNvPr id="3" name="2 Marcador de contenido"/>
          <p:cNvSpPr>
            <a:spLocks noGrp="1"/>
          </p:cNvSpPr>
          <p:nvPr>
            <p:ph idx="1"/>
          </p:nvPr>
        </p:nvSpPr>
        <p:spPr/>
        <p:txBody>
          <a:bodyPr>
            <a:normAutofit fontScale="77500" lnSpcReduction="20000"/>
          </a:bodyPr>
          <a:lstStyle/>
          <a:p>
            <a:r>
              <a:rPr lang="es-ES" b="1" dirty="0" smtClean="0"/>
              <a:t>ANTOINE PREVOST </a:t>
            </a:r>
            <a:r>
              <a:rPr lang="es-ES" dirty="0" smtClean="0"/>
              <a:t>(1697-1763): </a:t>
            </a:r>
            <a:r>
              <a:rPr lang="es-ES" b="1" dirty="0" smtClean="0"/>
              <a:t>MANON LESCAUT</a:t>
            </a:r>
            <a:r>
              <a:rPr lang="es-ES" dirty="0" smtClean="0"/>
              <a:t>, TACHADA DE INMORAL.</a:t>
            </a:r>
          </a:p>
          <a:p>
            <a:r>
              <a:rPr lang="es-ES" b="1" dirty="0" smtClean="0"/>
              <a:t>SAINT PIERRE </a:t>
            </a:r>
            <a:r>
              <a:rPr lang="es-ES" dirty="0" smtClean="0"/>
              <a:t>(1737-1814): </a:t>
            </a:r>
            <a:r>
              <a:rPr lang="es-ES" b="1" dirty="0" smtClean="0"/>
              <a:t>PABLO Y VIRGINIA</a:t>
            </a:r>
            <a:r>
              <a:rPr lang="es-ES" dirty="0" smtClean="0"/>
              <a:t>; DOS JÓVENES CRIADOS EN LA NATURALEZA DE LA ISLA DE SAINT MAURICE.</a:t>
            </a:r>
          </a:p>
          <a:p>
            <a:r>
              <a:rPr lang="es-ES" b="1" dirty="0" smtClean="0"/>
              <a:t>CHORDELOS DE LA CLOSE </a:t>
            </a:r>
            <a:r>
              <a:rPr lang="es-ES" dirty="0" smtClean="0"/>
              <a:t>(1741-1803): </a:t>
            </a:r>
            <a:r>
              <a:rPr lang="es-ES" b="1" dirty="0" smtClean="0"/>
              <a:t>LAS AMISTADES PELIGROSAS</a:t>
            </a:r>
            <a:r>
              <a:rPr lang="es-ES" dirty="0" smtClean="0"/>
              <a:t>: NOVELA EPISTOLAR QUE NARRA LA CONQUISTA DE UN LIBERTINO DE LA DECENTE MADAME TOURVEL Y LA JOVEN CECILE Y SU FINAL TRÁGICO CON COMPLEJIDAD SICOLÓGICA Y PERSPECTIVISMO.</a:t>
            </a:r>
          </a:p>
          <a:p>
            <a:r>
              <a:rPr lang="es-ES" b="1" dirty="0" smtClean="0"/>
              <a:t>MONTESQUIEU</a:t>
            </a:r>
            <a:r>
              <a:rPr lang="es-ES" dirty="0" smtClean="0"/>
              <a:t>: </a:t>
            </a:r>
            <a:r>
              <a:rPr lang="es-ES" dirty="0" smtClean="0">
                <a:hlinkClick r:id="rId2"/>
              </a:rPr>
              <a:t>CARTAS PERSAS</a:t>
            </a:r>
            <a:r>
              <a:rPr lang="es-ES" dirty="0" smtClean="0"/>
              <a:t>.</a:t>
            </a:r>
          </a:p>
          <a:p>
            <a:r>
              <a:rPr lang="es-ES" b="1" dirty="0" smtClean="0"/>
              <a:t>ROUSSEAU</a:t>
            </a:r>
            <a:r>
              <a:rPr lang="es-ES" dirty="0" smtClean="0"/>
              <a:t>: </a:t>
            </a:r>
            <a:r>
              <a:rPr lang="es-ES" dirty="0" smtClean="0">
                <a:hlinkClick r:id="rId3"/>
              </a:rPr>
              <a:t>EL EMILIO</a:t>
            </a:r>
            <a:r>
              <a:rPr lang="es-ES" dirty="0" smtClean="0"/>
              <a:t>, NOVELA FILOSÓFICA Y PEDAGÓGICA.</a:t>
            </a:r>
            <a:endParaRPr lang="es-ES" dirty="0"/>
          </a:p>
        </p:txBody>
      </p:sp>
      <p:sp>
        <p:nvSpPr>
          <p:cNvPr id="4" name="3 Botón de acción: Inicio">
            <a:hlinkClick r:id="rId4"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BALSA.png"/>
          <p:cNvPicPr>
            <a:picLocks noChangeAspect="1"/>
          </p:cNvPicPr>
          <p:nvPr/>
        </p:nvPicPr>
        <p:blipFill>
          <a:blip r:embed="rId2" cstate="print"/>
          <a:stretch>
            <a:fillRect/>
          </a:stretch>
        </p:blipFill>
        <p:spPr>
          <a:xfrm>
            <a:off x="-1" y="0"/>
            <a:ext cx="9103235" cy="6858000"/>
          </a:xfrm>
          <a:prstGeom prst="rect">
            <a:avLst/>
          </a:prstGeom>
        </p:spPr>
      </p:pic>
      <p:sp>
        <p:nvSpPr>
          <p:cNvPr id="4" name="3 Título"/>
          <p:cNvSpPr>
            <a:spLocks noGrp="1"/>
          </p:cNvSpPr>
          <p:nvPr>
            <p:ph type="ctrTitle"/>
          </p:nvPr>
        </p:nvSpPr>
        <p:spPr/>
        <p:txBody>
          <a:bodyPr>
            <a:normAutofit/>
          </a:bodyPr>
          <a:lstStyle/>
          <a:p>
            <a:r>
              <a:rPr lang="es-ES" sz="6600" dirty="0" smtClean="0">
                <a:solidFill>
                  <a:srgbClr val="FF0000"/>
                </a:solidFill>
              </a:rPr>
              <a:t>ROMANTICISMO</a:t>
            </a:r>
            <a:endParaRPr lang="es-ES" sz="6600" dirty="0">
              <a:solidFill>
                <a:srgbClr val="FF0000"/>
              </a:solidFill>
            </a:endParaRPr>
          </a:p>
        </p:txBody>
      </p:sp>
      <p:sp>
        <p:nvSpPr>
          <p:cNvPr id="5" name="4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solidFill>
                  <a:srgbClr val="002060"/>
                </a:solidFill>
              </a:rPr>
              <a:t>ÍNDICE</a:t>
            </a:r>
            <a:endParaRPr lang="es-ES" dirty="0">
              <a:solidFill>
                <a:srgbClr val="002060"/>
              </a:solidFill>
            </a:endParaRPr>
          </a:p>
        </p:txBody>
      </p:sp>
      <p:sp>
        <p:nvSpPr>
          <p:cNvPr id="5" name="4 Marcador de texto"/>
          <p:cNvSpPr>
            <a:spLocks noGrp="1"/>
          </p:cNvSpPr>
          <p:nvPr>
            <p:ph type="body" idx="1"/>
          </p:nvPr>
        </p:nvSpPr>
        <p:spPr/>
        <p:txBody>
          <a:bodyPr>
            <a:normAutofit fontScale="77500" lnSpcReduction="20000"/>
          </a:bodyPr>
          <a:lstStyle/>
          <a:p>
            <a:pPr algn="ctr"/>
            <a:r>
              <a:rPr lang="es-ES" dirty="0" smtClean="0">
                <a:solidFill>
                  <a:srgbClr val="FF0000"/>
                </a:solidFill>
              </a:rPr>
              <a:t>CARACTERÍSTICAS. </a:t>
            </a:r>
          </a:p>
          <a:p>
            <a:pPr algn="ctr"/>
            <a:r>
              <a:rPr lang="es-ES" dirty="0" smtClean="0">
                <a:solidFill>
                  <a:srgbClr val="FF0000"/>
                </a:solidFill>
              </a:rPr>
              <a:t>POESÍA ALEMANA Y FRANCESA</a:t>
            </a:r>
            <a:endParaRPr lang="es-ES" dirty="0">
              <a:solidFill>
                <a:srgbClr val="FF0000"/>
              </a:solidFill>
            </a:endParaRPr>
          </a:p>
        </p:txBody>
      </p:sp>
      <p:sp>
        <p:nvSpPr>
          <p:cNvPr id="6" name="5 Marcador de contenido"/>
          <p:cNvSpPr>
            <a:spLocks noGrp="1"/>
          </p:cNvSpPr>
          <p:nvPr>
            <p:ph sz="half" idx="2"/>
          </p:nvPr>
        </p:nvSpPr>
        <p:spPr/>
        <p:txBody>
          <a:bodyPr/>
          <a:lstStyle/>
          <a:p>
            <a:r>
              <a:rPr lang="es-ES" dirty="0" smtClean="0">
                <a:hlinkClick r:id="rId2" action="ppaction://hlinksldjump"/>
              </a:rPr>
              <a:t>DEFINICIÓN Y CRONOLOGÍA</a:t>
            </a:r>
            <a:endParaRPr lang="es-ES" dirty="0" smtClean="0"/>
          </a:p>
          <a:p>
            <a:r>
              <a:rPr lang="es-ES" dirty="0" smtClean="0">
                <a:hlinkClick r:id="rId3" action="ppaction://hlinksldjump"/>
              </a:rPr>
              <a:t>CARACTERÍSTICAS</a:t>
            </a:r>
            <a:endParaRPr lang="es-ES" dirty="0" smtClean="0"/>
          </a:p>
          <a:p>
            <a:r>
              <a:rPr lang="es-ES" dirty="0" smtClean="0">
                <a:hlinkClick r:id="rId4" action="ppaction://hlinksldjump"/>
              </a:rPr>
              <a:t>ROMANTICISMO ALEMÁN</a:t>
            </a:r>
            <a:endParaRPr lang="es-ES" dirty="0" smtClean="0"/>
          </a:p>
          <a:p>
            <a:r>
              <a:rPr lang="es-ES" dirty="0" smtClean="0">
                <a:hlinkClick r:id="rId5" action="ppaction://hlinksldjump"/>
              </a:rPr>
              <a:t>LA POESÍA ALEMANA</a:t>
            </a:r>
            <a:endParaRPr lang="es-ES" dirty="0" smtClean="0"/>
          </a:p>
          <a:p>
            <a:r>
              <a:rPr lang="es-ES" dirty="0" smtClean="0">
                <a:hlinkClick r:id="rId6" action="ppaction://hlinksldjump"/>
              </a:rPr>
              <a:t>POESÍA FRANCESA</a:t>
            </a:r>
            <a:endParaRPr lang="es-ES" dirty="0" smtClean="0"/>
          </a:p>
          <a:p>
            <a:endParaRPr lang="es-ES" dirty="0" smtClean="0"/>
          </a:p>
          <a:p>
            <a:endParaRPr lang="es-ES" dirty="0"/>
          </a:p>
        </p:txBody>
      </p:sp>
      <p:sp>
        <p:nvSpPr>
          <p:cNvPr id="7" name="6 Marcador de texto"/>
          <p:cNvSpPr>
            <a:spLocks noGrp="1"/>
          </p:cNvSpPr>
          <p:nvPr>
            <p:ph type="body" sz="quarter" idx="3"/>
          </p:nvPr>
        </p:nvSpPr>
        <p:spPr/>
        <p:txBody>
          <a:bodyPr>
            <a:normAutofit fontScale="92500"/>
          </a:bodyPr>
          <a:lstStyle/>
          <a:p>
            <a:pPr algn="ctr"/>
            <a:r>
              <a:rPr lang="es-ES" dirty="0" smtClean="0">
                <a:solidFill>
                  <a:srgbClr val="FF0000"/>
                </a:solidFill>
                <a:hlinkClick r:id="rId7" action="ppaction://hlinksldjump"/>
              </a:rPr>
              <a:t>POESÍA  </a:t>
            </a:r>
            <a:r>
              <a:rPr lang="es-ES" smtClean="0">
                <a:solidFill>
                  <a:srgbClr val="FF0000"/>
                </a:solidFill>
                <a:hlinkClick r:id="rId7" action="ppaction://hlinksldjump"/>
              </a:rPr>
              <a:t>Y LITERATURA </a:t>
            </a:r>
            <a:r>
              <a:rPr lang="es-ES" dirty="0" smtClean="0">
                <a:solidFill>
                  <a:srgbClr val="FF0000"/>
                </a:solidFill>
                <a:hlinkClick r:id="rId7" action="ppaction://hlinksldjump"/>
              </a:rPr>
              <a:t>INGLESA</a:t>
            </a:r>
            <a:endParaRPr lang="es-ES" dirty="0">
              <a:solidFill>
                <a:srgbClr val="FF0000"/>
              </a:solidFill>
            </a:endParaRPr>
          </a:p>
        </p:txBody>
      </p:sp>
      <p:sp>
        <p:nvSpPr>
          <p:cNvPr id="8" name="7 Marcador de contenido"/>
          <p:cNvSpPr>
            <a:spLocks noGrp="1"/>
          </p:cNvSpPr>
          <p:nvPr>
            <p:ph sz="quarter" idx="4"/>
          </p:nvPr>
        </p:nvSpPr>
        <p:spPr/>
        <p:txBody>
          <a:bodyPr/>
          <a:lstStyle/>
          <a:p>
            <a:r>
              <a:rPr lang="es-ES" dirty="0" smtClean="0">
                <a:hlinkClick r:id="rId8" action="ppaction://hlinksldjump"/>
              </a:rPr>
              <a:t>PRIMERA GENERACIÓN</a:t>
            </a:r>
            <a:endParaRPr lang="es-ES" dirty="0" smtClean="0"/>
          </a:p>
          <a:p>
            <a:r>
              <a:rPr lang="es-ES" dirty="0" smtClean="0">
                <a:hlinkClick r:id="rId9" action="ppaction://hlinksldjump"/>
              </a:rPr>
              <a:t>SEGUNDA GENERACIÓN</a:t>
            </a:r>
            <a:endParaRPr lang="es-ES" dirty="0" smtClean="0"/>
          </a:p>
          <a:p>
            <a:r>
              <a:rPr lang="es-ES" dirty="0" smtClean="0">
                <a:hlinkClick r:id="rId10" action="ppaction://hlinksldjump"/>
              </a:rPr>
              <a:t>KEATS</a:t>
            </a:r>
            <a:endParaRPr lang="es-ES" dirty="0" smtClean="0"/>
          </a:p>
          <a:p>
            <a:r>
              <a:rPr lang="es-ES" dirty="0" smtClean="0">
                <a:hlinkClick r:id="rId11" action="ppaction://hlinksldjump"/>
              </a:rPr>
              <a:t>BYRON</a:t>
            </a:r>
            <a:endParaRPr lang="es-ES" dirty="0" smtClean="0"/>
          </a:p>
          <a:p>
            <a:r>
              <a:rPr lang="es-ES" dirty="0" smtClean="0">
                <a:hlinkClick r:id="rId12" action="ppaction://hlinksldjump"/>
              </a:rPr>
              <a:t>LA NOVELA HISTÓRICA</a:t>
            </a:r>
            <a:endParaRPr lang="es-ES" dirty="0"/>
          </a:p>
        </p:txBody>
      </p:sp>
      <p:sp>
        <p:nvSpPr>
          <p:cNvPr id="9" name="8 Botón de acción: Inicio">
            <a:hlinkClick r:id="rId13"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solidFill>
                  <a:srgbClr val="002060"/>
                </a:solidFill>
              </a:rPr>
              <a:t>DEFINICIÓN Y CRONOLOGÍA</a:t>
            </a:r>
            <a:endParaRPr lang="es-ES" dirty="0">
              <a:solidFill>
                <a:srgbClr val="002060"/>
              </a:solidFill>
            </a:endParaRPr>
          </a:p>
        </p:txBody>
      </p:sp>
      <p:sp>
        <p:nvSpPr>
          <p:cNvPr id="8" name="7 Marcador de contenido"/>
          <p:cNvSpPr>
            <a:spLocks noGrp="1"/>
          </p:cNvSpPr>
          <p:nvPr>
            <p:ph idx="1"/>
          </p:nvPr>
        </p:nvSpPr>
        <p:spPr/>
        <p:txBody>
          <a:bodyPr>
            <a:normAutofit fontScale="85000" lnSpcReduction="10000"/>
          </a:bodyPr>
          <a:lstStyle/>
          <a:p>
            <a:r>
              <a:rPr lang="es-ES" b="1" dirty="0" smtClean="0"/>
              <a:t>DEFINICIÓN</a:t>
            </a:r>
            <a:r>
              <a:rPr lang="es-ES" dirty="0" smtClean="0"/>
              <a:t>: MOVIMIENTO ARTÍSTICO CUYA NUEVA VISIÓN DEL MUNDO SE CENTRA EN LA SUBJETIVIDAD. NACE COMO UNA REPUESTA ARTÍSTICA ANTE LA CRISIS DEL ANTIGUO RÉGIMEN Y COMO REFLEJO DEL DESEO DE LIBERTAD DE LA CLASE BURGUESA. SE EXPRESA EL MOVIMIENTO A TRAVÉS DE LA EXALTACIÓN Y ORIGINALIDAD.</a:t>
            </a:r>
          </a:p>
          <a:p>
            <a:r>
              <a:rPr lang="es-ES" b="1" dirty="0" smtClean="0"/>
              <a:t>CRONOLOGÍA</a:t>
            </a:r>
            <a:r>
              <a:rPr lang="es-ES" dirty="0" smtClean="0"/>
              <a:t>: EN INGLATERRA Y ALEMANIA (</a:t>
            </a:r>
            <a:r>
              <a:rPr lang="es-ES" b="1" dirty="0" smtClean="0"/>
              <a:t>STURM UND DRANG</a:t>
            </a:r>
            <a:r>
              <a:rPr lang="es-ES" dirty="0" smtClean="0"/>
              <a:t>) A FINALES DEL SIGLO XVIII. EN EL PRIMER TERCIO DEL SIGLO XIX EN FRANCIA, ITALIA Y ESPAÑA (1833-1844).</a:t>
            </a:r>
            <a:endParaRPr lang="es-ES" dirty="0"/>
          </a:p>
        </p:txBody>
      </p:sp>
      <p:sp>
        <p:nvSpPr>
          <p:cNvPr id="4" name="3 Botón de acción: Inicio">
            <a:hlinkClick r:id="rId2"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CARACTERÍSTICAS</a:t>
            </a:r>
            <a:endParaRPr lang="es-ES" dirty="0">
              <a:solidFill>
                <a:srgbClr val="002060"/>
              </a:solidFill>
            </a:endParaRPr>
          </a:p>
        </p:txBody>
      </p:sp>
      <p:sp>
        <p:nvSpPr>
          <p:cNvPr id="3" name="2 Marcador de contenido"/>
          <p:cNvSpPr>
            <a:spLocks noGrp="1"/>
          </p:cNvSpPr>
          <p:nvPr>
            <p:ph idx="1"/>
          </p:nvPr>
        </p:nvSpPr>
        <p:spPr/>
        <p:txBody>
          <a:bodyPr>
            <a:normAutofit fontScale="55000" lnSpcReduction="20000"/>
          </a:bodyPr>
          <a:lstStyle/>
          <a:p>
            <a:r>
              <a:rPr lang="es-ES" b="1" dirty="0" smtClean="0"/>
              <a:t>SUBJETIVIDAD</a:t>
            </a:r>
            <a:r>
              <a:rPr lang="es-ES" dirty="0" smtClean="0"/>
              <a:t>: EXPRESA LA INDIVIDUALIDAD Y LOS SENTIMIENTOS FRENTE A LA RACIONALIDAD Y REALIDAD.</a:t>
            </a:r>
          </a:p>
          <a:p>
            <a:r>
              <a:rPr lang="es-ES" b="1" dirty="0" smtClean="0"/>
              <a:t>FUGA DE LA REALIDAD</a:t>
            </a:r>
            <a:r>
              <a:rPr lang="es-ES" dirty="0" smtClean="0"/>
              <a:t>: EN EL TIEMPO (TEMAS HISTÓRICOS) EN EL ESPACIO (LUGARES REMOTOS Y EXÓTICOS).</a:t>
            </a:r>
          </a:p>
          <a:p>
            <a:r>
              <a:rPr lang="es-ES" b="1" dirty="0" smtClean="0"/>
              <a:t>NACIONALISMO</a:t>
            </a:r>
            <a:r>
              <a:rPr lang="es-ES" dirty="0" smtClean="0"/>
              <a:t>.</a:t>
            </a:r>
          </a:p>
          <a:p>
            <a:r>
              <a:rPr lang="es-ES" b="1" dirty="0" smtClean="0"/>
              <a:t>ORIGINALIDAD</a:t>
            </a:r>
            <a:r>
              <a:rPr lang="es-ES" dirty="0" smtClean="0"/>
              <a:t> FRENTE A LA IMITACIÓN CLÁSICA POR PRIMERA VEZ EN LITERATURA.</a:t>
            </a:r>
          </a:p>
          <a:p>
            <a:r>
              <a:rPr lang="es-ES" b="1" dirty="0" smtClean="0"/>
              <a:t>NO SIGUEN LAS REGLAS CLÁSICAS</a:t>
            </a:r>
            <a:r>
              <a:rPr lang="es-ES" dirty="0" smtClean="0"/>
              <a:t>.</a:t>
            </a:r>
          </a:p>
          <a:p>
            <a:r>
              <a:rPr lang="es-ES" b="1" dirty="0" smtClean="0"/>
              <a:t>BORRAN LAS DIFERENCIAS ENTRE LOS GÉNEROS</a:t>
            </a:r>
            <a:r>
              <a:rPr lang="es-ES" dirty="0" smtClean="0"/>
              <a:t>.</a:t>
            </a:r>
          </a:p>
          <a:p>
            <a:r>
              <a:rPr lang="es-ES" b="1" dirty="0" smtClean="0"/>
              <a:t>NUEVOS TEMAS</a:t>
            </a:r>
            <a:r>
              <a:rPr lang="es-ES" dirty="0" smtClean="0"/>
              <a:t>: AMOR COMO SENTIMIENTO SUBLIME, PAISAJE COMO ESTADO DE ÁNIMO, LA NOCHE Y LO SOBRENATURAL, EL SATANISMO, LA REBELDÍA CON PERSONAJES FUERA DE LA LEY (REO, BANDIDO, PIRATA…), EXALTACIÓN DE LA MUERTE, LUGARES EXÓTICOS Y TIEMPO HISTÓRICO (EDAD MEDIA)…</a:t>
            </a:r>
          </a:p>
          <a:p>
            <a:r>
              <a:rPr lang="es-ES" dirty="0" smtClean="0"/>
              <a:t>DOS TENDENCIAS:</a:t>
            </a:r>
          </a:p>
          <a:p>
            <a:pPr lvl="1"/>
            <a:r>
              <a:rPr lang="es-ES" b="1" dirty="0" smtClean="0"/>
              <a:t>TRADICIONAL</a:t>
            </a:r>
            <a:r>
              <a:rPr lang="es-ES" dirty="0" smtClean="0"/>
              <a:t>: CONSERVADOR, AFÍN AL ANTIGUO RÉGIMEN. MARTÍNEZ DE LA ROSA, ZORRILLA, CHATEAUBRIAN.</a:t>
            </a:r>
          </a:p>
          <a:p>
            <a:pPr lvl="1"/>
            <a:r>
              <a:rPr lang="es-ES" b="1" dirty="0" smtClean="0"/>
              <a:t>LIBERAL</a:t>
            </a:r>
            <a:r>
              <a:rPr lang="es-ES" dirty="0" smtClean="0"/>
              <a:t>: PROGRESISTA E INDIVIDUALISTA. BYRON, ESPRONCEDA.</a:t>
            </a:r>
          </a:p>
          <a:p>
            <a:endParaRPr lang="es-ES" dirty="0"/>
          </a:p>
        </p:txBody>
      </p:sp>
      <p:sp>
        <p:nvSpPr>
          <p:cNvPr id="4" name="3 Botón de acción: Inicio">
            <a:hlinkClick r:id="rId2"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ROMANTICISMO ALEMÁN</a:t>
            </a:r>
            <a:endParaRPr lang="es-ES" dirty="0">
              <a:solidFill>
                <a:srgbClr val="002060"/>
              </a:solidFill>
            </a:endParaRPr>
          </a:p>
        </p:txBody>
      </p:sp>
      <p:sp>
        <p:nvSpPr>
          <p:cNvPr id="3" name="2 Marcador de contenido"/>
          <p:cNvSpPr>
            <a:spLocks noGrp="1"/>
          </p:cNvSpPr>
          <p:nvPr>
            <p:ph idx="1"/>
          </p:nvPr>
        </p:nvSpPr>
        <p:spPr/>
        <p:txBody>
          <a:bodyPr>
            <a:normAutofit fontScale="92500" lnSpcReduction="20000"/>
          </a:bodyPr>
          <a:lstStyle/>
          <a:p>
            <a:r>
              <a:rPr lang="es-ES" b="1" dirty="0" smtClean="0"/>
              <a:t>SCHILLER</a:t>
            </a:r>
            <a:r>
              <a:rPr lang="es-ES" dirty="0" smtClean="0"/>
              <a:t> (1759-1805): CREA EL TEATRO MODERNO ALEMÁN PRESENTANDO CONFLICTOS DEL ALMA, CON AMBIENTACIÓN HISTÓRICA (DRAMA HISTÓRICO) CON FINALIDAD REVOLUCIONARIA. </a:t>
            </a:r>
            <a:r>
              <a:rPr lang="es-ES" b="1" dirty="0" smtClean="0"/>
              <a:t>D. CARLOS</a:t>
            </a:r>
            <a:r>
              <a:rPr lang="es-ES" dirty="0" smtClean="0"/>
              <a:t>, </a:t>
            </a:r>
            <a:r>
              <a:rPr lang="es-ES" b="1" dirty="0" smtClean="0"/>
              <a:t>GUILLERMO TELL</a:t>
            </a:r>
            <a:r>
              <a:rPr lang="es-ES" dirty="0" smtClean="0"/>
              <a:t>.</a:t>
            </a:r>
          </a:p>
          <a:p>
            <a:r>
              <a:rPr lang="es-ES" b="1" dirty="0" smtClean="0">
                <a:hlinkClick r:id="rId2"/>
              </a:rPr>
              <a:t>GOETHE</a:t>
            </a:r>
            <a:r>
              <a:rPr lang="es-ES" dirty="0" smtClean="0"/>
              <a:t>: (1749-1832). </a:t>
            </a:r>
          </a:p>
          <a:p>
            <a:r>
              <a:rPr lang="es-ES" dirty="0" smtClean="0"/>
              <a:t>ETAPA PRERROMÁNTICA: </a:t>
            </a:r>
            <a:r>
              <a:rPr lang="es-ES" b="1" dirty="0" smtClean="0"/>
              <a:t>WERTHER</a:t>
            </a:r>
            <a:r>
              <a:rPr lang="es-ES" dirty="0" smtClean="0"/>
              <a:t> (1774), NOVELA EPISTOLAR, QUE ACABA CON EL SUICIDIO DEL PROTAGONISTA.</a:t>
            </a:r>
          </a:p>
          <a:p>
            <a:r>
              <a:rPr lang="es-ES" b="1" dirty="0" smtClean="0"/>
              <a:t>FAUSTO</a:t>
            </a:r>
            <a:r>
              <a:rPr lang="es-ES" dirty="0" smtClean="0"/>
              <a:t> (1808-1832) TRAGEDIA QUE TRATA DEL MITO CON GRAN PROFUNDIDAD FILOSÓFICA</a:t>
            </a:r>
            <a:endParaRPr lang="es-ES" dirty="0"/>
          </a:p>
        </p:txBody>
      </p:sp>
      <p:sp>
        <p:nvSpPr>
          <p:cNvPr id="4" name="3 Botón de acción: Inicio">
            <a:hlinkClick r:id="rId3"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FIEDRICH.png"/>
          <p:cNvPicPr>
            <a:picLocks noChangeAspect="1"/>
          </p:cNvPicPr>
          <p:nvPr/>
        </p:nvPicPr>
        <p:blipFill>
          <a:blip r:embed="rId2" cstate="print"/>
          <a:stretch>
            <a:fillRect/>
          </a:stretch>
        </p:blipFill>
        <p:spPr>
          <a:xfrm>
            <a:off x="6444208" y="404664"/>
            <a:ext cx="2476500" cy="1847850"/>
          </a:xfrm>
          <a:prstGeom prst="rect">
            <a:avLst/>
          </a:prstGeom>
        </p:spPr>
      </p:pic>
      <p:sp>
        <p:nvSpPr>
          <p:cNvPr id="2" name="1 Título"/>
          <p:cNvSpPr>
            <a:spLocks noGrp="1"/>
          </p:cNvSpPr>
          <p:nvPr>
            <p:ph type="title"/>
          </p:nvPr>
        </p:nvSpPr>
        <p:spPr/>
        <p:txBody>
          <a:bodyPr/>
          <a:lstStyle/>
          <a:p>
            <a:r>
              <a:rPr lang="es-ES" dirty="0" smtClean="0">
                <a:solidFill>
                  <a:srgbClr val="002060"/>
                </a:solidFill>
              </a:rPr>
              <a:t>LA POESÍA ALEMANA</a:t>
            </a:r>
            <a:endParaRPr lang="es-ES"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r>
              <a:rPr lang="es-ES" b="1" dirty="0" smtClean="0"/>
              <a:t>CARACTERÍSTICAS</a:t>
            </a:r>
            <a:r>
              <a:rPr lang="es-ES" dirty="0" smtClean="0"/>
              <a:t>:</a:t>
            </a:r>
          </a:p>
          <a:p>
            <a:pPr lvl="1"/>
            <a:r>
              <a:rPr lang="es-ES" dirty="0" smtClean="0"/>
              <a:t>ANTECEDENTE: STURM UND DRANG.</a:t>
            </a:r>
          </a:p>
          <a:p>
            <a:pPr lvl="1"/>
            <a:r>
              <a:rPr lang="es-ES" dirty="0" smtClean="0"/>
              <a:t>PROMOCIÓN DE REVISTAS: ATHENAEUM DE LOS SCHLEGEL.</a:t>
            </a:r>
          </a:p>
          <a:p>
            <a:pPr lvl="1"/>
            <a:r>
              <a:rPr lang="es-ES" dirty="0" smtClean="0"/>
              <a:t>SHLEGEL PROMUEVE UNA POESÍA DE INSPIRACIÓN MEDIEVAL, LIBRE DE INFLUENCIA CLÁSICA.</a:t>
            </a:r>
          </a:p>
          <a:p>
            <a:r>
              <a:rPr lang="es-ES" dirty="0" smtClean="0">
                <a:hlinkClick r:id="rId3"/>
              </a:rPr>
              <a:t>HÖLDERLIN </a:t>
            </a:r>
            <a:r>
              <a:rPr lang="es-ES" dirty="0" smtClean="0"/>
              <a:t>(1770-1843): FORMACIÓN UNIVERSITARIA Y AMISTAD CON HEGEL. ESQUIZOFRENIA. POSEE ELEMENTOS CLÁSICOS Y ROMÁNTICOS: GUSTO POR LA BELLEZA Y EXALTACIÓN DE LA CULTURA CLÁSICA GRIEGA (POEMA </a:t>
            </a:r>
            <a:r>
              <a:rPr lang="es-ES" b="1" dirty="0" smtClean="0"/>
              <a:t>EL ARCHIPIÉLAGO</a:t>
            </a:r>
            <a:r>
              <a:rPr lang="es-ES" dirty="0" smtClean="0"/>
              <a:t>), ES ROMÁNTICO CON UN  SENTIDO MÍSITICO DE LA NATURALEZA, IMÁGENES CRISTIANAS Y PESIMISMO VITAL.</a:t>
            </a:r>
          </a:p>
          <a:p>
            <a:r>
              <a:rPr lang="es-ES" dirty="0" smtClean="0">
                <a:hlinkClick r:id="rId4"/>
              </a:rPr>
              <a:t>NOVALIS</a:t>
            </a:r>
            <a:r>
              <a:rPr lang="es-ES" dirty="0" smtClean="0"/>
              <a:t> (1772-1801): OBRA POÉTICA Y FILOSÓFICA (</a:t>
            </a:r>
            <a:r>
              <a:rPr lang="es-ES" b="1" dirty="0" smtClean="0"/>
              <a:t>EL BORRADOR GENERAL</a:t>
            </a:r>
            <a:r>
              <a:rPr lang="es-ES" dirty="0" smtClean="0"/>
              <a:t>). OBRA: </a:t>
            </a:r>
            <a:r>
              <a:rPr lang="es-ES" b="1" dirty="0" smtClean="0"/>
              <a:t>HIMNOS A LA NOCHE</a:t>
            </a:r>
            <a:r>
              <a:rPr lang="es-ES" dirty="0" smtClean="0"/>
              <a:t>, </a:t>
            </a:r>
            <a:r>
              <a:rPr lang="es-ES" b="1" dirty="0" smtClean="0"/>
              <a:t>CANTOS ESPIRITUALES.</a:t>
            </a:r>
          </a:p>
          <a:p>
            <a:r>
              <a:rPr lang="es-ES" b="1" dirty="0" smtClean="0">
                <a:hlinkClick r:id="rId5"/>
              </a:rPr>
              <a:t>HEINE</a:t>
            </a:r>
            <a:r>
              <a:rPr lang="es-ES" b="1" dirty="0" smtClean="0"/>
              <a:t>.</a:t>
            </a:r>
            <a:endParaRPr lang="es-ES" b="1" dirty="0"/>
          </a:p>
        </p:txBody>
      </p:sp>
      <p:sp>
        <p:nvSpPr>
          <p:cNvPr id="4" name="3 Botón de acción: Inicio">
            <a:hlinkClick r:id="rId6"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HUGO.png"/>
          <p:cNvPicPr>
            <a:picLocks noChangeAspect="1"/>
          </p:cNvPicPr>
          <p:nvPr/>
        </p:nvPicPr>
        <p:blipFill>
          <a:blip r:embed="rId2" cstate="print"/>
          <a:stretch>
            <a:fillRect/>
          </a:stretch>
        </p:blipFill>
        <p:spPr>
          <a:xfrm>
            <a:off x="7124700" y="5013176"/>
            <a:ext cx="2019300" cy="1844824"/>
          </a:xfrm>
          <a:prstGeom prst="rect">
            <a:avLst/>
          </a:prstGeom>
        </p:spPr>
      </p:pic>
      <p:sp>
        <p:nvSpPr>
          <p:cNvPr id="2" name="1 Título"/>
          <p:cNvSpPr>
            <a:spLocks noGrp="1"/>
          </p:cNvSpPr>
          <p:nvPr>
            <p:ph type="title"/>
          </p:nvPr>
        </p:nvSpPr>
        <p:spPr>
          <a:xfrm>
            <a:off x="683568" y="332656"/>
            <a:ext cx="8229600" cy="1143000"/>
          </a:xfrm>
        </p:spPr>
        <p:txBody>
          <a:bodyPr>
            <a:normAutofit/>
          </a:bodyPr>
          <a:lstStyle/>
          <a:p>
            <a:r>
              <a:rPr lang="es-ES" dirty="0" smtClean="0">
                <a:solidFill>
                  <a:srgbClr val="002060"/>
                </a:solidFill>
              </a:rPr>
              <a:t>POESÍA FRANCESA</a:t>
            </a:r>
            <a:endParaRPr lang="es-ES"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r>
              <a:rPr lang="es-ES" dirty="0" smtClean="0"/>
              <a:t>LA INFLUENCIA DE ROUSSEAU, CHATEAUBRIAND, BYRON Y GOETHE PROPICIAN EN LOS AÑOS VEINTE EL NACIMIENTO DE UN GRUPO POÉTICO EN QUE DESTACAN:</a:t>
            </a:r>
          </a:p>
          <a:p>
            <a:r>
              <a:rPr lang="es-ES" b="1" dirty="0" smtClean="0"/>
              <a:t>LAMARTINE </a:t>
            </a:r>
            <a:r>
              <a:rPr lang="es-ES" dirty="0" smtClean="0"/>
              <a:t>(1790-1869): MEDITACIONES, POEMAS ELEGIACOS DE TONO AMOROSO.</a:t>
            </a:r>
          </a:p>
          <a:p>
            <a:r>
              <a:rPr lang="es-ES" b="1" dirty="0" smtClean="0">
                <a:hlinkClick r:id="rId3"/>
              </a:rPr>
              <a:t>VÍCTOR HUGO</a:t>
            </a:r>
            <a:r>
              <a:rPr lang="es-ES" dirty="0" smtClean="0">
                <a:hlinkClick r:id="rId3"/>
              </a:rPr>
              <a:t> </a:t>
            </a:r>
            <a:r>
              <a:rPr lang="es-ES" dirty="0" smtClean="0"/>
              <a:t>(1802-1885): REFLEXIONA SOBRE EL MISTERIO DE LA CREACIÓN QUE SOBREPASA ALA SER HUMANO. PREFIERE EL PERIODO LARGO, LAS IMÁGINES, ANTÍTESIS.</a:t>
            </a:r>
          </a:p>
          <a:p>
            <a:r>
              <a:rPr lang="es-ES" dirty="0" smtClean="0"/>
              <a:t>OBRAS: </a:t>
            </a:r>
            <a:r>
              <a:rPr lang="es-ES" b="1" dirty="0" smtClean="0"/>
              <a:t>ODAS Y BALADAS </a:t>
            </a:r>
            <a:r>
              <a:rPr lang="es-ES" dirty="0" smtClean="0"/>
              <a:t>(1828), QUE EVOCA SU INFANCIA Y A NAPOLEÓN; </a:t>
            </a:r>
            <a:r>
              <a:rPr lang="es-ES" b="1" dirty="0" smtClean="0"/>
              <a:t>HOJAS DE OTOÑO </a:t>
            </a:r>
            <a:r>
              <a:rPr lang="es-ES" dirty="0" smtClean="0"/>
              <a:t>(1832) O </a:t>
            </a:r>
            <a:r>
              <a:rPr lang="es-ES" b="1" dirty="0" smtClean="0"/>
              <a:t>LAS VOCES INTERIORES </a:t>
            </a:r>
            <a:r>
              <a:rPr lang="es-ES" dirty="0" smtClean="0"/>
              <a:t>(1837), OBRAS DE MADUREZ SOBRE LA AMISTAD, LA MUJER, DIOS, LA AMISTAD; </a:t>
            </a:r>
            <a:r>
              <a:rPr lang="es-ES" b="1" dirty="0" smtClean="0"/>
              <a:t>LOS CASTIGOS </a:t>
            </a:r>
            <a:r>
              <a:rPr lang="es-ES" dirty="0" smtClean="0"/>
              <a:t>(1853), OBRA COMBATIVA POLÍTICA EN EL EXILIO; </a:t>
            </a:r>
            <a:r>
              <a:rPr lang="es-ES" b="1" dirty="0" smtClean="0"/>
              <a:t>LAS CONTEMPLACIONES </a:t>
            </a:r>
            <a:r>
              <a:rPr lang="es-ES" dirty="0" smtClean="0"/>
              <a:t>(1856), POEMAS DE DOLOR POR EL DESTIERRO Y LA MUERTE DE SU HIJA.</a:t>
            </a:r>
          </a:p>
          <a:p>
            <a:r>
              <a:rPr lang="es-ES" dirty="0" smtClean="0">
                <a:hlinkClick r:id="rId4"/>
              </a:rPr>
              <a:t>ALFRED DE MUSSET</a:t>
            </a:r>
            <a:r>
              <a:rPr lang="es-ES" dirty="0" smtClean="0"/>
              <a:t>.</a:t>
            </a:r>
            <a:endParaRPr lang="es-ES" dirty="0"/>
          </a:p>
        </p:txBody>
      </p:sp>
      <p:sp>
        <p:nvSpPr>
          <p:cNvPr id="4" name="3 Botón de acción: Inicio">
            <a:hlinkClick r:id="rId5"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POESÍA INGLESA</a:t>
            </a:r>
            <a:endParaRPr lang="es-ES" dirty="0">
              <a:solidFill>
                <a:srgbClr val="002060"/>
              </a:solidFill>
            </a:endParaRPr>
          </a:p>
        </p:txBody>
      </p:sp>
      <p:sp>
        <p:nvSpPr>
          <p:cNvPr id="3" name="2 Marcador de contenido"/>
          <p:cNvSpPr>
            <a:spLocks noGrp="1"/>
          </p:cNvSpPr>
          <p:nvPr>
            <p:ph idx="1"/>
          </p:nvPr>
        </p:nvSpPr>
        <p:spPr/>
        <p:txBody>
          <a:bodyPr>
            <a:normAutofit lnSpcReduction="10000"/>
          </a:bodyPr>
          <a:lstStyle/>
          <a:p>
            <a:r>
              <a:rPr lang="es-ES" dirty="0" smtClean="0"/>
              <a:t>PRECEDENTES: </a:t>
            </a:r>
            <a:r>
              <a:rPr lang="es-ES" b="1" dirty="0" smtClean="0"/>
              <a:t>YOUNG</a:t>
            </a:r>
            <a:r>
              <a:rPr lang="es-ES" dirty="0" smtClean="0"/>
              <a:t> (1746) CON </a:t>
            </a:r>
            <a:r>
              <a:rPr lang="es-ES" b="1" dirty="0" smtClean="0"/>
              <a:t>LAS NOCHES</a:t>
            </a:r>
            <a:r>
              <a:rPr lang="es-ES" dirty="0" smtClean="0"/>
              <a:t>, QUE EXPRESA EL SUFRIMIENTO ANTE LA VIDA. </a:t>
            </a:r>
            <a:r>
              <a:rPr lang="es-ES" b="1" dirty="0" smtClean="0"/>
              <a:t>THOMAS GREY </a:t>
            </a:r>
            <a:r>
              <a:rPr lang="es-ES" dirty="0" smtClean="0"/>
              <a:t>EN </a:t>
            </a:r>
            <a:r>
              <a:rPr lang="es-ES" b="1" dirty="0" smtClean="0"/>
              <a:t>LA ELEGÍA ESCRITA EN UN CEMENTERIO DE ALDEA </a:t>
            </a:r>
            <a:r>
              <a:rPr lang="es-ES" dirty="0" smtClean="0"/>
              <a:t>(1749), REFLEXIÓN SOBRE LA FUGACIDAD DE LA EXISTENCIA. </a:t>
            </a:r>
            <a:r>
              <a:rPr lang="es-ES" b="1" dirty="0" smtClean="0"/>
              <a:t>MACPHERSON</a:t>
            </a:r>
            <a:r>
              <a:rPr lang="es-ES" dirty="0" smtClean="0"/>
              <a:t> CON POEMAS DE ORIGEN IRLANDÉS NARRADOS POR OSSIAN. </a:t>
            </a:r>
            <a:r>
              <a:rPr lang="es-ES" b="1" dirty="0" smtClean="0"/>
              <a:t>WILLIAM COWPER </a:t>
            </a:r>
            <a:r>
              <a:rPr lang="es-ES" dirty="0" smtClean="0"/>
              <a:t>CON UN TONO MELANCÓLICO RELIGIOSO EN CONTACTO CON LA NATURALEZA.</a:t>
            </a:r>
            <a:endParaRPr lang="es-ES" dirty="0"/>
          </a:p>
        </p:txBody>
      </p:sp>
      <p:sp>
        <p:nvSpPr>
          <p:cNvPr id="4" name="3 Botón de acción: Inicio">
            <a:hlinkClick r:id="rId2"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PRIMERA GENERACIÓN</a:t>
            </a:r>
            <a:endParaRPr lang="es-ES" dirty="0">
              <a:solidFill>
                <a:srgbClr val="002060"/>
              </a:solidFill>
            </a:endParaRPr>
          </a:p>
        </p:txBody>
      </p:sp>
      <p:sp>
        <p:nvSpPr>
          <p:cNvPr id="3" name="2 Marcador de contenido"/>
          <p:cNvSpPr>
            <a:spLocks noGrp="1"/>
          </p:cNvSpPr>
          <p:nvPr>
            <p:ph idx="1"/>
          </p:nvPr>
        </p:nvSpPr>
        <p:spPr/>
        <p:txBody>
          <a:bodyPr>
            <a:normAutofit fontScale="85000" lnSpcReduction="10000"/>
          </a:bodyPr>
          <a:lstStyle/>
          <a:p>
            <a:r>
              <a:rPr lang="es-ES" dirty="0" smtClean="0"/>
              <a:t>RECIBE EL NOMBRE DE LOS </a:t>
            </a:r>
            <a:r>
              <a:rPr lang="es-ES" b="1" dirty="0" smtClean="0"/>
              <a:t>LAKISTAS</a:t>
            </a:r>
            <a:r>
              <a:rPr lang="es-ES" dirty="0" smtClean="0"/>
              <a:t>, PORQUE LOS AUTORES RESIDIERON EN LA REGIÓN DE LOS LAGOS DEL NOROESTE DE INGLATERRA Y COMPUSIERON SUS PRIMEROS POEMAS ENTRE 1798 Y 1815. CREAN UNA OBRA CONJUNTA </a:t>
            </a:r>
            <a:r>
              <a:rPr lang="es-ES" b="1" dirty="0" smtClean="0"/>
              <a:t>BALADAS LÍRICAS </a:t>
            </a:r>
            <a:r>
              <a:rPr lang="es-ES" dirty="0" smtClean="0"/>
              <a:t>(1798).</a:t>
            </a:r>
          </a:p>
          <a:p>
            <a:r>
              <a:rPr lang="es-ES" b="1" dirty="0" smtClean="0"/>
              <a:t>WILLIAM WORDSWORTH </a:t>
            </a:r>
            <a:r>
              <a:rPr lang="es-ES" dirty="0" smtClean="0"/>
              <a:t>(1770-1850): ANALIZA SU INTIMIDAD Y LA EMOCIÓN QUE LE PRODUCE LA NATURALEZA.</a:t>
            </a:r>
          </a:p>
          <a:p>
            <a:r>
              <a:rPr lang="es-ES" b="1" dirty="0" smtClean="0"/>
              <a:t>COLERIDGE</a:t>
            </a:r>
            <a:r>
              <a:rPr lang="es-ES" dirty="0" smtClean="0"/>
              <a:t> (1770-1834): PREDOMINA LA ENSOÑACIÓN Y LAS VISIONES ALUCINANTES. SU GRAN POEMA ES </a:t>
            </a:r>
            <a:r>
              <a:rPr lang="es-ES" dirty="0" smtClean="0">
                <a:hlinkClick r:id="rId2"/>
              </a:rPr>
              <a:t>LA BALADA DEL VIEJO MARINERO</a:t>
            </a:r>
            <a:r>
              <a:rPr lang="es-ES" dirty="0" smtClean="0"/>
              <a:t>.</a:t>
            </a:r>
            <a:endParaRPr lang="es-ES" dirty="0"/>
          </a:p>
        </p:txBody>
      </p:sp>
      <p:sp>
        <p:nvSpPr>
          <p:cNvPr id="4" name="3 Botón de acción: Inicio">
            <a:hlinkClick r:id="rId3"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5400" dirty="0" smtClean="0">
                <a:solidFill>
                  <a:srgbClr val="002060"/>
                </a:solidFill>
              </a:rPr>
              <a:t>ÍNDICE</a:t>
            </a:r>
            <a:endParaRPr lang="es-ES" sz="5400" dirty="0">
              <a:solidFill>
                <a:srgbClr val="002060"/>
              </a:solidFill>
            </a:endParaRPr>
          </a:p>
        </p:txBody>
      </p:sp>
      <p:sp>
        <p:nvSpPr>
          <p:cNvPr id="5" name="4 Marcador de texto"/>
          <p:cNvSpPr>
            <a:spLocks noGrp="1"/>
          </p:cNvSpPr>
          <p:nvPr>
            <p:ph type="body" idx="1"/>
          </p:nvPr>
        </p:nvSpPr>
        <p:spPr/>
        <p:txBody>
          <a:bodyPr>
            <a:noAutofit/>
          </a:bodyPr>
          <a:lstStyle/>
          <a:p>
            <a:r>
              <a:rPr lang="es-ES" dirty="0" smtClean="0">
                <a:solidFill>
                  <a:srgbClr val="FF0000"/>
                </a:solidFill>
              </a:rPr>
              <a:t>CARACTERÍSTICAS. EL TEATRO</a:t>
            </a:r>
            <a:endParaRPr lang="es-ES" dirty="0">
              <a:solidFill>
                <a:srgbClr val="FF0000"/>
              </a:solidFill>
            </a:endParaRPr>
          </a:p>
        </p:txBody>
      </p:sp>
      <p:sp>
        <p:nvSpPr>
          <p:cNvPr id="6" name="5 Marcador de contenido"/>
          <p:cNvSpPr>
            <a:spLocks noGrp="1"/>
          </p:cNvSpPr>
          <p:nvPr>
            <p:ph sz="half" idx="2"/>
          </p:nvPr>
        </p:nvSpPr>
        <p:spPr/>
        <p:txBody>
          <a:bodyPr/>
          <a:lstStyle/>
          <a:p>
            <a:r>
              <a:rPr lang="es-ES" dirty="0" smtClean="0">
                <a:hlinkClick r:id="rId2" action="ppaction://hlinksldjump"/>
              </a:rPr>
              <a:t>DEFINICIÓN Y ETAPAS</a:t>
            </a:r>
            <a:endParaRPr lang="es-ES" dirty="0" smtClean="0"/>
          </a:p>
          <a:p>
            <a:r>
              <a:rPr lang="es-ES" dirty="0" smtClean="0">
                <a:hlinkClick r:id="rId3" action="ppaction://hlinksldjump"/>
              </a:rPr>
              <a:t>CARACTERÍSTICAS</a:t>
            </a:r>
            <a:endParaRPr lang="es-ES" dirty="0" smtClean="0"/>
          </a:p>
          <a:p>
            <a:r>
              <a:rPr lang="es-ES" dirty="0" smtClean="0">
                <a:hlinkClick r:id="rId4" action="ppaction://hlinksldjump"/>
              </a:rPr>
              <a:t>TEATRO NEOCLÁSICO</a:t>
            </a:r>
            <a:endParaRPr lang="es-ES" dirty="0" smtClean="0"/>
          </a:p>
          <a:p>
            <a:r>
              <a:rPr lang="es-ES" dirty="0" smtClean="0">
                <a:hlinkClick r:id="rId5" action="ppaction://hlinksldjump"/>
              </a:rPr>
              <a:t>GÉNEROS</a:t>
            </a:r>
            <a:endParaRPr lang="es-ES" dirty="0" smtClean="0"/>
          </a:p>
          <a:p>
            <a:r>
              <a:rPr lang="es-ES" dirty="0" smtClean="0">
                <a:hlinkClick r:id="rId6" action="ppaction://hlinksldjump"/>
              </a:rPr>
              <a:t>EL ENSAYO NEOCLÁSICO</a:t>
            </a:r>
            <a:endParaRPr lang="es-ES" dirty="0" smtClean="0"/>
          </a:p>
          <a:p>
            <a:r>
              <a:rPr lang="es-ES" dirty="0" smtClean="0">
                <a:hlinkClick r:id="rId7" action="ppaction://hlinksldjump"/>
              </a:rPr>
              <a:t>EL ENSAYO EN FRANCIA</a:t>
            </a:r>
            <a:endParaRPr lang="es-ES" dirty="0" smtClean="0"/>
          </a:p>
          <a:p>
            <a:r>
              <a:rPr lang="es-ES" dirty="0" smtClean="0">
                <a:hlinkClick r:id="rId8" action="ppaction://hlinksldjump"/>
              </a:rPr>
              <a:t>EL ENSAYO EN EUROPA</a:t>
            </a:r>
            <a:endParaRPr lang="es-ES" dirty="0" smtClean="0"/>
          </a:p>
          <a:p>
            <a:endParaRPr lang="es-ES" dirty="0"/>
          </a:p>
        </p:txBody>
      </p:sp>
      <p:sp>
        <p:nvSpPr>
          <p:cNvPr id="7" name="6 Marcador de texto"/>
          <p:cNvSpPr>
            <a:spLocks noGrp="1"/>
          </p:cNvSpPr>
          <p:nvPr>
            <p:ph type="body" sz="quarter" idx="3"/>
          </p:nvPr>
        </p:nvSpPr>
        <p:spPr/>
        <p:txBody>
          <a:bodyPr>
            <a:normAutofit/>
          </a:bodyPr>
          <a:lstStyle/>
          <a:p>
            <a:pPr algn="ctr"/>
            <a:r>
              <a:rPr lang="es-ES" sz="3200" dirty="0" smtClean="0">
                <a:solidFill>
                  <a:srgbClr val="FF0000"/>
                </a:solidFill>
              </a:rPr>
              <a:t>NOVELA</a:t>
            </a:r>
            <a:endParaRPr lang="es-ES" sz="3200" dirty="0">
              <a:solidFill>
                <a:srgbClr val="FF0000"/>
              </a:solidFill>
            </a:endParaRPr>
          </a:p>
        </p:txBody>
      </p:sp>
      <p:sp>
        <p:nvSpPr>
          <p:cNvPr id="8" name="7 Marcador de contenido"/>
          <p:cNvSpPr>
            <a:spLocks noGrp="1"/>
          </p:cNvSpPr>
          <p:nvPr>
            <p:ph sz="quarter" idx="4"/>
          </p:nvPr>
        </p:nvSpPr>
        <p:spPr/>
        <p:txBody>
          <a:bodyPr/>
          <a:lstStyle/>
          <a:p>
            <a:r>
              <a:rPr lang="es-ES" dirty="0" smtClean="0">
                <a:hlinkClick r:id="rId9" action="ppaction://hlinksldjump"/>
              </a:rPr>
              <a:t>CARACTERÍSTICAS</a:t>
            </a:r>
            <a:endParaRPr lang="es-ES" dirty="0" smtClean="0"/>
          </a:p>
          <a:p>
            <a:r>
              <a:rPr lang="es-ES" dirty="0" smtClean="0">
                <a:hlinkClick r:id="rId10" action="ppaction://hlinksldjump"/>
              </a:rPr>
              <a:t>NOVELA INGLESA</a:t>
            </a:r>
            <a:endParaRPr lang="es-ES" dirty="0" smtClean="0"/>
          </a:p>
          <a:p>
            <a:r>
              <a:rPr lang="es-ES" dirty="0" smtClean="0">
                <a:hlinkClick r:id="rId11" action="ppaction://hlinksldjump"/>
              </a:rPr>
              <a:t>JONATHAN SWIFT</a:t>
            </a:r>
            <a:endParaRPr lang="es-ES" dirty="0" smtClean="0"/>
          </a:p>
          <a:p>
            <a:r>
              <a:rPr lang="es-ES" dirty="0" smtClean="0">
                <a:hlinkClick r:id="rId12" action="ppaction://hlinksldjump"/>
              </a:rPr>
              <a:t>NOVELA FRANCESA</a:t>
            </a:r>
            <a:endParaRPr lang="es-ES" dirty="0" smtClean="0"/>
          </a:p>
          <a:p>
            <a:r>
              <a:rPr lang="es-ES" dirty="0" smtClean="0">
                <a:hlinkClick r:id="rId13" action="ppaction://hlinksldjump"/>
              </a:rPr>
              <a:t>ROMANTICISMO</a:t>
            </a:r>
            <a:endParaRPr lang="es-ES" dirty="0" smtClean="0"/>
          </a:p>
          <a:p>
            <a:r>
              <a:rPr lang="es-ES" dirty="0" smtClean="0">
                <a:hlinkClick r:id="rId14" action="ppaction://hlinksldjump"/>
              </a:rPr>
              <a:t>ÍNDICE</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FRANK.jpg"/>
          <p:cNvPicPr>
            <a:picLocks noChangeAspect="1"/>
          </p:cNvPicPr>
          <p:nvPr/>
        </p:nvPicPr>
        <p:blipFill>
          <a:blip r:embed="rId2" cstate="print"/>
          <a:stretch>
            <a:fillRect/>
          </a:stretch>
        </p:blipFill>
        <p:spPr>
          <a:xfrm>
            <a:off x="7296150" y="4797152"/>
            <a:ext cx="1847850" cy="2060848"/>
          </a:xfrm>
          <a:prstGeom prst="rect">
            <a:avLst/>
          </a:prstGeom>
        </p:spPr>
      </p:pic>
      <p:pic>
        <p:nvPicPr>
          <p:cNvPr id="5" name="4 Imagen" descr="MARY SHELLEY.png"/>
          <p:cNvPicPr>
            <a:picLocks noChangeAspect="1"/>
          </p:cNvPicPr>
          <p:nvPr/>
        </p:nvPicPr>
        <p:blipFill>
          <a:blip r:embed="rId3" cstate="print"/>
          <a:stretch>
            <a:fillRect/>
          </a:stretch>
        </p:blipFill>
        <p:spPr>
          <a:xfrm>
            <a:off x="1" y="0"/>
            <a:ext cx="2123727" cy="1628800"/>
          </a:xfrm>
          <a:prstGeom prst="rect">
            <a:avLst/>
          </a:prstGeom>
        </p:spPr>
      </p:pic>
      <p:pic>
        <p:nvPicPr>
          <p:cNvPr id="4" name="3 Imagen" descr="SHELLEY.png"/>
          <p:cNvPicPr>
            <a:picLocks noChangeAspect="1"/>
          </p:cNvPicPr>
          <p:nvPr/>
        </p:nvPicPr>
        <p:blipFill>
          <a:blip r:embed="rId4" cstate="print"/>
          <a:stretch>
            <a:fillRect/>
          </a:stretch>
        </p:blipFill>
        <p:spPr>
          <a:xfrm>
            <a:off x="7020272" y="0"/>
            <a:ext cx="2123728" cy="1724025"/>
          </a:xfrm>
          <a:prstGeom prst="rect">
            <a:avLst/>
          </a:prstGeom>
        </p:spPr>
      </p:pic>
      <p:sp>
        <p:nvSpPr>
          <p:cNvPr id="2" name="1 Título"/>
          <p:cNvSpPr>
            <a:spLocks noGrp="1"/>
          </p:cNvSpPr>
          <p:nvPr>
            <p:ph type="title"/>
          </p:nvPr>
        </p:nvSpPr>
        <p:spPr/>
        <p:txBody>
          <a:bodyPr>
            <a:normAutofit fontScale="90000"/>
          </a:bodyPr>
          <a:lstStyle/>
          <a:p>
            <a:r>
              <a:rPr lang="es-ES" dirty="0" smtClean="0">
                <a:solidFill>
                  <a:srgbClr val="002060"/>
                </a:solidFill>
              </a:rPr>
              <a:t>SEGUNDA GENERACIÓN</a:t>
            </a:r>
            <a:br>
              <a:rPr lang="es-ES" dirty="0" smtClean="0">
                <a:solidFill>
                  <a:srgbClr val="002060"/>
                </a:solidFill>
              </a:rPr>
            </a:br>
            <a:r>
              <a:rPr lang="es-ES" dirty="0" smtClean="0">
                <a:solidFill>
                  <a:srgbClr val="002060"/>
                </a:solidFill>
              </a:rPr>
              <a:t>LOS POETAS REBELDES</a:t>
            </a:r>
            <a:endParaRPr lang="es-ES"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r>
              <a:rPr lang="es-ES" sz="4000" b="1" dirty="0" smtClean="0"/>
              <a:t>SHELLEY </a:t>
            </a:r>
            <a:r>
              <a:rPr lang="es-ES" dirty="0" smtClean="0"/>
              <a:t>(1792-1822): ORIGEN NOBLE, ESTUDIA EN OXFORD. POETA PROVOCADOR EXPULSADO POR ESCRIBIR </a:t>
            </a:r>
            <a:r>
              <a:rPr lang="es-ES" b="1" dirty="0" smtClean="0"/>
              <a:t>DE LA NECESIDAD DEL ATEÍSMO</a:t>
            </a:r>
            <a:r>
              <a:rPr lang="es-ES" dirty="0" smtClean="0"/>
              <a:t>. SE CASA POR SEGUNDA VEZ CON </a:t>
            </a:r>
            <a:r>
              <a:rPr lang="es-ES" b="1" dirty="0" smtClean="0"/>
              <a:t>MARY SHELLEY </a:t>
            </a:r>
            <a:r>
              <a:rPr lang="es-ES" dirty="0" smtClean="0"/>
              <a:t>(</a:t>
            </a:r>
            <a:r>
              <a:rPr lang="es-ES" dirty="0" smtClean="0">
                <a:hlinkClick r:id="rId5"/>
              </a:rPr>
              <a:t>FRANKENSTEIN</a:t>
            </a:r>
            <a:r>
              <a:rPr lang="es-ES" dirty="0" smtClean="0"/>
              <a:t>), CON QUIEN HABÍA TENIDO UN HIJO.</a:t>
            </a:r>
          </a:p>
          <a:p>
            <a:r>
              <a:rPr lang="es-ES" dirty="0" smtClean="0"/>
              <a:t>OBRA: </a:t>
            </a:r>
            <a:r>
              <a:rPr lang="es-ES" b="1" dirty="0" smtClean="0"/>
              <a:t>ADONAIS, ELEGÍA A LA MUERTE DE KEATS </a:t>
            </a:r>
            <a:r>
              <a:rPr lang="es-ES" dirty="0" smtClean="0"/>
              <a:t>EN QUE SE ENFRENTA MÍSTICAMENTE A LA MUERTE CON SERENIDAD, SOBRE LA PERDURA EL ESPÍRITU. </a:t>
            </a:r>
            <a:r>
              <a:rPr lang="es-ES" b="1" dirty="0" smtClean="0"/>
              <a:t>PROMETEO ENCADENADO </a:t>
            </a:r>
            <a:r>
              <a:rPr lang="es-ES" dirty="0" smtClean="0"/>
              <a:t>(1820), DRAMA LÍRICO.</a:t>
            </a:r>
          </a:p>
          <a:p>
            <a:r>
              <a:rPr lang="es-ES" dirty="0" smtClean="0"/>
              <a:t>TEMAS: LA NATURALEZA Y LA PERDURABILIDAD DEL AMOR Y LA BELLEZA. TRANSFONDO FILOSÓFICO, MORAL Y POLÍTICO PROGRESISTA Y REBELDE.</a:t>
            </a:r>
          </a:p>
          <a:p>
            <a:r>
              <a:rPr lang="es-ES" dirty="0" smtClean="0"/>
              <a:t>RASGOS FORMALES: MAESTRÍA EN ESTROFAS TRADICIONALES E IMÁGENES DE GRAN BELLEZA Y SENSIBILIDAD.</a:t>
            </a:r>
          </a:p>
          <a:p>
            <a:endParaRPr lang="es-ES" dirty="0" smtClean="0"/>
          </a:p>
        </p:txBody>
      </p:sp>
      <p:sp>
        <p:nvSpPr>
          <p:cNvPr id="7" name="6 Botón de acción: Inicio">
            <a:hlinkClick r:id="rId6"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fontScale="90000"/>
          </a:bodyPr>
          <a:lstStyle/>
          <a:p>
            <a:r>
              <a:rPr lang="es-ES" dirty="0" smtClean="0"/>
              <a:t>FRANKENSTEIN</a:t>
            </a:r>
            <a:br>
              <a:rPr lang="es-ES" dirty="0" smtClean="0"/>
            </a:br>
            <a:r>
              <a:rPr lang="es-ES" sz="2700" dirty="0" smtClean="0"/>
              <a:t>GÉNESIS</a:t>
            </a:r>
            <a:endParaRPr lang="es-ES" sz="2700" dirty="0"/>
          </a:p>
        </p:txBody>
      </p:sp>
      <p:sp>
        <p:nvSpPr>
          <p:cNvPr id="3" name="2 Marcador de contenido"/>
          <p:cNvSpPr>
            <a:spLocks noGrp="1"/>
          </p:cNvSpPr>
          <p:nvPr>
            <p:ph idx="1"/>
          </p:nvPr>
        </p:nvSpPr>
        <p:spPr>
          <a:xfrm>
            <a:off x="395536" y="1196752"/>
            <a:ext cx="8291264" cy="4929411"/>
          </a:xfrm>
        </p:spPr>
        <p:txBody>
          <a:bodyPr>
            <a:noAutofit/>
          </a:bodyPr>
          <a:lstStyle/>
          <a:p>
            <a:r>
              <a:rPr lang="es-ES" sz="2000" dirty="0" smtClean="0"/>
              <a:t>Durante el verano boreal de </a:t>
            </a:r>
            <a:r>
              <a:rPr lang="es-ES" sz="2000" dirty="0" smtClean="0">
                <a:hlinkClick r:id="rId2" action="ppaction://hlinkfile" tooltip="1816"/>
              </a:rPr>
              <a:t>1816</a:t>
            </a:r>
            <a:r>
              <a:rPr lang="es-ES" sz="2000" dirty="0" smtClean="0"/>
              <a:t>, el </a:t>
            </a:r>
            <a:r>
              <a:rPr lang="es-ES" sz="2000" dirty="0" smtClean="0">
                <a:hlinkClick r:id="rId3" action="ppaction://hlinkfile" tooltip="Año sin verano"/>
              </a:rPr>
              <a:t>año sin verano</a:t>
            </a:r>
            <a:r>
              <a:rPr lang="es-ES" sz="2000" dirty="0" smtClean="0"/>
              <a:t>, el hemisferio norte soportó un largo y frío «invierno volcánico» debido a la erupción de </a:t>
            </a:r>
            <a:r>
              <a:rPr lang="es-ES" sz="2000" dirty="0" smtClean="0">
                <a:hlinkClick r:id="rId4" action="ppaction://hlinkfile" tooltip="Tambora"/>
              </a:rPr>
              <a:t>Tambora</a:t>
            </a:r>
            <a:r>
              <a:rPr lang="es-ES" sz="2000" dirty="0" smtClean="0"/>
              <a:t>. Durante este terrible año, </a:t>
            </a:r>
            <a:r>
              <a:rPr lang="es-ES" sz="2000" dirty="0" smtClean="0">
                <a:hlinkClick r:id="rId5" action="ppaction://hlinkfile" tooltip="Mary Shelley"/>
              </a:rPr>
              <a:t>Mary </a:t>
            </a:r>
            <a:r>
              <a:rPr lang="es-ES" sz="2000" dirty="0" err="1" smtClean="0">
                <a:hlinkClick r:id="rId5" action="ppaction://hlinkfile" tooltip="Mary Shelley"/>
              </a:rPr>
              <a:t>Wollstonecraft</a:t>
            </a:r>
            <a:r>
              <a:rPr lang="es-ES" sz="2000" dirty="0" smtClean="0">
                <a:hlinkClick r:id="rId5" action="ppaction://hlinkfile" tooltip="Mary Shelley"/>
              </a:rPr>
              <a:t> Shelley</a:t>
            </a:r>
            <a:r>
              <a:rPr lang="es-ES" sz="2000" dirty="0" smtClean="0"/>
              <a:t> y su marido </a:t>
            </a:r>
            <a:r>
              <a:rPr lang="es-ES" sz="2000" dirty="0" err="1" smtClean="0">
                <a:hlinkClick r:id="rId6" action="ppaction://hlinkfile" tooltip="Percy Bysshe Shelley"/>
              </a:rPr>
              <a:t>Percy</a:t>
            </a:r>
            <a:r>
              <a:rPr lang="es-ES" sz="2000" dirty="0" smtClean="0">
                <a:hlinkClick r:id="rId6" action="ppaction://hlinkfile" tooltip="Percy Bysshe Shelley"/>
              </a:rPr>
              <a:t> </a:t>
            </a:r>
            <a:r>
              <a:rPr lang="es-ES" sz="2000" dirty="0" err="1" smtClean="0">
                <a:hlinkClick r:id="rId6" action="ppaction://hlinkfile" tooltip="Percy Bysshe Shelley"/>
              </a:rPr>
              <a:t>Bysshe</a:t>
            </a:r>
            <a:r>
              <a:rPr lang="es-ES" sz="2000" dirty="0" smtClean="0">
                <a:hlinkClick r:id="rId6" action="ppaction://hlinkfile" tooltip="Percy Bysshe Shelley"/>
              </a:rPr>
              <a:t> Shelley</a:t>
            </a:r>
            <a:r>
              <a:rPr lang="es-ES" sz="2000" dirty="0" smtClean="0"/>
              <a:t> hicieron una visita a su amigo </a:t>
            </a:r>
            <a:r>
              <a:rPr lang="es-ES" sz="2000" dirty="0" smtClean="0">
                <a:hlinkClick r:id="rId7" action="ppaction://hlinkfile" tooltip="Lord Byron"/>
              </a:rPr>
              <a:t>Lord Byron</a:t>
            </a:r>
            <a:r>
              <a:rPr lang="es-ES" sz="2000" dirty="0" smtClean="0"/>
              <a:t> que entonces residía en </a:t>
            </a:r>
            <a:r>
              <a:rPr lang="es-ES" sz="2000" dirty="0" smtClean="0">
                <a:hlinkClick r:id="rId8" action="ppaction://hlinkfile" tooltip="Villa Diodati"/>
              </a:rPr>
              <a:t>Villa </a:t>
            </a:r>
            <a:r>
              <a:rPr lang="es-ES" sz="2000" dirty="0" err="1" smtClean="0">
                <a:hlinkClick r:id="rId8" action="ppaction://hlinkfile" tooltip="Villa Diodati"/>
              </a:rPr>
              <a:t>Diodati</a:t>
            </a:r>
            <a:r>
              <a:rPr lang="es-ES" sz="2000" dirty="0" smtClean="0"/>
              <a:t>, </a:t>
            </a:r>
            <a:r>
              <a:rPr lang="es-ES" sz="2000" dirty="0" smtClean="0">
                <a:hlinkClick r:id="rId9" action="ppaction://hlinkfile" tooltip="Suiza"/>
              </a:rPr>
              <a:t>Suiza</a:t>
            </a:r>
            <a:r>
              <a:rPr lang="es-ES" sz="2000" dirty="0" smtClean="0"/>
              <a:t>. Después de leer una antología alemana de historias de </a:t>
            </a:r>
            <a:r>
              <a:rPr lang="es-ES" sz="2000" dirty="0" smtClean="0">
                <a:hlinkClick r:id="rId10" action="ppaction://hlinkfile" tooltip="Fantasma"/>
              </a:rPr>
              <a:t>fantasmas</a:t>
            </a:r>
            <a:r>
              <a:rPr lang="es-ES" sz="2000" dirty="0" smtClean="0"/>
              <a:t>, Byron retó a los Shelley y a su médico personal </a:t>
            </a:r>
            <a:r>
              <a:rPr lang="es-ES" sz="2000" dirty="0" smtClean="0">
                <a:hlinkClick r:id="rId11" action="ppaction://hlinkfile" tooltip="John Polidori"/>
              </a:rPr>
              <a:t>John </a:t>
            </a:r>
            <a:r>
              <a:rPr lang="es-ES" sz="2000" dirty="0" err="1" smtClean="0">
                <a:hlinkClick r:id="rId11" action="ppaction://hlinkfile" tooltip="John Polidori"/>
              </a:rPr>
              <a:t>Polidori</a:t>
            </a:r>
            <a:r>
              <a:rPr lang="es-ES" sz="2000" dirty="0" smtClean="0"/>
              <a:t> a componer, cada uno, una historia de </a:t>
            </a:r>
            <a:r>
              <a:rPr lang="es-ES" sz="2000" dirty="0" smtClean="0">
                <a:hlinkClick r:id="rId12" action="ppaction://hlinkfile" tooltip="Terror"/>
              </a:rPr>
              <a:t>terror</a:t>
            </a:r>
            <a:r>
              <a:rPr lang="es-ES" sz="2000" dirty="0" smtClean="0"/>
              <a:t>. De los cuatro, sólo </a:t>
            </a:r>
            <a:r>
              <a:rPr lang="es-ES" sz="2000" dirty="0" err="1" smtClean="0"/>
              <a:t>Polidori</a:t>
            </a:r>
            <a:r>
              <a:rPr lang="es-ES" sz="2000" dirty="0" smtClean="0"/>
              <a:t> completó la historia, pero Mary concibió una idea: esa idea fue el germen de la que es considerada la primera historia moderna de ciencia ficción y una excelente </a:t>
            </a:r>
            <a:r>
              <a:rPr lang="es-ES" sz="2000" dirty="0" smtClean="0">
                <a:hlinkClick r:id="rId13" action="ppaction://hlinkfile" tooltip="Novela de terror"/>
              </a:rPr>
              <a:t>novela de terror</a:t>
            </a:r>
            <a:r>
              <a:rPr lang="es-ES" sz="2000" dirty="0" smtClean="0"/>
              <a:t> gótico. Pocos días después tuvo una pesadilla o ensoñación y escribió lo que sería el cuarto capítulo del libro. Respecto del personaje del doctor </a:t>
            </a:r>
            <a:r>
              <a:rPr lang="es-ES" sz="2000" dirty="0" err="1" smtClean="0"/>
              <a:t>Frankenstein</a:t>
            </a:r>
            <a:r>
              <a:rPr lang="es-ES" sz="2000" dirty="0" smtClean="0"/>
              <a:t> cabe señalar que una referencia fue el científico amateur </a:t>
            </a:r>
            <a:r>
              <a:rPr lang="es-ES" sz="2000" dirty="0" smtClean="0">
                <a:hlinkClick r:id="rId14" action="ppaction://hlinkfile" tooltip="Andrew Crosse (aún no redactado)"/>
              </a:rPr>
              <a:t>Andrew Crosse</a:t>
            </a:r>
            <a:r>
              <a:rPr lang="es-ES" sz="2000" dirty="0" smtClean="0"/>
              <a:t>. </a:t>
            </a:r>
          </a:p>
          <a:p>
            <a:r>
              <a:rPr lang="es-ES" sz="2000" dirty="0" smtClean="0"/>
              <a:t>Hay tres ediciones de la obra: la original de </a:t>
            </a:r>
            <a:r>
              <a:rPr lang="es-ES" sz="2000" dirty="0" smtClean="0">
                <a:hlinkClick r:id="rId15" action="ppaction://hlinkfile" tooltip="1817"/>
              </a:rPr>
              <a:t>1817</a:t>
            </a:r>
            <a:r>
              <a:rPr lang="es-ES" sz="2000" dirty="0" smtClean="0"/>
              <a:t>, la modificada de </a:t>
            </a:r>
            <a:r>
              <a:rPr lang="es-ES" sz="2000" dirty="0" smtClean="0">
                <a:hlinkClick r:id="rId16" action="ppaction://hlinkfile" tooltip="1818"/>
              </a:rPr>
              <a:t>1818</a:t>
            </a:r>
            <a:r>
              <a:rPr lang="es-ES" sz="2000" dirty="0" smtClean="0"/>
              <a:t> con la ayuda de </a:t>
            </a:r>
            <a:r>
              <a:rPr lang="es-ES" sz="2000" dirty="0" err="1" smtClean="0"/>
              <a:t>Percy</a:t>
            </a:r>
            <a:r>
              <a:rPr lang="es-ES" sz="2000" dirty="0" smtClean="0"/>
              <a:t> Shelley, y la reescrita en 1831</a:t>
            </a:r>
            <a:endParaRPr lang="es-ES" sz="2000" dirty="0"/>
          </a:p>
        </p:txBody>
      </p:sp>
      <p:sp>
        <p:nvSpPr>
          <p:cNvPr id="6" name="5 Botón de acción: Inicio">
            <a:hlinkClick r:id="rId17"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s-ES" dirty="0" smtClean="0"/>
              <a:t>Se trata de una novela de terror (</a:t>
            </a:r>
            <a:r>
              <a:rPr lang="es-ES" dirty="0" err="1" smtClean="0"/>
              <a:t>gothic</a:t>
            </a:r>
            <a:r>
              <a:rPr lang="es-ES" dirty="0" smtClean="0"/>
              <a:t> tale),pero a la vez es una novela filosófica en torno a la libertad humana.</a:t>
            </a:r>
            <a:r>
              <a:rPr lang="es-ES" i="1" dirty="0" smtClean="0"/>
              <a:t> </a:t>
            </a:r>
            <a:r>
              <a:rPr lang="es-ES" i="1" dirty="0" err="1" smtClean="0"/>
              <a:t>Frankenstein</a:t>
            </a:r>
            <a:r>
              <a:rPr lang="es-ES" dirty="0" smtClean="0"/>
              <a:t> es una alegoría de la perversión que puede traer el desarrollo científico</a:t>
            </a:r>
          </a:p>
          <a:p>
            <a:pPr algn="just"/>
            <a:r>
              <a:rPr lang="es-ES" dirty="0" smtClean="0"/>
              <a:t>La novela se subtitula </a:t>
            </a:r>
            <a:r>
              <a:rPr lang="es-ES" i="1" dirty="0" smtClean="0"/>
              <a:t>El moderno Prometeo</a:t>
            </a:r>
            <a:r>
              <a:rPr lang="es-ES" dirty="0" smtClean="0"/>
              <a:t>, sugiriendo de esta manera la principal fuente de su inspiración. Una de las obras favoritas de </a:t>
            </a:r>
            <a:r>
              <a:rPr lang="es-ES" dirty="0" smtClean="0">
                <a:hlinkClick r:id="rId2" action="ppaction://hlinkfile" tooltip="Byron"/>
              </a:rPr>
              <a:t>Byron</a:t>
            </a:r>
            <a:r>
              <a:rPr lang="es-ES" dirty="0" smtClean="0"/>
              <a:t> era la obra </a:t>
            </a:r>
            <a:r>
              <a:rPr lang="es-ES" dirty="0" smtClean="0">
                <a:hlinkClick r:id="rId3" action="ppaction://hlinkfile" tooltip="Teatro"/>
              </a:rPr>
              <a:t>teatral</a:t>
            </a:r>
            <a:r>
              <a:rPr lang="es-ES" dirty="0" smtClean="0"/>
              <a:t> de </a:t>
            </a:r>
            <a:r>
              <a:rPr lang="es-ES" dirty="0" smtClean="0">
                <a:hlinkClick r:id="rId4" action="ppaction://hlinkfile" tooltip="Esquilo"/>
              </a:rPr>
              <a:t>Esquilo</a:t>
            </a:r>
            <a:r>
              <a:rPr lang="es-ES" dirty="0" smtClean="0"/>
              <a:t>, y el propio </a:t>
            </a:r>
            <a:r>
              <a:rPr lang="es-ES" dirty="0" err="1" smtClean="0"/>
              <a:t>Percy</a:t>
            </a:r>
            <a:r>
              <a:rPr lang="es-ES" dirty="0" smtClean="0"/>
              <a:t> Shelley escribió sobre el tema. </a:t>
            </a:r>
            <a:r>
              <a:rPr lang="es-ES" dirty="0" smtClean="0">
                <a:hlinkClick r:id="rId5" action="ppaction://hlinkfile" tooltip="Prometeo"/>
              </a:rPr>
              <a:t>Prometeo</a:t>
            </a:r>
            <a:r>
              <a:rPr lang="es-ES" dirty="0" smtClean="0"/>
              <a:t> también se presenta a veces como el escultor de la humanidad, un </a:t>
            </a:r>
            <a:r>
              <a:rPr lang="es-ES" dirty="0" smtClean="0">
                <a:hlinkClick r:id="rId6" action="ppaction://hlinkfile" tooltip="Titán (mitología)"/>
              </a:rPr>
              <a:t>titán</a:t>
            </a:r>
            <a:r>
              <a:rPr lang="es-ES" dirty="0" smtClean="0"/>
              <a:t> que, según explicaría esta leyenda, creó al hombre a partir de la arcilla.</a:t>
            </a:r>
            <a:endParaRPr lang="es-ES" dirty="0"/>
          </a:p>
        </p:txBody>
      </p:sp>
      <p:sp>
        <p:nvSpPr>
          <p:cNvPr id="4" name="3 Botón de acción: Inicio">
            <a:hlinkClick r:id="rId7"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ESTRUCTURA NARRATIVA</a:t>
            </a:r>
            <a:endParaRPr lang="es-ES" dirty="0"/>
          </a:p>
        </p:txBody>
      </p:sp>
      <p:sp>
        <p:nvSpPr>
          <p:cNvPr id="3" name="2 Marcador de contenido"/>
          <p:cNvSpPr>
            <a:spLocks noGrp="1"/>
          </p:cNvSpPr>
          <p:nvPr>
            <p:ph idx="1"/>
          </p:nvPr>
        </p:nvSpPr>
        <p:spPr/>
        <p:txBody>
          <a:bodyPr/>
          <a:lstStyle/>
          <a:p>
            <a:r>
              <a:rPr lang="es-ES" dirty="0" smtClean="0"/>
              <a:t>LA NOVELA ESTÁ NARRADA “A FINE. ENMARCADAS POR LAS CARTAS </a:t>
            </a:r>
            <a:r>
              <a:rPr lang="es-ES" smtClean="0"/>
              <a:t>DE WALTON A </a:t>
            </a:r>
            <a:r>
              <a:rPr lang="es-ES" dirty="0" smtClean="0"/>
              <a:t>SU HERMANA. EL RELATO SE ENCAJA CON UN JUEGO DE CAJAS CHINAS EN QUE EL DOCTOR Y EL MONSTRUO SUCESIVAMENTE HACEN AVANZAR EL RELATO CON UN TIPO DE NARRADOR INTERNO</a:t>
            </a:r>
            <a:endParaRPr lang="es-ES" dirty="0"/>
          </a:p>
        </p:txBody>
      </p:sp>
      <p:sp>
        <p:nvSpPr>
          <p:cNvPr id="4" name="3 Botón de acción: Inicio">
            <a:hlinkClick r:id="rId2"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KEATS.png"/>
          <p:cNvPicPr>
            <a:picLocks noChangeAspect="1"/>
          </p:cNvPicPr>
          <p:nvPr/>
        </p:nvPicPr>
        <p:blipFill>
          <a:blip r:embed="rId2" cstate="print"/>
          <a:stretch>
            <a:fillRect/>
          </a:stretch>
        </p:blipFill>
        <p:spPr>
          <a:xfrm>
            <a:off x="6496050" y="0"/>
            <a:ext cx="2647950" cy="1724025"/>
          </a:xfrm>
          <a:prstGeom prst="rect">
            <a:avLst/>
          </a:prstGeom>
        </p:spPr>
      </p:pic>
      <p:sp>
        <p:nvSpPr>
          <p:cNvPr id="2" name="1 Título"/>
          <p:cNvSpPr>
            <a:spLocks noGrp="1"/>
          </p:cNvSpPr>
          <p:nvPr>
            <p:ph type="title"/>
          </p:nvPr>
        </p:nvSpPr>
        <p:spPr/>
        <p:txBody>
          <a:bodyPr/>
          <a:lstStyle/>
          <a:p>
            <a:r>
              <a:rPr lang="es-ES" dirty="0" smtClean="0">
                <a:solidFill>
                  <a:srgbClr val="002060"/>
                </a:solidFill>
                <a:hlinkClick r:id="rId3"/>
              </a:rPr>
              <a:t>KEATS</a:t>
            </a:r>
            <a:r>
              <a:rPr lang="es-ES" dirty="0" smtClean="0">
                <a:solidFill>
                  <a:srgbClr val="002060"/>
                </a:solidFill>
              </a:rPr>
              <a:t> (1795-1821)</a:t>
            </a:r>
            <a:endParaRPr lang="es-ES" dirty="0">
              <a:solidFill>
                <a:srgbClr val="002060"/>
              </a:solidFill>
            </a:endParaRPr>
          </a:p>
        </p:txBody>
      </p:sp>
      <p:sp>
        <p:nvSpPr>
          <p:cNvPr id="3" name="2 Marcador de contenido"/>
          <p:cNvSpPr>
            <a:spLocks noGrp="1"/>
          </p:cNvSpPr>
          <p:nvPr>
            <p:ph idx="1"/>
          </p:nvPr>
        </p:nvSpPr>
        <p:spPr/>
        <p:txBody>
          <a:bodyPr>
            <a:normAutofit fontScale="92500" lnSpcReduction="20000"/>
          </a:bodyPr>
          <a:lstStyle/>
          <a:p>
            <a:r>
              <a:rPr lang="es-ES" dirty="0" smtClean="0"/>
              <a:t>ORIGEN MODESTO. HUÉRFANO, ENFERMO DE TUBERCULOSIS. SE INSTALA EN ITALIA.</a:t>
            </a:r>
          </a:p>
          <a:p>
            <a:r>
              <a:rPr lang="es-ES" dirty="0" smtClean="0"/>
              <a:t>OBRA: SUBJETIVA, INDIVIDUALISTA, PERO TAMBIÉN DE TONO REALISTA.</a:t>
            </a:r>
          </a:p>
          <a:p>
            <a:pPr lvl="1"/>
            <a:r>
              <a:rPr lang="es-ES" b="1" dirty="0" smtClean="0"/>
              <a:t>ENDIMIÓN</a:t>
            </a:r>
            <a:r>
              <a:rPr lang="es-ES" dirty="0" smtClean="0"/>
              <a:t> (1818): TOMA EL MITO GRIEGO EN CUATRO LIBROS, RELATADO DE FORMA ONÍRICA.</a:t>
            </a:r>
          </a:p>
          <a:p>
            <a:pPr lvl="1"/>
            <a:r>
              <a:rPr lang="es-ES" b="1" dirty="0" smtClean="0"/>
              <a:t>HIPERIÓN</a:t>
            </a:r>
            <a:r>
              <a:rPr lang="es-ES" dirty="0" smtClean="0"/>
              <a:t> (1820): POEMA NARRATIVO INACABADO SOBRE LA LUCHA CONTRA LOS TITANES.</a:t>
            </a:r>
          </a:p>
          <a:p>
            <a:pPr lvl="1"/>
            <a:r>
              <a:rPr lang="es-ES" b="1" dirty="0" smtClean="0"/>
              <a:t>ODAS: A UNA URNA GRIEGA, A UN RUISEÑOR, A LA MELANCOLÍA</a:t>
            </a:r>
            <a:r>
              <a:rPr lang="es-ES" dirty="0" smtClean="0"/>
              <a:t>… DE </a:t>
            </a:r>
            <a:r>
              <a:rPr lang="es-ES" smtClean="0"/>
              <a:t>GRAN PERFECCIÓN </a:t>
            </a:r>
            <a:r>
              <a:rPr lang="es-ES" dirty="0" smtClean="0"/>
              <a:t>FORMAL EN QUE </a:t>
            </a:r>
            <a:r>
              <a:rPr lang="es-ES" smtClean="0"/>
              <a:t>SE REFLEXIONA </a:t>
            </a:r>
            <a:r>
              <a:rPr lang="es-ES" dirty="0" smtClean="0"/>
              <a:t>SOBRE EL AMOR, EL DOLOR, EL TIEMPO.</a:t>
            </a:r>
            <a:endParaRPr lang="es-ES" dirty="0"/>
          </a:p>
        </p:txBody>
      </p:sp>
      <p:sp>
        <p:nvSpPr>
          <p:cNvPr id="5" name="4 Botón de acción: Inicio">
            <a:hlinkClick r:id="rId4"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BYRON.png"/>
          <p:cNvPicPr>
            <a:picLocks noChangeAspect="1"/>
          </p:cNvPicPr>
          <p:nvPr/>
        </p:nvPicPr>
        <p:blipFill>
          <a:blip r:embed="rId2" cstate="print"/>
          <a:stretch>
            <a:fillRect/>
          </a:stretch>
        </p:blipFill>
        <p:spPr>
          <a:xfrm>
            <a:off x="6858000" y="0"/>
            <a:ext cx="2286000" cy="1628800"/>
          </a:xfrm>
          <a:prstGeom prst="rect">
            <a:avLst/>
          </a:prstGeom>
        </p:spPr>
      </p:pic>
      <p:sp>
        <p:nvSpPr>
          <p:cNvPr id="2" name="1 Título"/>
          <p:cNvSpPr>
            <a:spLocks noGrp="1"/>
          </p:cNvSpPr>
          <p:nvPr>
            <p:ph type="title"/>
          </p:nvPr>
        </p:nvSpPr>
        <p:spPr/>
        <p:txBody>
          <a:bodyPr>
            <a:normAutofit/>
          </a:bodyPr>
          <a:lstStyle/>
          <a:p>
            <a:r>
              <a:rPr lang="es-ES" dirty="0" smtClean="0">
                <a:hlinkClick r:id="rId3"/>
              </a:rPr>
              <a:t>BYRON</a:t>
            </a:r>
            <a:br>
              <a:rPr lang="es-ES" dirty="0" smtClean="0">
                <a:hlinkClick r:id="rId3"/>
              </a:rPr>
            </a:br>
            <a:r>
              <a:rPr lang="es-ES" sz="2400" dirty="0" smtClean="0"/>
              <a:t>(1788-1824)</a:t>
            </a:r>
            <a:endParaRPr lang="es-ES" sz="2400" dirty="0"/>
          </a:p>
        </p:txBody>
      </p:sp>
      <p:sp>
        <p:nvSpPr>
          <p:cNvPr id="3" name="2 Marcador de contenido"/>
          <p:cNvSpPr>
            <a:spLocks noGrp="1"/>
          </p:cNvSpPr>
          <p:nvPr>
            <p:ph idx="1"/>
          </p:nvPr>
        </p:nvSpPr>
        <p:spPr/>
        <p:txBody>
          <a:bodyPr>
            <a:normAutofit fontScale="77500" lnSpcReduction="20000"/>
          </a:bodyPr>
          <a:lstStyle/>
          <a:p>
            <a:r>
              <a:rPr lang="es-ES" dirty="0" smtClean="0"/>
              <a:t>DE ORIGEN NOBLE Y GRAN FORTUNA. VIAJA POR EL SUR DE EUROPA. ABANDONA INGLATERRA POR ESCÁNDALO FAMILIAR. SE INSTALA EN SUIZA, ITALIA Y DESPUÉS INTENTA LIBERAR GRECIA DONDE MUERE.</a:t>
            </a:r>
          </a:p>
          <a:p>
            <a:r>
              <a:rPr lang="es-ES" dirty="0" smtClean="0"/>
              <a:t>MENTALIDAD ROMÁNTICA LIBERAL. SUS HÉROES SON MARGINADOS Y REBELDES, PREOCUPADOS POR SUS NECESIDADES PERSONALES.</a:t>
            </a:r>
          </a:p>
          <a:p>
            <a:r>
              <a:rPr lang="es-ES" dirty="0" smtClean="0"/>
              <a:t>OBRAS.</a:t>
            </a:r>
          </a:p>
          <a:p>
            <a:pPr lvl="1"/>
            <a:r>
              <a:rPr lang="es-ES" b="1" dirty="0" smtClean="0"/>
              <a:t>LA PEREGRINACIÓN DE CHILDE HAROLD </a:t>
            </a:r>
            <a:r>
              <a:rPr lang="es-ES" dirty="0" smtClean="0"/>
              <a:t>(1812-18): RELATA SU VIAJE POR EUROPA.</a:t>
            </a:r>
          </a:p>
          <a:p>
            <a:pPr lvl="1"/>
            <a:r>
              <a:rPr lang="es-ES" dirty="0" smtClean="0"/>
              <a:t>POEMAS: </a:t>
            </a:r>
            <a:r>
              <a:rPr lang="es-ES" b="1" dirty="0" smtClean="0"/>
              <a:t>EL CORSARIO, CAÍN</a:t>
            </a:r>
            <a:r>
              <a:rPr lang="es-ES" dirty="0" smtClean="0"/>
              <a:t>…</a:t>
            </a:r>
          </a:p>
          <a:p>
            <a:pPr lvl="1"/>
            <a:r>
              <a:rPr lang="es-ES" b="1" dirty="0" smtClean="0"/>
              <a:t>D. JUAN</a:t>
            </a:r>
            <a:r>
              <a:rPr lang="es-ES" dirty="0" smtClean="0"/>
              <a:t>: POEMA INACABADO, QUE NARRA LA VIDA DE D. JUAN, QUE PASA INCLUSO POR INGLATERRA, QUE MEZCLA LO AMORAL CON EL SENTIMENTALISMO Y LA IRONÍA.</a:t>
            </a:r>
            <a:endParaRPr lang="es-ES" dirty="0"/>
          </a:p>
        </p:txBody>
      </p:sp>
      <p:sp>
        <p:nvSpPr>
          <p:cNvPr id="5" name="4 Botón de acción: Inicio">
            <a:hlinkClick r:id="rId4"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SCOTT.png"/>
          <p:cNvPicPr>
            <a:picLocks noChangeAspect="1"/>
          </p:cNvPicPr>
          <p:nvPr/>
        </p:nvPicPr>
        <p:blipFill>
          <a:blip r:embed="rId2" cstate="print"/>
          <a:stretch>
            <a:fillRect/>
          </a:stretch>
        </p:blipFill>
        <p:spPr>
          <a:xfrm>
            <a:off x="7620000" y="5157192"/>
            <a:ext cx="1524000" cy="1700808"/>
          </a:xfrm>
          <a:prstGeom prst="rect">
            <a:avLst/>
          </a:prstGeom>
        </p:spPr>
      </p:pic>
      <p:sp>
        <p:nvSpPr>
          <p:cNvPr id="2" name="1 Título"/>
          <p:cNvSpPr>
            <a:spLocks noGrp="1"/>
          </p:cNvSpPr>
          <p:nvPr>
            <p:ph type="title"/>
          </p:nvPr>
        </p:nvSpPr>
        <p:spPr/>
        <p:txBody>
          <a:bodyPr/>
          <a:lstStyle/>
          <a:p>
            <a:r>
              <a:rPr lang="es-ES" dirty="0" smtClean="0">
                <a:solidFill>
                  <a:srgbClr val="002060"/>
                </a:solidFill>
              </a:rPr>
              <a:t>LA NOVELA HISTÓRICA</a:t>
            </a:r>
            <a:endParaRPr lang="es-ES" dirty="0">
              <a:solidFill>
                <a:srgbClr val="002060"/>
              </a:solidFill>
            </a:endParaRPr>
          </a:p>
        </p:txBody>
      </p:sp>
      <p:sp>
        <p:nvSpPr>
          <p:cNvPr id="5" name="4 Marcador de contenido"/>
          <p:cNvSpPr>
            <a:spLocks noGrp="1"/>
          </p:cNvSpPr>
          <p:nvPr>
            <p:ph idx="1"/>
          </p:nvPr>
        </p:nvSpPr>
        <p:spPr/>
        <p:txBody>
          <a:bodyPr>
            <a:normAutofit fontScale="77500" lnSpcReduction="20000"/>
          </a:bodyPr>
          <a:lstStyle/>
          <a:p>
            <a:pPr algn="just"/>
            <a:r>
              <a:rPr lang="es-ES" dirty="0" smtClean="0"/>
              <a:t>La novela histórica es el origen de toda la novela realista europea del siglo XIX. En este género se mezclan la ficción con la realidad histórica, de ambientación básicamente medieval, y los personajes ficticios e históricos, en un relato cuyo protagonista es un personaje de condición social media que simboliza la lucha contra el Antiguo Régimen. Las características básicas de este género son la verosimilitud y el anacronismo.</a:t>
            </a:r>
          </a:p>
          <a:p>
            <a:pPr algn="just">
              <a:buNone/>
            </a:pPr>
            <a:endParaRPr lang="es-ES" dirty="0" smtClean="0"/>
          </a:p>
          <a:p>
            <a:pPr algn="just"/>
            <a:r>
              <a:rPr lang="es-ES" dirty="0" smtClean="0">
                <a:hlinkClick r:id="rId3"/>
              </a:rPr>
              <a:t>Walter Scott </a:t>
            </a:r>
            <a:r>
              <a:rPr lang="es-ES" dirty="0" smtClean="0"/>
              <a:t>es el creador del género y su obra más famosa es </a:t>
            </a:r>
            <a:r>
              <a:rPr lang="es-ES" u="sng" dirty="0" err="1" smtClean="0"/>
              <a:t>Ivanhoe</a:t>
            </a:r>
            <a:r>
              <a:rPr lang="es-ES" dirty="0" smtClean="0"/>
              <a:t>. Otras obras: </a:t>
            </a:r>
            <a:r>
              <a:rPr lang="es-ES" u="sng" dirty="0" smtClean="0"/>
              <a:t>Los tres mosqueteros</a:t>
            </a:r>
            <a:r>
              <a:rPr lang="es-ES" dirty="0" smtClean="0"/>
              <a:t> de Dumas, </a:t>
            </a:r>
            <a:r>
              <a:rPr lang="es-ES" u="sng" dirty="0" smtClean="0"/>
              <a:t>Nuestra Señora de París</a:t>
            </a:r>
            <a:r>
              <a:rPr lang="es-ES" dirty="0" smtClean="0"/>
              <a:t> de Víctor Hugo.</a:t>
            </a:r>
            <a:endParaRPr lang="es-ES" dirty="0"/>
          </a:p>
        </p:txBody>
      </p:sp>
      <p:sp>
        <p:nvSpPr>
          <p:cNvPr id="7" name="6 Botón de acción: Inicio">
            <a:hlinkClick r:id="rId4" action="ppaction://hlinksldjump" highlightClick="1"/>
          </p:cNvPr>
          <p:cNvSpPr/>
          <p:nvPr/>
        </p:nvSpPr>
        <p:spPr>
          <a:xfrm>
            <a:off x="4644008" y="6021288"/>
            <a:ext cx="648072"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ENSAYO NEOCLÁSICO</a:t>
            </a:r>
            <a:endParaRPr lang="es-ES" dirty="0"/>
          </a:p>
        </p:txBody>
      </p:sp>
      <p:sp>
        <p:nvSpPr>
          <p:cNvPr id="3" name="2 Marcador de contenido"/>
          <p:cNvSpPr>
            <a:spLocks noGrp="1"/>
          </p:cNvSpPr>
          <p:nvPr>
            <p:ph idx="1"/>
          </p:nvPr>
        </p:nvSpPr>
        <p:spPr/>
        <p:txBody>
          <a:bodyPr>
            <a:normAutofit fontScale="77500" lnSpcReduction="20000"/>
          </a:bodyPr>
          <a:lstStyle/>
          <a:p>
            <a:pPr algn="just"/>
            <a:r>
              <a:rPr lang="es-ES" dirty="0" smtClean="0"/>
              <a:t>El género que hoy se conoce con el nombre de </a:t>
            </a:r>
            <a:r>
              <a:rPr lang="es-ES" b="1" dirty="0" smtClean="0"/>
              <a:t>ensayo </a:t>
            </a:r>
            <a:r>
              <a:rPr lang="es-ES" dirty="0" smtClean="0"/>
              <a:t>es una modalidad literaria de extensión media o breve realizada en </a:t>
            </a:r>
            <a:r>
              <a:rPr lang="es-ES" b="1" dirty="0" smtClean="0"/>
              <a:t>prosa</a:t>
            </a:r>
            <a:r>
              <a:rPr lang="es-ES" dirty="0" smtClean="0"/>
              <a:t> a medio camino entre la producción artística y el tratado científico, en que el autor aborda un tema de interés general aportando su punto de vista.</a:t>
            </a:r>
          </a:p>
          <a:p>
            <a:pPr algn="just"/>
            <a:r>
              <a:rPr lang="es-ES" dirty="0" smtClean="0"/>
              <a:t>La </a:t>
            </a:r>
            <a:r>
              <a:rPr lang="es-ES" b="1" dirty="0" smtClean="0"/>
              <a:t>combinación de objetivismo y subjetivismo</a:t>
            </a:r>
            <a:r>
              <a:rPr lang="es-ES" dirty="0" smtClean="0"/>
              <a:t> es una de las características más destacadas. El ensayo se apoya básicamente en dos modos de discurso: </a:t>
            </a:r>
            <a:r>
              <a:rPr lang="es-ES" b="1" dirty="0" smtClean="0"/>
              <a:t>la argumentación y la exposición</a:t>
            </a:r>
            <a:r>
              <a:rPr lang="es-ES" dirty="0" smtClean="0"/>
              <a:t>.</a:t>
            </a:r>
          </a:p>
          <a:p>
            <a:pPr algn="just"/>
            <a:r>
              <a:rPr lang="es-ES" dirty="0" smtClean="0"/>
              <a:t>El término procede de la obra de </a:t>
            </a:r>
            <a:r>
              <a:rPr lang="es-ES" dirty="0" err="1" smtClean="0"/>
              <a:t>Montaigne</a:t>
            </a:r>
            <a:r>
              <a:rPr lang="es-ES" dirty="0" smtClean="0"/>
              <a:t> </a:t>
            </a:r>
            <a:r>
              <a:rPr lang="es-ES" i="1" dirty="0" err="1" smtClean="0"/>
              <a:t>Essais</a:t>
            </a:r>
            <a:r>
              <a:rPr lang="es-ES" dirty="0" smtClean="0"/>
              <a:t>, publicada en 1580.  Adquiere una gran importancia en el Neoclasicismo por su finalidad didáctica. </a:t>
            </a:r>
            <a:endParaRPr lang="es-ES" dirty="0"/>
          </a:p>
        </p:txBody>
      </p:sp>
      <p:sp>
        <p:nvSpPr>
          <p:cNvPr id="4" name="3 Botón de acción: Inicio">
            <a:hlinkClick r:id="rId2"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6 Marcador de contenido" descr="DIDEROT.jpg"/>
          <p:cNvPicPr>
            <a:picLocks noChangeAspect="1"/>
          </p:cNvPicPr>
          <p:nvPr/>
        </p:nvPicPr>
        <p:blipFill>
          <a:blip r:embed="rId2" cstate="print"/>
          <a:stretch>
            <a:fillRect/>
          </a:stretch>
        </p:blipFill>
        <p:spPr>
          <a:xfrm>
            <a:off x="7452320" y="0"/>
            <a:ext cx="1428750" cy="1628800"/>
          </a:xfrm>
          <a:prstGeom prst="rect">
            <a:avLst/>
          </a:prstGeom>
        </p:spPr>
      </p:pic>
      <p:sp>
        <p:nvSpPr>
          <p:cNvPr id="2" name="1 Título"/>
          <p:cNvSpPr>
            <a:spLocks noGrp="1"/>
          </p:cNvSpPr>
          <p:nvPr>
            <p:ph type="title"/>
          </p:nvPr>
        </p:nvSpPr>
        <p:spPr/>
        <p:txBody>
          <a:bodyPr/>
          <a:lstStyle/>
          <a:p>
            <a:r>
              <a:rPr lang="es-ES" dirty="0" smtClean="0"/>
              <a:t>EL ENSAYO EN FRANCIA</a:t>
            </a:r>
            <a:endParaRPr lang="es-ES" dirty="0"/>
          </a:p>
        </p:txBody>
      </p:sp>
      <p:sp>
        <p:nvSpPr>
          <p:cNvPr id="5" name="4 Botón de acción: Inicio">
            <a:hlinkClick r:id="rId3"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Marcador de contenido"/>
          <p:cNvSpPr>
            <a:spLocks noGrp="1"/>
          </p:cNvSpPr>
          <p:nvPr>
            <p:ph idx="1"/>
          </p:nvPr>
        </p:nvSpPr>
        <p:spPr/>
        <p:txBody>
          <a:bodyPr>
            <a:normAutofit fontScale="77500" lnSpcReduction="20000"/>
          </a:bodyPr>
          <a:lstStyle/>
          <a:p>
            <a:pPr algn="just"/>
            <a:r>
              <a:rPr lang="es-ES" sz="2900" dirty="0" smtClean="0"/>
              <a:t>LA ILUSTRACIÓN FRANCESA DIFUNDE SUS IDEAS A TRAVÉS DE LA </a:t>
            </a:r>
            <a:r>
              <a:rPr lang="es-ES" sz="2900" b="1" u="sng" dirty="0" smtClean="0"/>
              <a:t>ENCICLOPEDIA</a:t>
            </a:r>
            <a:r>
              <a:rPr lang="es-ES" sz="2900" dirty="0" smtClean="0"/>
              <a:t> </a:t>
            </a:r>
            <a:r>
              <a:rPr lang="es-ES" sz="2900" smtClean="0"/>
              <a:t>(</a:t>
            </a:r>
            <a:r>
              <a:rPr lang="es-ES" sz="2900" smtClean="0"/>
              <a:t>DIDEROT) Y COMBATE </a:t>
            </a:r>
            <a:r>
              <a:rPr lang="es-ES" sz="2900" dirty="0" smtClean="0"/>
              <a:t>EL PREJUICIO Y LA IGNORANCIA A TRAVÉS DE ARTÍCULOS DISPUESTOS ALFABÉTICAMENTE EN 17 VOLÚMENES.</a:t>
            </a:r>
          </a:p>
          <a:p>
            <a:pPr algn="just"/>
            <a:r>
              <a:rPr lang="es-ES" sz="2900" dirty="0" smtClean="0"/>
              <a:t>AUTORES:</a:t>
            </a:r>
          </a:p>
          <a:p>
            <a:pPr lvl="1" algn="just"/>
            <a:r>
              <a:rPr lang="es-ES" sz="2900" dirty="0" smtClean="0">
                <a:solidFill>
                  <a:srgbClr val="FF0000"/>
                </a:solidFill>
              </a:rPr>
              <a:t>DIDEROT</a:t>
            </a:r>
            <a:r>
              <a:rPr lang="es-ES" sz="2900" dirty="0" smtClean="0"/>
              <a:t> (1713-1784): </a:t>
            </a:r>
            <a:r>
              <a:rPr lang="es-ES" sz="2900" b="1" u="sng" dirty="0" smtClean="0"/>
              <a:t>PENSAMIENTOS</a:t>
            </a:r>
            <a:r>
              <a:rPr lang="es-ES" sz="2900" dirty="0" smtClean="0"/>
              <a:t>, OBRA CON INFLUENCIA DEL EMPIRISMO, DEÍSMO Y ESCEPTICISMO.</a:t>
            </a:r>
          </a:p>
          <a:p>
            <a:pPr lvl="1" algn="just"/>
            <a:r>
              <a:rPr lang="es-ES" sz="2900" dirty="0" smtClean="0">
                <a:solidFill>
                  <a:srgbClr val="FF0000"/>
                </a:solidFill>
              </a:rPr>
              <a:t>MONTESQUIEU</a:t>
            </a:r>
            <a:r>
              <a:rPr lang="es-ES" sz="2900" dirty="0" smtClean="0"/>
              <a:t> (1689-1755):ESCRIBE UN TRATADO SOBRE LA SEPARACIÓN DE PODERES : </a:t>
            </a:r>
            <a:r>
              <a:rPr lang="es-ES" sz="2900" b="1" u="sng" dirty="0" smtClean="0"/>
              <a:t>EL ESPÍRITU DE LAS LEYES</a:t>
            </a:r>
            <a:r>
              <a:rPr lang="es-ES" sz="2900" dirty="0" smtClean="0"/>
              <a:t>.</a:t>
            </a:r>
          </a:p>
          <a:p>
            <a:pPr lvl="1" algn="just"/>
            <a:r>
              <a:rPr lang="es-ES" sz="2900" dirty="0" smtClean="0">
                <a:solidFill>
                  <a:srgbClr val="FF0000"/>
                </a:solidFill>
              </a:rPr>
              <a:t>VOLTAIRE</a:t>
            </a:r>
            <a:r>
              <a:rPr lang="es-ES" sz="2900" dirty="0" smtClean="0"/>
              <a:t> (1694-1778): LUCHA CONTRA EL DESPOTISMO POLÍTICO Y LOS PRINCIPIOS RELIGIOSOS: </a:t>
            </a:r>
            <a:r>
              <a:rPr lang="es-ES" sz="2900" b="1" u="sng" dirty="0" smtClean="0"/>
              <a:t>DICCIONARIO FILOSÓFICO.</a:t>
            </a:r>
            <a:endParaRPr lang="es-ES" sz="2900" dirty="0" smtClean="0"/>
          </a:p>
          <a:p>
            <a:pPr lvl="1" algn="just"/>
            <a:r>
              <a:rPr lang="es-ES" sz="2900" dirty="0" smtClean="0">
                <a:solidFill>
                  <a:srgbClr val="FF0000"/>
                </a:solidFill>
              </a:rPr>
              <a:t>ROUSSEAU</a:t>
            </a:r>
            <a:r>
              <a:rPr lang="es-ES" sz="2900" dirty="0" smtClean="0"/>
              <a:t> (1712-1778): </a:t>
            </a:r>
            <a:r>
              <a:rPr lang="es-ES" sz="2900" b="1" u="sng" dirty="0" smtClean="0"/>
              <a:t>CONFESIONES</a:t>
            </a:r>
            <a:r>
              <a:rPr lang="es-ES" sz="2900" dirty="0" smtClean="0"/>
              <a:t> Y </a:t>
            </a:r>
            <a:r>
              <a:rPr lang="es-ES" sz="2900" b="1" u="sng" dirty="0" smtClean="0"/>
              <a:t>EL CONTRATO SOCIAL</a:t>
            </a:r>
            <a:r>
              <a:rPr lang="es-ES" sz="2900" dirty="0" smtClean="0"/>
              <a:t>, QUE TRATAN DE LA IGUALDAD Y LA LIBERTAD.</a:t>
            </a:r>
          </a:p>
          <a:p>
            <a:pPr lvl="1"/>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ENSAYO EN EUROPA</a:t>
            </a:r>
            <a:endParaRPr lang="es-ES" dirty="0"/>
          </a:p>
        </p:txBody>
      </p:sp>
      <p:sp>
        <p:nvSpPr>
          <p:cNvPr id="3" name="2 Marcador de contenido"/>
          <p:cNvSpPr>
            <a:spLocks noGrp="1"/>
          </p:cNvSpPr>
          <p:nvPr>
            <p:ph idx="1"/>
          </p:nvPr>
        </p:nvSpPr>
        <p:spPr/>
        <p:txBody>
          <a:bodyPr>
            <a:normAutofit fontScale="92500" lnSpcReduction="20000"/>
          </a:bodyPr>
          <a:lstStyle/>
          <a:p>
            <a:pPr algn="just"/>
            <a:r>
              <a:rPr lang="es-ES" dirty="0" smtClean="0"/>
              <a:t>ITALIA:  </a:t>
            </a:r>
            <a:r>
              <a:rPr lang="es-ES" dirty="0" smtClean="0">
                <a:solidFill>
                  <a:srgbClr val="FF0000"/>
                </a:solidFill>
              </a:rPr>
              <a:t>BECCARIA</a:t>
            </a:r>
            <a:r>
              <a:rPr lang="es-ES" dirty="0" smtClean="0"/>
              <a:t> (</a:t>
            </a:r>
            <a:r>
              <a:rPr lang="es-ES" b="1" u="sng" dirty="0" smtClean="0"/>
              <a:t>DE LOS DELITOS Y LAS PENAS</a:t>
            </a:r>
            <a:r>
              <a:rPr lang="es-ES" dirty="0" smtClean="0"/>
              <a:t>).</a:t>
            </a:r>
          </a:p>
          <a:p>
            <a:pPr algn="just"/>
            <a:r>
              <a:rPr lang="es-ES" dirty="0" smtClean="0"/>
              <a:t>INGLATERRA: </a:t>
            </a:r>
            <a:r>
              <a:rPr lang="es-ES" dirty="0" smtClean="0">
                <a:solidFill>
                  <a:srgbClr val="FF0000"/>
                </a:solidFill>
              </a:rPr>
              <a:t>HUME Y LOCKE</a:t>
            </a:r>
            <a:r>
              <a:rPr lang="es-ES" dirty="0" smtClean="0"/>
              <a:t>. EL ENSAYO SE DIFUNDE GRACIAS AL NACIMIENTO DE LA PRENSA.</a:t>
            </a:r>
          </a:p>
          <a:p>
            <a:pPr algn="just"/>
            <a:r>
              <a:rPr lang="es-ES" dirty="0" smtClean="0"/>
              <a:t>PORTUGAL: </a:t>
            </a:r>
            <a:r>
              <a:rPr lang="es-ES" dirty="0" smtClean="0">
                <a:solidFill>
                  <a:srgbClr val="FF0000"/>
                </a:solidFill>
              </a:rPr>
              <a:t>LUIS ANTONIO VERNEY</a:t>
            </a:r>
            <a:r>
              <a:rPr lang="es-ES" dirty="0" smtClean="0"/>
              <a:t>.</a:t>
            </a:r>
          </a:p>
          <a:p>
            <a:pPr algn="just"/>
            <a:r>
              <a:rPr lang="es-ES" dirty="0" smtClean="0"/>
              <a:t>ALEMANIA: </a:t>
            </a:r>
            <a:r>
              <a:rPr lang="es-ES" dirty="0" smtClean="0">
                <a:solidFill>
                  <a:srgbClr val="FF0000"/>
                </a:solidFill>
              </a:rPr>
              <a:t>HERDER</a:t>
            </a:r>
            <a:r>
              <a:rPr lang="es-ES" dirty="0" smtClean="0"/>
              <a:t>, QUE DA IMPORTANCIA AL ESPÍRITU NACIONAL ALEMÁN E INFLUYE SOBRE EL ROMANTICISMO.</a:t>
            </a:r>
          </a:p>
          <a:p>
            <a:pPr algn="just"/>
            <a:r>
              <a:rPr lang="es-ES" dirty="0" smtClean="0"/>
              <a:t>ESPAÑA: </a:t>
            </a:r>
            <a:r>
              <a:rPr lang="es-ES" dirty="0" smtClean="0">
                <a:solidFill>
                  <a:srgbClr val="FF0000"/>
                </a:solidFill>
              </a:rPr>
              <a:t>FEIJOO</a:t>
            </a:r>
            <a:r>
              <a:rPr lang="es-ES" dirty="0" smtClean="0"/>
              <a:t>: </a:t>
            </a:r>
            <a:r>
              <a:rPr lang="es-ES" b="1" u="sng" dirty="0" smtClean="0"/>
              <a:t>TEATRO CRÍTICO UNIVERSAL Y CARTAS ERUDITAS</a:t>
            </a:r>
            <a:r>
              <a:rPr lang="es-ES" dirty="0" smtClean="0"/>
              <a:t>.</a:t>
            </a:r>
            <a:endParaRPr lang="es-ES" dirty="0"/>
          </a:p>
        </p:txBody>
      </p:sp>
      <p:sp>
        <p:nvSpPr>
          <p:cNvPr id="4" name="3 Botón de acción: Inicio">
            <a:hlinkClick r:id="rId2"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DEFINICIÓN Y ETAPAS</a:t>
            </a:r>
            <a:endParaRPr lang="es-ES" dirty="0">
              <a:solidFill>
                <a:srgbClr val="002060"/>
              </a:solidFill>
            </a:endParaRPr>
          </a:p>
        </p:txBody>
      </p:sp>
      <p:sp>
        <p:nvSpPr>
          <p:cNvPr id="3" name="2 Marcador de contenido"/>
          <p:cNvSpPr>
            <a:spLocks noGrp="1"/>
          </p:cNvSpPr>
          <p:nvPr>
            <p:ph idx="1"/>
          </p:nvPr>
        </p:nvSpPr>
        <p:spPr>
          <a:xfrm>
            <a:off x="539552" y="1556792"/>
            <a:ext cx="8229600" cy="4525963"/>
          </a:xfrm>
        </p:spPr>
        <p:txBody>
          <a:bodyPr>
            <a:normAutofit fontScale="77500" lnSpcReduction="20000"/>
          </a:bodyPr>
          <a:lstStyle/>
          <a:p>
            <a:pPr algn="just"/>
            <a:r>
              <a:rPr lang="es-ES" dirty="0" smtClean="0"/>
              <a:t>ETAPA ESTÉTICA DEL SIGLO XVIII QUE SUPONE UNA VUELTA A LOS VALORES DE LA CULTURA CLÁSICA Y EL RENACIMIENTO.</a:t>
            </a:r>
          </a:p>
          <a:p>
            <a:r>
              <a:rPr lang="es-ES" sz="3100" b="1" dirty="0" smtClean="0"/>
              <a:t>ETAPAS</a:t>
            </a:r>
            <a:r>
              <a:rPr lang="es-ES" sz="3100" dirty="0" smtClean="0"/>
              <a:t>: </a:t>
            </a:r>
          </a:p>
          <a:p>
            <a:pPr lvl="1" algn="just"/>
            <a:r>
              <a:rPr lang="es-ES" sz="3100" dirty="0" smtClean="0">
                <a:solidFill>
                  <a:srgbClr val="FF0000"/>
                </a:solidFill>
              </a:rPr>
              <a:t>POSBARROCO</a:t>
            </a:r>
            <a:r>
              <a:rPr lang="es-ES" sz="3100" dirty="0" smtClean="0"/>
              <a:t>: PRIMERA MITAD DE SIGLO, CONTINUIDAD DE LA LITERATURA BARROCA  SIN ORIGINALIDAD.</a:t>
            </a:r>
          </a:p>
          <a:p>
            <a:pPr lvl="1" algn="just"/>
            <a:r>
              <a:rPr lang="es-ES" sz="3100" dirty="0" smtClean="0">
                <a:solidFill>
                  <a:srgbClr val="FF0000"/>
                </a:solidFill>
              </a:rPr>
              <a:t>NEOCLASICISMO</a:t>
            </a:r>
            <a:r>
              <a:rPr lang="es-ES" sz="3100" dirty="0" smtClean="0"/>
              <a:t>: SURGE A FINALES DEL SIGLO XVII CON EL RACIONALISMO, APROVECHANDO EL CLASICISMO FRANCÉS, PERO SE DESARROLLA EN EL SIGLO XVIII CON LA ILUSTRACIÓN. EN ESPAÑA A MITAD DE SIGLO.</a:t>
            </a:r>
          </a:p>
          <a:p>
            <a:pPr lvl="1" algn="just"/>
            <a:r>
              <a:rPr lang="es-ES" sz="3100" dirty="0" smtClean="0">
                <a:solidFill>
                  <a:srgbClr val="FF0000"/>
                </a:solidFill>
              </a:rPr>
              <a:t>PRERROMANTICISMO</a:t>
            </a:r>
            <a:r>
              <a:rPr lang="es-ES" sz="3100" dirty="0" smtClean="0"/>
              <a:t>: FINALES DEL SIGLO. SE DA IMPORTANCIA AL SENTIMIENTO FRENTE A LA RAZÓN Y EL INDIVIDUALISMO. LAS REGLAS CLÁSICAS SE VAN LIBERANDO.</a:t>
            </a:r>
          </a:p>
          <a:p>
            <a:pPr lvl="1">
              <a:buNone/>
            </a:pPr>
            <a:endParaRPr lang="es-ES" dirty="0"/>
          </a:p>
        </p:txBody>
      </p:sp>
      <p:sp>
        <p:nvSpPr>
          <p:cNvPr id="6" name="5 Botón de acción: Inicio">
            <a:hlinkClick r:id="rId2"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CARACTERÍSTICAS</a:t>
            </a:r>
            <a:endParaRPr lang="es-ES" dirty="0">
              <a:solidFill>
                <a:srgbClr val="00206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t>PREDOMINIO DE LA </a:t>
            </a:r>
            <a:r>
              <a:rPr lang="es-ES" b="1" dirty="0" smtClean="0"/>
              <a:t>RAZÓN</a:t>
            </a:r>
            <a:r>
              <a:rPr lang="es-ES" dirty="0" smtClean="0"/>
              <a:t>.</a:t>
            </a:r>
          </a:p>
          <a:p>
            <a:r>
              <a:rPr lang="es-ES" b="1" dirty="0" smtClean="0"/>
              <a:t>VUELTA A LAS REGLAS Y GÉNEROS CLÁSICOS</a:t>
            </a:r>
            <a:r>
              <a:rPr lang="es-ES" dirty="0" smtClean="0"/>
              <a:t>.</a:t>
            </a:r>
          </a:p>
          <a:p>
            <a:r>
              <a:rPr lang="es-ES" b="1" dirty="0" smtClean="0"/>
              <a:t>ILUSTRACIÓN</a:t>
            </a:r>
            <a:r>
              <a:rPr lang="es-ES" dirty="0" smtClean="0"/>
              <a:t>: MOVIMIENTO IDEOLÓGICO Y POLÍTICO QUE SE BASA EN LA RAZÓN Y EL EMPIRISMO. SE PRETENDE GOBERNAR DESDE EL </a:t>
            </a:r>
            <a:r>
              <a:rPr lang="es-ES" dirty="0" smtClean="0">
                <a:hlinkClick r:id="rId2"/>
              </a:rPr>
              <a:t>DESPOTISMO ILUSTRADO</a:t>
            </a:r>
            <a:r>
              <a:rPr lang="es-ES" dirty="0" smtClean="0"/>
              <a:t>, PERO BUSCANDO EL PROGRESO DE LAS CLASES POPULARES.</a:t>
            </a:r>
          </a:p>
          <a:p>
            <a:r>
              <a:rPr lang="es-ES" b="1" dirty="0" smtClean="0"/>
              <a:t>FINALIDAD DIDÁCTICA.</a:t>
            </a:r>
          </a:p>
          <a:p>
            <a:r>
              <a:rPr lang="es-ES" dirty="0" smtClean="0"/>
              <a:t>ESTILO: </a:t>
            </a:r>
            <a:r>
              <a:rPr lang="es-ES" b="1" dirty="0" smtClean="0"/>
              <a:t>SENCILLEZ</a:t>
            </a:r>
            <a:r>
              <a:rPr lang="es-ES" dirty="0" smtClean="0"/>
              <a:t>.</a:t>
            </a:r>
          </a:p>
          <a:p>
            <a:r>
              <a:rPr lang="es-ES" dirty="0" smtClean="0"/>
              <a:t>GÉNEROS: </a:t>
            </a:r>
            <a:r>
              <a:rPr lang="es-ES" b="1" dirty="0" smtClean="0"/>
              <a:t>PREDOMINA EL ENSAYO</a:t>
            </a:r>
            <a:r>
              <a:rPr lang="es-ES" dirty="0" smtClean="0"/>
              <a:t>, COMO MEDIO PARA TRANSMITIR SU IDEOLOGÍA Y LA ENSEÑANZA. PERO TAMBIÉN SE CULTIVAN LA NOVELA, EL TEATRO Y LA POESÍA BAJO EL SOMETIMIENTO DE LAS REGLAS Y LA FINALIDAD DIDÁCTICA.</a:t>
            </a:r>
            <a:endParaRPr lang="es-ES" dirty="0"/>
          </a:p>
        </p:txBody>
      </p:sp>
      <p:sp>
        <p:nvSpPr>
          <p:cNvPr id="4" name="3 Botón de acción: Inicio">
            <a:hlinkClick r:id="rId3"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TEATRO NEOCLÁSICO</a:t>
            </a:r>
            <a:endParaRPr lang="es-ES" dirty="0">
              <a:solidFill>
                <a:srgbClr val="00206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t>PERVIVENCIA DEL TEATRO BARROCO EN PRIMERA MITAD DE SIGLO.</a:t>
            </a:r>
          </a:p>
          <a:p>
            <a:r>
              <a:rPr lang="es-ES" dirty="0" smtClean="0">
                <a:solidFill>
                  <a:srgbClr val="FF0000"/>
                </a:solidFill>
              </a:rPr>
              <a:t>CARACTERÍSTICAS</a:t>
            </a:r>
            <a:r>
              <a:rPr lang="es-ES" dirty="0" smtClean="0"/>
              <a:t>:</a:t>
            </a:r>
          </a:p>
          <a:p>
            <a:pPr lvl="1"/>
            <a:r>
              <a:rPr lang="es-ES" dirty="0" smtClean="0"/>
              <a:t>LA </a:t>
            </a:r>
            <a:r>
              <a:rPr lang="es-ES" b="1" dirty="0" smtClean="0"/>
              <a:t>RAZÓN </a:t>
            </a:r>
            <a:r>
              <a:rPr lang="es-ES" dirty="0" smtClean="0"/>
              <a:t>ES LA BASE DEL TEATRO NEOCLÁSICO.</a:t>
            </a:r>
          </a:p>
          <a:p>
            <a:pPr lvl="1"/>
            <a:r>
              <a:rPr lang="es-ES" b="1" dirty="0" smtClean="0"/>
              <a:t>IMITAN LA REALIDAD Y EL TEATRO CLÁSICO</a:t>
            </a:r>
            <a:r>
              <a:rPr lang="es-ES" dirty="0" smtClean="0"/>
              <a:t>.</a:t>
            </a:r>
          </a:p>
          <a:p>
            <a:pPr lvl="1"/>
            <a:r>
              <a:rPr lang="es-ES" dirty="0" smtClean="0"/>
              <a:t>BUSCAN LA </a:t>
            </a:r>
            <a:r>
              <a:rPr lang="es-ES" b="1" dirty="0" smtClean="0"/>
              <a:t>VEROSIMILITUD</a:t>
            </a:r>
            <a:r>
              <a:rPr lang="es-ES" dirty="0" smtClean="0"/>
              <a:t> Y EL SENTIDO </a:t>
            </a:r>
            <a:r>
              <a:rPr lang="es-ES" b="1" dirty="0" smtClean="0"/>
              <a:t>DIDÁCTICO</a:t>
            </a:r>
            <a:r>
              <a:rPr lang="es-ES" dirty="0" smtClean="0"/>
              <a:t>.</a:t>
            </a:r>
          </a:p>
          <a:p>
            <a:pPr lvl="1"/>
            <a:r>
              <a:rPr lang="es-ES" dirty="0" smtClean="0"/>
              <a:t>PARA ELLO SIGUEN LAS </a:t>
            </a:r>
            <a:r>
              <a:rPr lang="es-ES" b="1" dirty="0" smtClean="0"/>
              <a:t>UNIDADES </a:t>
            </a:r>
            <a:r>
              <a:rPr lang="es-ES" dirty="0" smtClean="0"/>
              <a:t>CLÁSICAS: ACCIÓN, LUGAR Y TIEMPO. </a:t>
            </a:r>
            <a:r>
              <a:rPr lang="es-ES" b="1" dirty="0" smtClean="0"/>
              <a:t>POÉTICA</a:t>
            </a:r>
            <a:r>
              <a:rPr lang="es-ES" dirty="0" smtClean="0"/>
              <a:t> DE ARISTOTELES O LUZÁN.</a:t>
            </a:r>
          </a:p>
          <a:p>
            <a:pPr lvl="1"/>
            <a:r>
              <a:rPr lang="es-ES" b="1" dirty="0" smtClean="0"/>
              <a:t>GÉNEROS</a:t>
            </a:r>
            <a:r>
              <a:rPr lang="es-ES" dirty="0" smtClean="0"/>
              <a:t>: </a:t>
            </a:r>
            <a:r>
              <a:rPr lang="es-ES" b="1" dirty="0" smtClean="0"/>
              <a:t>COMEDIA</a:t>
            </a:r>
            <a:r>
              <a:rPr lang="es-ES" dirty="0" smtClean="0"/>
              <a:t> Y </a:t>
            </a:r>
            <a:r>
              <a:rPr lang="es-ES" b="1" dirty="0" smtClean="0"/>
              <a:t>TRAGEDIA</a:t>
            </a:r>
            <a:r>
              <a:rPr lang="es-ES" dirty="0" smtClean="0"/>
              <a:t>. DESDE MEDIADOS DE SIGLO SURGE LA </a:t>
            </a:r>
            <a:r>
              <a:rPr lang="es-ES" i="1" dirty="0" smtClean="0"/>
              <a:t>COMEDIE LARMOYANTE </a:t>
            </a:r>
            <a:r>
              <a:rPr lang="es-ES" dirty="0" smtClean="0"/>
              <a:t>O </a:t>
            </a:r>
            <a:r>
              <a:rPr lang="es-ES" b="1" dirty="0" smtClean="0"/>
              <a:t>COMEDIA LACRIMÓGENA (DIDEROT</a:t>
            </a:r>
            <a:r>
              <a:rPr lang="es-ES" dirty="0" smtClean="0"/>
              <a:t> CON </a:t>
            </a:r>
            <a:r>
              <a:rPr lang="es-ES" i="1" dirty="0" smtClean="0"/>
              <a:t>LES BIJOUX INDISCRETS </a:t>
            </a:r>
            <a:r>
              <a:rPr lang="es-ES" dirty="0" smtClean="0"/>
              <a:t>O </a:t>
            </a:r>
            <a:r>
              <a:rPr lang="es-ES" b="1" dirty="0" smtClean="0"/>
              <a:t>JOVELLANOS </a:t>
            </a:r>
            <a:r>
              <a:rPr lang="es-ES" dirty="0" smtClean="0"/>
              <a:t>CON </a:t>
            </a:r>
            <a:r>
              <a:rPr lang="es-ES" i="1" dirty="0" smtClean="0"/>
              <a:t>EL DELINCUENTE HONRADO</a:t>
            </a:r>
            <a:r>
              <a:rPr lang="es-ES" dirty="0" smtClean="0"/>
              <a:t>) O AL FINAL DE SIGLO LA </a:t>
            </a:r>
            <a:r>
              <a:rPr lang="es-ES" b="1" dirty="0" smtClean="0"/>
              <a:t>TRAGEDIA DE TERROR </a:t>
            </a:r>
            <a:r>
              <a:rPr lang="es-ES" dirty="0" smtClean="0"/>
              <a:t>DE </a:t>
            </a:r>
            <a:r>
              <a:rPr lang="es-ES" b="1" dirty="0" smtClean="0"/>
              <a:t>QUINTANA</a:t>
            </a:r>
            <a:r>
              <a:rPr lang="es-ES" dirty="0" smtClean="0"/>
              <a:t> Y </a:t>
            </a:r>
            <a:r>
              <a:rPr lang="es-ES" b="1" dirty="0" smtClean="0"/>
              <a:t>CIENFUEGOS</a:t>
            </a:r>
            <a:r>
              <a:rPr lang="es-ES" dirty="0" smtClean="0"/>
              <a:t>, ANTECEDENTE DEL DRAMA ROMÁNTICO.</a:t>
            </a:r>
            <a:endParaRPr lang="es-ES" dirty="0"/>
          </a:p>
        </p:txBody>
      </p:sp>
      <p:sp>
        <p:nvSpPr>
          <p:cNvPr id="4" name="3 Botón de acción: Inicio">
            <a:hlinkClick r:id="rId2"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5400" dirty="0" smtClean="0">
                <a:solidFill>
                  <a:srgbClr val="002060"/>
                </a:solidFill>
              </a:rPr>
              <a:t>GÉNEROS</a:t>
            </a:r>
            <a:endParaRPr lang="es-ES" sz="5400" dirty="0">
              <a:solidFill>
                <a:srgbClr val="002060"/>
              </a:solidFill>
            </a:endParaRPr>
          </a:p>
        </p:txBody>
      </p:sp>
      <p:sp>
        <p:nvSpPr>
          <p:cNvPr id="5" name="4 Marcador de texto"/>
          <p:cNvSpPr>
            <a:spLocks noGrp="1"/>
          </p:cNvSpPr>
          <p:nvPr>
            <p:ph type="body" idx="1"/>
          </p:nvPr>
        </p:nvSpPr>
        <p:spPr/>
        <p:txBody>
          <a:bodyPr>
            <a:normAutofit/>
          </a:bodyPr>
          <a:lstStyle/>
          <a:p>
            <a:pPr algn="ctr"/>
            <a:r>
              <a:rPr lang="es-ES" sz="2800" dirty="0" smtClean="0">
                <a:solidFill>
                  <a:srgbClr val="FF0000"/>
                </a:solidFill>
              </a:rPr>
              <a:t>COMEDIA</a:t>
            </a:r>
            <a:endParaRPr lang="es-ES" sz="2800" dirty="0">
              <a:solidFill>
                <a:srgbClr val="FF0000"/>
              </a:solidFill>
            </a:endParaRPr>
          </a:p>
        </p:txBody>
      </p:sp>
      <p:sp>
        <p:nvSpPr>
          <p:cNvPr id="6" name="5 Marcador de contenido"/>
          <p:cNvSpPr>
            <a:spLocks noGrp="1"/>
          </p:cNvSpPr>
          <p:nvPr>
            <p:ph sz="half" idx="2"/>
          </p:nvPr>
        </p:nvSpPr>
        <p:spPr/>
        <p:txBody>
          <a:bodyPr>
            <a:normAutofit fontScale="85000" lnSpcReduction="20000"/>
          </a:bodyPr>
          <a:lstStyle/>
          <a:p>
            <a:r>
              <a:rPr lang="es-ES" dirty="0" smtClean="0"/>
              <a:t>SUCESOS CÓMICOS CON FINAL FELIZ.</a:t>
            </a:r>
          </a:p>
          <a:p>
            <a:r>
              <a:rPr lang="es-ES" dirty="0" smtClean="0"/>
              <a:t>PERSONAJES DE CLASE BAJA  O MEDIA.</a:t>
            </a:r>
          </a:p>
          <a:p>
            <a:r>
              <a:rPr lang="es-ES" dirty="0" smtClean="0"/>
              <a:t>CRÍTICA SOCIAL: MATRIMONIO DE CONVENIENCIA, COSTUMBRES…</a:t>
            </a:r>
          </a:p>
          <a:p>
            <a:r>
              <a:rPr lang="es-ES" dirty="0" smtClean="0"/>
              <a:t>VEROSIMILITUD, ESTILO SENCILLO: PROSA O ROMANCE.</a:t>
            </a:r>
          </a:p>
          <a:p>
            <a:r>
              <a:rPr lang="es-ES" dirty="0" smtClean="0"/>
              <a:t>AUTORES Y OBRAS: </a:t>
            </a:r>
            <a:r>
              <a:rPr lang="es-ES" b="1" dirty="0" smtClean="0"/>
              <a:t>MARIVAUX</a:t>
            </a:r>
            <a:r>
              <a:rPr lang="es-ES" dirty="0" smtClean="0"/>
              <a:t>, </a:t>
            </a:r>
            <a:r>
              <a:rPr lang="es-ES" b="1" dirty="0" smtClean="0"/>
              <a:t>BEAUMARCHAIS</a:t>
            </a:r>
            <a:r>
              <a:rPr lang="es-ES" dirty="0" smtClean="0"/>
              <a:t> ( </a:t>
            </a:r>
            <a:r>
              <a:rPr lang="es-ES" i="1" dirty="0" smtClean="0">
                <a:hlinkClick r:id="rId2"/>
              </a:rPr>
              <a:t>EL BARBERO DE SEVILLA</a:t>
            </a:r>
            <a:r>
              <a:rPr lang="es-ES" i="1" dirty="0" smtClean="0"/>
              <a:t>, LAS BODAS DE FÍGARO</a:t>
            </a:r>
            <a:r>
              <a:rPr lang="es-ES" dirty="0" smtClean="0"/>
              <a:t>), </a:t>
            </a:r>
            <a:r>
              <a:rPr lang="es-ES" b="1" dirty="0" smtClean="0"/>
              <a:t>GOLDONI</a:t>
            </a:r>
            <a:r>
              <a:rPr lang="es-ES" dirty="0" smtClean="0"/>
              <a:t>, </a:t>
            </a:r>
            <a:r>
              <a:rPr lang="es-ES" b="1" dirty="0" smtClean="0"/>
              <a:t>MORATÍN</a:t>
            </a:r>
            <a:r>
              <a:rPr lang="es-ES" dirty="0" smtClean="0"/>
              <a:t> (</a:t>
            </a:r>
            <a:r>
              <a:rPr lang="es-ES" i="1" dirty="0" smtClean="0"/>
              <a:t>EL SÍ DE LAS NIÑAS</a:t>
            </a:r>
            <a:r>
              <a:rPr lang="es-ES" dirty="0" smtClean="0"/>
              <a:t>)</a:t>
            </a:r>
            <a:endParaRPr lang="es-ES" dirty="0"/>
          </a:p>
        </p:txBody>
      </p:sp>
      <p:sp>
        <p:nvSpPr>
          <p:cNvPr id="7" name="6 Marcador de texto"/>
          <p:cNvSpPr>
            <a:spLocks noGrp="1"/>
          </p:cNvSpPr>
          <p:nvPr>
            <p:ph type="body" sz="quarter" idx="3"/>
          </p:nvPr>
        </p:nvSpPr>
        <p:spPr/>
        <p:txBody>
          <a:bodyPr>
            <a:normAutofit/>
          </a:bodyPr>
          <a:lstStyle/>
          <a:p>
            <a:pPr algn="ctr"/>
            <a:r>
              <a:rPr lang="es-ES" sz="2800" dirty="0" smtClean="0">
                <a:solidFill>
                  <a:srgbClr val="FF0000"/>
                </a:solidFill>
              </a:rPr>
              <a:t>TRAGEDIA</a:t>
            </a:r>
            <a:endParaRPr lang="es-ES" sz="2800" dirty="0">
              <a:solidFill>
                <a:srgbClr val="FF0000"/>
              </a:solidFill>
            </a:endParaRPr>
          </a:p>
        </p:txBody>
      </p:sp>
      <p:sp>
        <p:nvSpPr>
          <p:cNvPr id="8" name="7 Marcador de contenido"/>
          <p:cNvSpPr>
            <a:spLocks noGrp="1"/>
          </p:cNvSpPr>
          <p:nvPr>
            <p:ph sz="quarter" idx="4"/>
          </p:nvPr>
        </p:nvSpPr>
        <p:spPr/>
        <p:txBody>
          <a:bodyPr>
            <a:normAutofit fontScale="92500" lnSpcReduction="20000"/>
          </a:bodyPr>
          <a:lstStyle/>
          <a:p>
            <a:r>
              <a:rPr lang="es-ES" dirty="0" smtClean="0"/>
              <a:t>SUCESOS TRÁGICOS CON FINAL  MORTAL: CATARSIS. </a:t>
            </a:r>
          </a:p>
          <a:p>
            <a:r>
              <a:rPr lang="es-ES" dirty="0" smtClean="0"/>
              <a:t>HÉROES O PERSONAJES DE ALTA CONDICIÓN SOCIAL.</a:t>
            </a:r>
          </a:p>
          <a:p>
            <a:r>
              <a:rPr lang="es-ES" dirty="0" smtClean="0"/>
              <a:t>CRÍTICA POLÍTICA: AMBICIÓN.</a:t>
            </a:r>
          </a:p>
          <a:p>
            <a:r>
              <a:rPr lang="es-ES" dirty="0" smtClean="0"/>
              <a:t>ESTILO ELEVADO: ROMANCE HEROICO O EN FRANCIA PAREADO DODECASÍLABO.</a:t>
            </a:r>
          </a:p>
          <a:p>
            <a:r>
              <a:rPr lang="es-ES" dirty="0" smtClean="0"/>
              <a:t>AUTORES: </a:t>
            </a:r>
            <a:r>
              <a:rPr lang="es-ES" b="1" dirty="0" smtClean="0"/>
              <a:t>VOLTAIRE </a:t>
            </a:r>
            <a:r>
              <a:rPr lang="es-ES" dirty="0" smtClean="0"/>
              <a:t>(</a:t>
            </a:r>
            <a:r>
              <a:rPr lang="es-ES" i="1" dirty="0" smtClean="0"/>
              <a:t>ZAIRE</a:t>
            </a:r>
            <a:r>
              <a:rPr lang="es-ES" dirty="0" smtClean="0"/>
              <a:t>), JOVELLANOS (</a:t>
            </a:r>
            <a:r>
              <a:rPr lang="es-ES" i="1" dirty="0" smtClean="0"/>
              <a:t>PELAYO</a:t>
            </a:r>
            <a:r>
              <a:rPr lang="es-ES" dirty="0" smtClean="0"/>
              <a:t>), </a:t>
            </a:r>
            <a:r>
              <a:rPr lang="es-ES" b="1" dirty="0" smtClean="0"/>
              <a:t>LÓPEZ DE AYALA</a:t>
            </a:r>
            <a:r>
              <a:rPr lang="es-ES" dirty="0" smtClean="0"/>
              <a:t> (</a:t>
            </a:r>
            <a:r>
              <a:rPr lang="es-ES" i="1" dirty="0" smtClean="0"/>
              <a:t>LA NUMANCIA DESTRUIDA</a:t>
            </a:r>
            <a:r>
              <a:rPr lang="es-ES" dirty="0" smtClean="0"/>
              <a:t>), </a:t>
            </a:r>
            <a:r>
              <a:rPr lang="es-ES" b="1" dirty="0" smtClean="0"/>
              <a:t>CADALSO</a:t>
            </a:r>
            <a:r>
              <a:rPr lang="es-ES" dirty="0" smtClean="0"/>
              <a:t> (</a:t>
            </a:r>
            <a:r>
              <a:rPr lang="es-ES" i="1" dirty="0" smtClean="0"/>
              <a:t>SOLAYA O LOS CIRCASIANOS</a:t>
            </a:r>
            <a:r>
              <a:rPr lang="es-ES" dirty="0" smtClean="0"/>
              <a:t>)..</a:t>
            </a:r>
            <a:endParaRPr lang="es-ES" dirty="0"/>
          </a:p>
        </p:txBody>
      </p:sp>
      <p:sp>
        <p:nvSpPr>
          <p:cNvPr id="9" name="8 Botón de acción: Inicio">
            <a:hlinkClick r:id="rId3"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solidFill>
                  <a:srgbClr val="002060"/>
                </a:solidFill>
              </a:rPr>
              <a:t>NOVELA</a:t>
            </a:r>
            <a:endParaRPr lang="es-ES" dirty="0">
              <a:solidFill>
                <a:srgbClr val="002060"/>
              </a:solidFill>
            </a:endParaRPr>
          </a:p>
        </p:txBody>
      </p:sp>
      <p:sp>
        <p:nvSpPr>
          <p:cNvPr id="8" name="7 Marcador de contenido"/>
          <p:cNvSpPr>
            <a:spLocks noGrp="1"/>
          </p:cNvSpPr>
          <p:nvPr>
            <p:ph idx="1"/>
          </p:nvPr>
        </p:nvSpPr>
        <p:spPr/>
        <p:txBody>
          <a:bodyPr>
            <a:normAutofit fontScale="77500" lnSpcReduction="20000"/>
          </a:bodyPr>
          <a:lstStyle/>
          <a:p>
            <a:r>
              <a:rPr lang="es-ES" sz="3300" dirty="0" smtClean="0">
                <a:solidFill>
                  <a:srgbClr val="FF0000"/>
                </a:solidFill>
              </a:rPr>
              <a:t>CARACTERÍSTICAS</a:t>
            </a:r>
            <a:r>
              <a:rPr lang="es-ES" sz="3300" dirty="0" smtClean="0"/>
              <a:t>:</a:t>
            </a:r>
          </a:p>
          <a:p>
            <a:pPr lvl="1"/>
            <a:r>
              <a:rPr lang="es-ES" sz="3300" dirty="0" smtClean="0"/>
              <a:t>DOS TIPOS: </a:t>
            </a:r>
            <a:r>
              <a:rPr lang="es-ES" sz="3300" b="1" dirty="0" smtClean="0"/>
              <a:t>DIDÁCTICA</a:t>
            </a:r>
            <a:r>
              <a:rPr lang="es-ES" sz="3300" dirty="0" smtClean="0"/>
              <a:t>, DE TIPO HUMORÍSTICO Y SATÍRICO, VINCULADA CON LA ILUSTRACIÓN; </a:t>
            </a:r>
            <a:r>
              <a:rPr lang="es-ES" sz="3300" b="1" dirty="0" smtClean="0"/>
              <a:t>SENTIMENTAL</a:t>
            </a:r>
            <a:r>
              <a:rPr lang="es-ES" sz="3300" dirty="0" smtClean="0"/>
              <a:t>: PRETENDE EMOCIONAR Y PREPARA EL CAMINO DEL ROMANTICISMO.</a:t>
            </a:r>
          </a:p>
          <a:p>
            <a:pPr lvl="1"/>
            <a:r>
              <a:rPr lang="es-ES" sz="3300" dirty="0" smtClean="0"/>
              <a:t>SE AVANZA EN LA TÉCNICA DE </a:t>
            </a:r>
            <a:r>
              <a:rPr lang="es-ES" sz="3300" b="1" dirty="0" smtClean="0"/>
              <a:t>DESCRIPCIÓN DE AMBIENTES Y PERSONAJES.</a:t>
            </a:r>
          </a:p>
          <a:p>
            <a:pPr lvl="1"/>
            <a:r>
              <a:rPr lang="es-ES" sz="3300" b="1" dirty="0" smtClean="0"/>
              <a:t>INFLUENCIA DE CERVANTES Y EL QUIJOTE</a:t>
            </a:r>
            <a:r>
              <a:rPr lang="es-ES" sz="3300" dirty="0" smtClean="0"/>
              <a:t>: INDIVIDUALIZACIÓN DE PERSONAJES, PARODIA DE GÉNEROS Y HUMOR: FIELDING (DON QUIXOTE IN ENGLAND) WIELAND (DON SILVIO DE PEDRALVA), EL PADRE ISLA (FRAY GERUNDIO), SWIFT, DEFOE, SMOLLET, STERNE.</a:t>
            </a:r>
          </a:p>
          <a:p>
            <a:pPr>
              <a:buNone/>
            </a:pPr>
            <a:endParaRPr lang="es-ES" dirty="0"/>
          </a:p>
        </p:txBody>
      </p:sp>
      <p:sp>
        <p:nvSpPr>
          <p:cNvPr id="4" name="3 Botón de acción: Inicio">
            <a:hlinkClick r:id="rId2"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NOVELA INGLESA</a:t>
            </a:r>
            <a:endParaRPr lang="es-ES" dirty="0">
              <a:solidFill>
                <a:srgbClr val="002060"/>
              </a:solidFill>
            </a:endParaRPr>
          </a:p>
        </p:txBody>
      </p:sp>
      <p:sp>
        <p:nvSpPr>
          <p:cNvPr id="3" name="2 Marcador de contenido"/>
          <p:cNvSpPr>
            <a:spLocks noGrp="1"/>
          </p:cNvSpPr>
          <p:nvPr>
            <p:ph idx="1"/>
          </p:nvPr>
        </p:nvSpPr>
        <p:spPr/>
        <p:txBody>
          <a:bodyPr>
            <a:normAutofit fontScale="62500" lnSpcReduction="20000"/>
          </a:bodyPr>
          <a:lstStyle/>
          <a:p>
            <a:r>
              <a:rPr lang="es-ES" dirty="0" smtClean="0"/>
              <a:t>SUPONE EL NACIMIENTO DE LA NOVELA BURGUESA REFLEJO DE LA FLORECIENTE SOCIEDAD INGLESA.</a:t>
            </a:r>
          </a:p>
          <a:p>
            <a:r>
              <a:rPr lang="es-ES" dirty="0" smtClean="0"/>
              <a:t>AUTORES:</a:t>
            </a:r>
          </a:p>
          <a:p>
            <a:r>
              <a:rPr lang="es-ES" b="1" dirty="0" smtClean="0"/>
              <a:t>DEFOE</a:t>
            </a:r>
            <a:r>
              <a:rPr lang="es-ES" dirty="0" smtClean="0"/>
              <a:t> (1660-1731): </a:t>
            </a:r>
            <a:r>
              <a:rPr lang="es-ES" dirty="0" smtClean="0">
                <a:hlinkClick r:id="rId2"/>
              </a:rPr>
              <a:t>ROBINSON CRUSOE</a:t>
            </a:r>
            <a:r>
              <a:rPr lang="es-ES" dirty="0" smtClean="0"/>
              <a:t>. SIMBOLIZA LA LUCHA DEL HOMBRE CONTRA LA NATURALEZA A TRAVES DE DISTINTOS NAUFRAGIOS DETALLADOS A TRAVÉS DE UN NARRADOR PROTAGONISTA. </a:t>
            </a:r>
            <a:r>
              <a:rPr lang="es-ES" b="1" dirty="0" smtClean="0"/>
              <a:t>MOLL FLANDERS</a:t>
            </a:r>
            <a:r>
              <a:rPr lang="es-ES" dirty="0" smtClean="0"/>
              <a:t>: CUENTA AUTOBIOGRÁFICAMENTE EL ASCENSO DE ESTA JOVEN DESDE LA ESCALA SOCIAL MÁS BAJA (NOVELA PICARESCA).</a:t>
            </a:r>
          </a:p>
          <a:p>
            <a:r>
              <a:rPr lang="es-ES" b="1" dirty="0" smtClean="0"/>
              <a:t>RICHARDSO</a:t>
            </a:r>
            <a:r>
              <a:rPr lang="es-ES" dirty="0" smtClean="0"/>
              <a:t>N (1689-1761): CREA LA NOVELA SENTIMENTAL DE TIPO EPISTOLAR, TRAMA FOLLETINESCA Y TEMA DE LA HONRA (</a:t>
            </a:r>
            <a:r>
              <a:rPr lang="es-ES" b="1" dirty="0" smtClean="0"/>
              <a:t>PAMELA, CLARISSA</a:t>
            </a:r>
            <a:r>
              <a:rPr lang="es-ES" dirty="0" smtClean="0"/>
              <a:t>).</a:t>
            </a:r>
          </a:p>
          <a:p>
            <a:r>
              <a:rPr lang="es-ES" b="1" dirty="0" smtClean="0"/>
              <a:t>FIELDING</a:t>
            </a:r>
            <a:r>
              <a:rPr lang="es-ES" dirty="0" smtClean="0"/>
              <a:t> (1707-1754): </a:t>
            </a:r>
            <a:r>
              <a:rPr lang="es-ES" b="1" dirty="0" smtClean="0"/>
              <a:t>TOM JONES</a:t>
            </a:r>
            <a:r>
              <a:rPr lang="es-ES" dirty="0" smtClean="0"/>
              <a:t> QUE RELATA LAS AVENTURAS DE UN CHICO HUÉRFANO.</a:t>
            </a:r>
          </a:p>
          <a:p>
            <a:r>
              <a:rPr lang="es-ES" b="1" dirty="0" smtClean="0"/>
              <a:t>LAURENCE STERNE </a:t>
            </a:r>
            <a:r>
              <a:rPr lang="es-ES" dirty="0" smtClean="0"/>
              <a:t>(1713-1768) </a:t>
            </a:r>
            <a:r>
              <a:rPr lang="es-ES" b="1" dirty="0" smtClean="0"/>
              <a:t>VIDA Y OPINIONES DEL CABALLERO TRISTAN SHANDY</a:t>
            </a:r>
            <a:r>
              <a:rPr lang="es-ES" dirty="0" smtClean="0"/>
              <a:t>. OTROS: </a:t>
            </a:r>
            <a:r>
              <a:rPr lang="es-ES" b="1" dirty="0" smtClean="0"/>
              <a:t>SMOLLETT, GOLDSMITH</a:t>
            </a:r>
            <a:r>
              <a:rPr lang="es-ES" dirty="0" smtClean="0"/>
              <a:t>.</a:t>
            </a:r>
            <a:endParaRPr lang="es-ES" dirty="0"/>
          </a:p>
        </p:txBody>
      </p:sp>
      <p:sp>
        <p:nvSpPr>
          <p:cNvPr id="4" name="3 Botón de acción: Inicio">
            <a:hlinkClick r:id="rId3"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GULLIVER.jpg"/>
          <p:cNvPicPr>
            <a:picLocks noChangeAspect="1"/>
          </p:cNvPicPr>
          <p:nvPr/>
        </p:nvPicPr>
        <p:blipFill>
          <a:blip r:embed="rId2" cstate="print"/>
          <a:stretch>
            <a:fillRect/>
          </a:stretch>
        </p:blipFill>
        <p:spPr>
          <a:xfrm>
            <a:off x="6296025" y="5257800"/>
            <a:ext cx="2847975" cy="1600200"/>
          </a:xfrm>
          <a:prstGeom prst="rect">
            <a:avLst/>
          </a:prstGeom>
        </p:spPr>
      </p:pic>
      <p:pic>
        <p:nvPicPr>
          <p:cNvPr id="4" name="3 Imagen" descr="SWIFT.png"/>
          <p:cNvPicPr>
            <a:picLocks noChangeAspect="1"/>
          </p:cNvPicPr>
          <p:nvPr/>
        </p:nvPicPr>
        <p:blipFill>
          <a:blip r:embed="rId3" cstate="print"/>
          <a:stretch>
            <a:fillRect/>
          </a:stretch>
        </p:blipFill>
        <p:spPr>
          <a:xfrm>
            <a:off x="7380312" y="332656"/>
            <a:ext cx="1524000" cy="1714500"/>
          </a:xfrm>
          <a:prstGeom prst="rect">
            <a:avLst/>
          </a:prstGeom>
        </p:spPr>
      </p:pic>
      <p:sp>
        <p:nvSpPr>
          <p:cNvPr id="2" name="1 Título"/>
          <p:cNvSpPr>
            <a:spLocks noGrp="1"/>
          </p:cNvSpPr>
          <p:nvPr>
            <p:ph type="title"/>
          </p:nvPr>
        </p:nvSpPr>
        <p:spPr/>
        <p:txBody>
          <a:bodyPr>
            <a:normAutofit/>
          </a:bodyPr>
          <a:lstStyle/>
          <a:p>
            <a:r>
              <a:rPr lang="es-ES" dirty="0" smtClean="0">
                <a:solidFill>
                  <a:srgbClr val="002060"/>
                </a:solidFill>
              </a:rPr>
              <a:t>JONATHAN SWIFT</a:t>
            </a:r>
            <a:r>
              <a:rPr lang="es-ES" dirty="0" smtClean="0"/>
              <a:t/>
            </a:r>
            <a:br>
              <a:rPr lang="es-ES" dirty="0" smtClean="0"/>
            </a:br>
            <a:r>
              <a:rPr lang="es-ES" sz="1800" dirty="0" smtClean="0"/>
              <a:t>1667-1745 N</a:t>
            </a:r>
            <a:endParaRPr lang="es-ES" sz="1800" dirty="0"/>
          </a:p>
        </p:txBody>
      </p:sp>
      <p:sp>
        <p:nvSpPr>
          <p:cNvPr id="3" name="2 Marcador de contenido"/>
          <p:cNvSpPr>
            <a:spLocks noGrp="1"/>
          </p:cNvSpPr>
          <p:nvPr>
            <p:ph idx="1"/>
          </p:nvPr>
        </p:nvSpPr>
        <p:spPr/>
        <p:txBody>
          <a:bodyPr>
            <a:normAutofit fontScale="70000" lnSpcReduction="20000"/>
          </a:bodyPr>
          <a:lstStyle/>
          <a:p>
            <a:r>
              <a:rPr lang="es-ES" dirty="0" smtClean="0"/>
              <a:t>IRLANDÉS QUE INTERVIENE EN LA VIDA PÚBLICA Y EN POLÍTICA.</a:t>
            </a:r>
          </a:p>
          <a:p>
            <a:r>
              <a:rPr lang="es-ES" dirty="0" smtClean="0"/>
              <a:t>SACERDOTE ANGLICANO.</a:t>
            </a:r>
          </a:p>
          <a:p>
            <a:r>
              <a:rPr lang="es-ES" dirty="0" smtClean="0"/>
              <a:t>EMPIEZA DIRIGIENDO UN PERIÓDICO.</a:t>
            </a:r>
          </a:p>
          <a:p>
            <a:r>
              <a:rPr lang="es-ES" dirty="0" smtClean="0"/>
              <a:t>INICIA SU CARRERA CON </a:t>
            </a:r>
            <a:r>
              <a:rPr lang="es-ES" b="1" dirty="0" smtClean="0"/>
              <a:t>CUENTO DE UNA BARRICA </a:t>
            </a:r>
            <a:r>
              <a:rPr lang="es-ES" dirty="0" smtClean="0"/>
              <a:t>Y POEMAS.</a:t>
            </a:r>
          </a:p>
          <a:p>
            <a:r>
              <a:rPr lang="es-ES" dirty="0" smtClean="0">
                <a:hlinkClick r:id="rId4"/>
              </a:rPr>
              <a:t>LOS VIAJES DE GULLIVER</a:t>
            </a:r>
            <a:r>
              <a:rPr lang="es-ES" dirty="0" smtClean="0"/>
              <a:t>: (1722-1726) NARRADOR PROTAGONISTA, QUE REPRESENTA LA MENTALIDAD BURGUESA RACIONALISTA DE LA ÉPOCA. NOVELA DE VIAJES CON LUGARES FANTÁSTICOS QUE SE PRESENTAN COMO REALES. PARODIA LOS LIBROS DE VIAJE. INTENCIÓN  DE SÁTIRA POLÍTICA. VEROSIMILITUD, SENCILLEZ Y HUMOR.</a:t>
            </a:r>
          </a:p>
          <a:p>
            <a:r>
              <a:rPr lang="es-ES" b="1" dirty="0" smtClean="0"/>
              <a:t>JANE AUSTIN </a:t>
            </a:r>
            <a:r>
              <a:rPr lang="es-ES" dirty="0" smtClean="0"/>
              <a:t>(1775-1817): AUTORA DE TRANSICIÓN. </a:t>
            </a:r>
            <a:r>
              <a:rPr lang="es-ES" b="1" dirty="0" smtClean="0"/>
              <a:t>ORGULLO Y PREJUICIO</a:t>
            </a:r>
            <a:r>
              <a:rPr lang="es-ES" dirty="0" smtClean="0"/>
              <a:t>. DESCRIBE MAGISTRALMENTE EL AMBIENTE RURAL Y CARACTERIZA CON DESTREZA LA SICOLOGÍA FEMENINA EN TORNO AL TEMA DEL MATRIMONIO Y EL AMOR.</a:t>
            </a:r>
            <a:endParaRPr lang="es-ES" dirty="0"/>
          </a:p>
        </p:txBody>
      </p:sp>
      <p:sp>
        <p:nvSpPr>
          <p:cNvPr id="6" name="5 Botón de acción: Inicio">
            <a:hlinkClick r:id="rId5" action="ppaction://hlinksldjump" highlightClick="1"/>
          </p:cNvPr>
          <p:cNvSpPr/>
          <p:nvPr/>
        </p:nvSpPr>
        <p:spPr>
          <a:xfrm>
            <a:off x="4572000" y="6093296"/>
            <a:ext cx="682376"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2685</Words>
  <Application>Microsoft Office PowerPoint</Application>
  <PresentationFormat>Presentación en pantalla (4:3)</PresentationFormat>
  <Paragraphs>178</Paragraphs>
  <Slides>29</Slides>
  <Notes>1</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NEOCLASICISMO</vt:lpstr>
      <vt:lpstr>ÍNDICE</vt:lpstr>
      <vt:lpstr>DEFINICIÓN Y ETAPAS</vt:lpstr>
      <vt:lpstr>CARACTERÍSTICAS</vt:lpstr>
      <vt:lpstr>TEATRO NEOCLÁSICO</vt:lpstr>
      <vt:lpstr>GÉNEROS</vt:lpstr>
      <vt:lpstr>NOVELA</vt:lpstr>
      <vt:lpstr>NOVELA INGLESA</vt:lpstr>
      <vt:lpstr>JONATHAN SWIFT 1667-1745 N</vt:lpstr>
      <vt:lpstr>NOVELA FRANCESA</vt:lpstr>
      <vt:lpstr>ROMANTICISMO</vt:lpstr>
      <vt:lpstr>ÍNDICE</vt:lpstr>
      <vt:lpstr>DEFINICIÓN Y CRONOLOGÍA</vt:lpstr>
      <vt:lpstr>CARACTERÍSTICAS</vt:lpstr>
      <vt:lpstr>ROMANTICISMO ALEMÁN</vt:lpstr>
      <vt:lpstr>LA POESÍA ALEMANA</vt:lpstr>
      <vt:lpstr>POESÍA FRANCESA</vt:lpstr>
      <vt:lpstr>POESÍA INGLESA</vt:lpstr>
      <vt:lpstr>PRIMERA GENERACIÓN</vt:lpstr>
      <vt:lpstr>SEGUNDA GENERACIÓN LOS POETAS REBELDES</vt:lpstr>
      <vt:lpstr>FRANKENSTEIN GÉNESIS</vt:lpstr>
      <vt:lpstr>TEMA</vt:lpstr>
      <vt:lpstr>ESTRUCTURA NARRATIVA</vt:lpstr>
      <vt:lpstr>KEATS (1795-1821)</vt:lpstr>
      <vt:lpstr>BYRON (1788-1824)</vt:lpstr>
      <vt:lpstr>LA NOVELA HISTÓRICA</vt:lpstr>
      <vt:lpstr>EL ENSAYO NEOCLÁSICO</vt:lpstr>
      <vt:lpstr>EL ENSAYO EN FRANCIA</vt:lpstr>
      <vt:lpstr>EL ENSAYO EN EUROPA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NEOCLASICISMO</dc:title>
  <dc:creator>gmoreno</dc:creator>
  <cp:lastModifiedBy>gmoreno</cp:lastModifiedBy>
  <cp:revision>65</cp:revision>
  <dcterms:created xsi:type="dcterms:W3CDTF">2012-07-17T15:08:46Z</dcterms:created>
  <dcterms:modified xsi:type="dcterms:W3CDTF">2013-12-23T12:28:13Z</dcterms:modified>
</cp:coreProperties>
</file>