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59" r:id="rId6"/>
    <p:sldId id="260" r:id="rId7"/>
    <p:sldId id="261" r:id="rId8"/>
    <p:sldId id="262" r:id="rId9"/>
    <p:sldId id="263" r:id="rId1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2B1A7313-C805-41BB-8592-A96F0AA1A40A}" type="datetimeFigureOut">
              <a:rPr lang="es-ES" smtClean="0"/>
              <a:pPr/>
              <a:t>01/02/2014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A0948C6-E70B-4AD5-9344-2CC7F3455E38}"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B1A7313-C805-41BB-8592-A96F0AA1A40A}" type="datetimeFigureOut">
              <a:rPr lang="es-ES" smtClean="0"/>
              <a:pPr/>
              <a:t>01/02/2014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A0948C6-E70B-4AD5-9344-2CC7F3455E38}"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B1A7313-C805-41BB-8592-A96F0AA1A40A}" type="datetimeFigureOut">
              <a:rPr lang="es-ES" smtClean="0"/>
              <a:pPr/>
              <a:t>01/02/2014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A0948C6-E70B-4AD5-9344-2CC7F3455E38}"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B1A7313-C805-41BB-8592-A96F0AA1A40A}" type="datetimeFigureOut">
              <a:rPr lang="es-ES" smtClean="0"/>
              <a:pPr/>
              <a:t>01/02/2014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A0948C6-E70B-4AD5-9344-2CC7F3455E38}"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B1A7313-C805-41BB-8592-A96F0AA1A40A}" type="datetimeFigureOut">
              <a:rPr lang="es-ES" smtClean="0"/>
              <a:pPr/>
              <a:t>01/02/2014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A0948C6-E70B-4AD5-9344-2CC7F3455E38}"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2B1A7313-C805-41BB-8592-A96F0AA1A40A}" type="datetimeFigureOut">
              <a:rPr lang="es-ES" smtClean="0"/>
              <a:pPr/>
              <a:t>01/02/2014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A0948C6-E70B-4AD5-9344-2CC7F3455E38}"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2B1A7313-C805-41BB-8592-A96F0AA1A40A}" type="datetimeFigureOut">
              <a:rPr lang="es-ES" smtClean="0"/>
              <a:pPr/>
              <a:t>01/02/2014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FA0948C6-E70B-4AD5-9344-2CC7F3455E38}"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2B1A7313-C805-41BB-8592-A96F0AA1A40A}" type="datetimeFigureOut">
              <a:rPr lang="es-ES" smtClean="0"/>
              <a:pPr/>
              <a:t>01/02/2014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FA0948C6-E70B-4AD5-9344-2CC7F3455E38}"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B1A7313-C805-41BB-8592-A96F0AA1A40A}" type="datetimeFigureOut">
              <a:rPr lang="es-ES" smtClean="0"/>
              <a:pPr/>
              <a:t>01/02/2014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FA0948C6-E70B-4AD5-9344-2CC7F3455E38}"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B1A7313-C805-41BB-8592-A96F0AA1A40A}" type="datetimeFigureOut">
              <a:rPr lang="es-ES" smtClean="0"/>
              <a:pPr/>
              <a:t>01/02/2014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A0948C6-E70B-4AD5-9344-2CC7F3455E38}"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B1A7313-C805-41BB-8592-A96F0AA1A40A}" type="datetimeFigureOut">
              <a:rPr lang="es-ES" smtClean="0"/>
              <a:pPr/>
              <a:t>01/02/2014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A0948C6-E70B-4AD5-9344-2CC7F3455E38}"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1A7313-C805-41BB-8592-A96F0AA1A40A}" type="datetimeFigureOut">
              <a:rPr lang="es-ES" smtClean="0"/>
              <a:pPr/>
              <a:t>01/02/2014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0948C6-E70B-4AD5-9344-2CC7F3455E38}"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es.wikipedia.org/wiki/Historias_de_Polibio" TargetMode="External"/><Relationship Id="rId3" Type="http://schemas.openxmlformats.org/officeDocument/2006/relationships/hyperlink" Target="http://es.wikipedia.org/wiki/Novela_hist%C3%B3rica" TargetMode="External"/><Relationship Id="rId7" Type="http://schemas.openxmlformats.org/officeDocument/2006/relationships/hyperlink" Target="http://es.wikipedia.org/wiki/Cartago" TargetMode="External"/><Relationship Id="rId2" Type="http://schemas.openxmlformats.org/officeDocument/2006/relationships/hyperlink" Target="http://es.wikipedia.org/wiki/1862" TargetMode="External"/><Relationship Id="rId1" Type="http://schemas.openxmlformats.org/officeDocument/2006/relationships/slideLayout" Target="../slideLayouts/slideLayout2.xml"/><Relationship Id="rId6" Type="http://schemas.openxmlformats.org/officeDocument/2006/relationships/hyperlink" Target="http://es.wikipedia.org/wiki/Fenicios" TargetMode="External"/><Relationship Id="rId5" Type="http://schemas.openxmlformats.org/officeDocument/2006/relationships/hyperlink" Target="http://es.wikipedia.org/wiki/Guerra_de_los_Mercenarios" TargetMode="External"/><Relationship Id="rId4" Type="http://schemas.openxmlformats.org/officeDocument/2006/relationships/hyperlink" Target="http://es.wikipedia.org/wiki/Gustave_Flaubert"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es.wikipedia.org/wiki/Mercenario" TargetMode="External"/><Relationship Id="rId7" Type="http://schemas.openxmlformats.org/officeDocument/2006/relationships/hyperlink" Target="http://es.wikipedia.org/wiki/Liberto" TargetMode="External"/><Relationship Id="rId2" Type="http://schemas.openxmlformats.org/officeDocument/2006/relationships/hyperlink" Target="http://es.wikipedia.org/wiki/Siglo_III_a._C." TargetMode="External"/><Relationship Id="rId1" Type="http://schemas.openxmlformats.org/officeDocument/2006/relationships/slideLayout" Target="../slideLayouts/slideLayout2.xml"/><Relationship Id="rId6" Type="http://schemas.openxmlformats.org/officeDocument/2006/relationships/hyperlink" Target="http://es.wikipedia.org/wiki/Am%C3%ADlcar_Barca" TargetMode="External"/><Relationship Id="rId5" Type="http://schemas.openxmlformats.org/officeDocument/2006/relationships/hyperlink" Target="http://es.wikipedia.org/wiki/Primera_Guerra_P%C3%BAnica" TargetMode="External"/><Relationship Id="rId4" Type="http://schemas.openxmlformats.org/officeDocument/2006/relationships/hyperlink" Target="http://es.wikipedia.org/wiki/Antigua_Rom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solidFill>
                  <a:srgbClr val="FF0000"/>
                </a:solidFill>
              </a:rPr>
              <a:t>NOVELAS DE FLAUBERT</a:t>
            </a:r>
            <a:endParaRPr lang="es-ES" dirty="0">
              <a:solidFill>
                <a:srgbClr val="FF0000"/>
              </a:solidFill>
            </a:endParaRPr>
          </a:p>
        </p:txBody>
      </p:sp>
      <p:sp>
        <p:nvSpPr>
          <p:cNvPr id="5" name="4 Marcador de contenido"/>
          <p:cNvSpPr>
            <a:spLocks noGrp="1"/>
          </p:cNvSpPr>
          <p:nvPr>
            <p:ph idx="1"/>
          </p:nvPr>
        </p:nvSpPr>
        <p:spPr/>
        <p:txBody>
          <a:bodyPr>
            <a:normAutofit fontScale="92500" lnSpcReduction="10000"/>
          </a:bodyPr>
          <a:lstStyle/>
          <a:p>
            <a:pPr algn="just"/>
            <a:r>
              <a:rPr lang="es-ES" dirty="0" smtClean="0"/>
              <a:t>SALAMBÓ: (</a:t>
            </a:r>
            <a:r>
              <a:rPr lang="es-ES" dirty="0" smtClean="0">
                <a:hlinkClick r:id="rId2" tooltip="1862"/>
              </a:rPr>
              <a:t>1862</a:t>
            </a:r>
            <a:r>
              <a:rPr lang="es-ES" dirty="0" smtClean="0"/>
              <a:t>) es una </a:t>
            </a:r>
            <a:r>
              <a:rPr lang="es-ES" dirty="0" smtClean="0">
                <a:hlinkClick r:id="rId3" tooltip="Novela histórica"/>
              </a:rPr>
              <a:t>novela histórica</a:t>
            </a:r>
            <a:r>
              <a:rPr lang="es-ES" dirty="0" smtClean="0"/>
              <a:t> escrita por </a:t>
            </a:r>
            <a:r>
              <a:rPr lang="es-ES" dirty="0" err="1" smtClean="0">
                <a:hlinkClick r:id="rId4" tooltip="Gustave Flaubert"/>
              </a:rPr>
              <a:t>Gustave</a:t>
            </a:r>
            <a:r>
              <a:rPr lang="es-ES" dirty="0" smtClean="0">
                <a:hlinkClick r:id="rId4" tooltip="Gustave Flaubert"/>
              </a:rPr>
              <a:t> </a:t>
            </a:r>
            <a:r>
              <a:rPr lang="es-ES" dirty="0" err="1" smtClean="0">
                <a:hlinkClick r:id="rId4" tooltip="Gustave Flaubert"/>
              </a:rPr>
              <a:t>Flaubert</a:t>
            </a:r>
            <a:r>
              <a:rPr lang="es-ES" dirty="0" smtClean="0"/>
              <a:t>, con personajes tanto históricos como ficticios. La acción de la obra tiene lugar antes y durante la </a:t>
            </a:r>
            <a:r>
              <a:rPr lang="es-ES" dirty="0" smtClean="0">
                <a:hlinkClick r:id="rId5" tooltip="Guerra de los Mercenarios"/>
              </a:rPr>
              <a:t>Guerra de los Mercenarios</a:t>
            </a:r>
            <a:r>
              <a:rPr lang="es-ES" dirty="0" smtClean="0"/>
              <a:t>, que aconteció en el siglo III a. C., en la ciudad </a:t>
            </a:r>
            <a:r>
              <a:rPr lang="es-ES" dirty="0" smtClean="0">
                <a:hlinkClick r:id="rId6" tooltip="Fenicios"/>
              </a:rPr>
              <a:t>fenicia</a:t>
            </a:r>
            <a:r>
              <a:rPr lang="es-ES" dirty="0" smtClean="0"/>
              <a:t> de </a:t>
            </a:r>
            <a:r>
              <a:rPr lang="es-ES" dirty="0" smtClean="0">
                <a:hlinkClick r:id="rId7" tooltip="Cartago"/>
              </a:rPr>
              <a:t>Cartago</a:t>
            </a:r>
            <a:r>
              <a:rPr lang="es-ES" dirty="0" smtClean="0"/>
              <a:t>.</a:t>
            </a:r>
          </a:p>
          <a:p>
            <a:pPr algn="just"/>
            <a:r>
              <a:rPr lang="es-ES" dirty="0" smtClean="0"/>
              <a:t>La principal fuente de </a:t>
            </a:r>
            <a:r>
              <a:rPr lang="es-ES" dirty="0" err="1" smtClean="0"/>
              <a:t>Flaubert</a:t>
            </a:r>
            <a:r>
              <a:rPr lang="es-ES" dirty="0" smtClean="0"/>
              <a:t> fue el Libro I de las </a:t>
            </a:r>
            <a:r>
              <a:rPr lang="es-ES" i="1" dirty="0" smtClean="0">
                <a:hlinkClick r:id="rId8" tooltip="Historias de Polibio"/>
              </a:rPr>
              <a:t>Historias de </a:t>
            </a:r>
            <a:r>
              <a:rPr lang="es-ES" i="1" dirty="0" err="1" smtClean="0">
                <a:hlinkClick r:id="rId8" tooltip="Historias de Polibio"/>
              </a:rPr>
              <a:t>Polibio</a:t>
            </a:r>
            <a:r>
              <a:rPr lang="es-ES" dirty="0" smtClean="0"/>
              <a:t>. Este no era un periodo de la historia bien documentado, por lo que requirió mucho trabajo por parte del autor.</a:t>
            </a:r>
          </a:p>
          <a:p>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FF0000"/>
                </a:solidFill>
              </a:rPr>
              <a:t>ARGUMENTO</a:t>
            </a:r>
            <a:endParaRPr lang="es-ES" dirty="0">
              <a:solidFill>
                <a:srgbClr val="FF0000"/>
              </a:solidFill>
            </a:endParaRPr>
          </a:p>
        </p:txBody>
      </p:sp>
      <p:sp>
        <p:nvSpPr>
          <p:cNvPr id="3" name="2 Marcador de contenido"/>
          <p:cNvSpPr>
            <a:spLocks noGrp="1"/>
          </p:cNvSpPr>
          <p:nvPr>
            <p:ph idx="1"/>
          </p:nvPr>
        </p:nvSpPr>
        <p:spPr/>
        <p:txBody>
          <a:bodyPr>
            <a:normAutofit fontScale="85000" lnSpcReduction="20000"/>
          </a:bodyPr>
          <a:lstStyle/>
          <a:p>
            <a:pPr algn="just"/>
            <a:r>
              <a:rPr lang="es-ES" dirty="0" smtClean="0"/>
              <a:t>En el </a:t>
            </a:r>
            <a:r>
              <a:rPr lang="es-ES" dirty="0" smtClean="0">
                <a:hlinkClick r:id="rId2" tooltip="Siglo III a. C."/>
              </a:rPr>
              <a:t>siglo III a. C.</a:t>
            </a:r>
            <a:r>
              <a:rPr lang="es-ES" dirty="0" smtClean="0"/>
              <a:t>, Cartago contrata </a:t>
            </a:r>
            <a:r>
              <a:rPr lang="es-ES" dirty="0" smtClean="0">
                <a:hlinkClick r:id="rId3" tooltip="Mercenario"/>
              </a:rPr>
              <a:t>mercenarios</a:t>
            </a:r>
            <a:r>
              <a:rPr lang="es-ES" dirty="0" smtClean="0"/>
              <a:t> para enfrentarse a </a:t>
            </a:r>
            <a:r>
              <a:rPr lang="es-ES" dirty="0" smtClean="0">
                <a:hlinkClick r:id="rId4" tooltip="Antigua Roma"/>
              </a:rPr>
              <a:t>Roma</a:t>
            </a:r>
            <a:r>
              <a:rPr lang="es-ES" dirty="0" smtClean="0"/>
              <a:t>. Tras la </a:t>
            </a:r>
            <a:r>
              <a:rPr lang="es-ES" dirty="0" smtClean="0">
                <a:hlinkClick r:id="rId5" tooltip="Primera Guerra Púnica"/>
              </a:rPr>
              <a:t>Primera Guerra Púnica</a:t>
            </a:r>
            <a:r>
              <a:rPr lang="es-ES" dirty="0" smtClean="0"/>
              <a:t>, Cartago queda imposibilitada para cumplir las promesas hechas a su ejército de mercenarios, por lo que es atacada. La protagonista ficticia, la hija de </a:t>
            </a:r>
            <a:r>
              <a:rPr lang="es-ES" dirty="0" smtClean="0">
                <a:hlinkClick r:id="rId6" tooltip="Amílcar Barca"/>
              </a:rPr>
              <a:t>Amílcar Barca</a:t>
            </a:r>
            <a:r>
              <a:rPr lang="es-ES" dirty="0" smtClean="0"/>
              <a:t>, un general aristócrata cartaginés, es objeto de la obsesiva lujuria de </a:t>
            </a:r>
            <a:r>
              <a:rPr lang="es-ES" dirty="0" err="1" smtClean="0"/>
              <a:t>Matho</a:t>
            </a:r>
            <a:r>
              <a:rPr lang="es-ES" dirty="0" smtClean="0"/>
              <a:t>, un líder de los mercenarios. Con la ayuda de un esclavo </a:t>
            </a:r>
            <a:r>
              <a:rPr lang="es-ES" dirty="0" smtClean="0">
                <a:hlinkClick r:id="rId7" tooltip="Liberto"/>
              </a:rPr>
              <a:t>liberto</a:t>
            </a:r>
            <a:r>
              <a:rPr lang="es-ES" dirty="0" smtClean="0"/>
              <a:t>, </a:t>
            </a:r>
            <a:r>
              <a:rPr lang="es-ES" dirty="0" err="1" smtClean="0"/>
              <a:t>Spendios</a:t>
            </a:r>
            <a:r>
              <a:rPr lang="es-ES" dirty="0" smtClean="0"/>
              <a:t>, </a:t>
            </a:r>
            <a:r>
              <a:rPr lang="es-ES" dirty="0" err="1" smtClean="0"/>
              <a:t>Matho</a:t>
            </a:r>
            <a:r>
              <a:rPr lang="es-ES" dirty="0" smtClean="0"/>
              <a:t> roba el velo sagrado de Cartago, el </a:t>
            </a:r>
            <a:r>
              <a:rPr lang="es-ES" dirty="0" err="1" smtClean="0"/>
              <a:t>Zaïmph</a:t>
            </a:r>
            <a:r>
              <a:rPr lang="es-ES" dirty="0" smtClean="0"/>
              <a:t>, provocando a </a:t>
            </a:r>
            <a:r>
              <a:rPr lang="es-ES" dirty="0" err="1" smtClean="0"/>
              <a:t>Salambó</a:t>
            </a:r>
            <a:r>
              <a:rPr lang="es-ES" dirty="0" smtClean="0"/>
              <a:t> para que entre en el campamento de los mercenarios e intente recuperar el velo.</a:t>
            </a:r>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mtClean="0">
                <a:solidFill>
                  <a:srgbClr val="FF0000"/>
                </a:solidFill>
              </a:rPr>
              <a:t>LA EDUCACIÓN SENTIMENTAL</a:t>
            </a:r>
            <a:br>
              <a:rPr lang="es-ES" smtClean="0">
                <a:solidFill>
                  <a:srgbClr val="FF0000"/>
                </a:solidFill>
              </a:rPr>
            </a:br>
            <a:r>
              <a:rPr lang="es-ES" smtClean="0">
                <a:solidFill>
                  <a:srgbClr val="FF0000"/>
                </a:solidFill>
              </a:rPr>
              <a:t>(1869)</a:t>
            </a:r>
            <a:endParaRPr lang="es-ES" dirty="0">
              <a:solidFill>
                <a:srgbClr val="FF0000"/>
              </a:solidFill>
            </a:endParaRPr>
          </a:p>
        </p:txBody>
      </p:sp>
      <p:sp>
        <p:nvSpPr>
          <p:cNvPr id="3" name="2 Marcador de contenido"/>
          <p:cNvSpPr>
            <a:spLocks noGrp="1"/>
          </p:cNvSpPr>
          <p:nvPr>
            <p:ph idx="1"/>
          </p:nvPr>
        </p:nvSpPr>
        <p:spPr/>
        <p:txBody>
          <a:bodyPr/>
          <a:lstStyle/>
          <a:p>
            <a:pPr algn="just"/>
            <a:r>
              <a:rPr lang="es-ES" b="1" dirty="0" smtClean="0"/>
              <a:t>La educación sentimental </a:t>
            </a:r>
            <a:r>
              <a:rPr lang="es-ES" dirty="0" smtClean="0"/>
              <a:t>está repleta de desencuentros entre </a:t>
            </a:r>
            <a:r>
              <a:rPr lang="es-ES" dirty="0" err="1" smtClean="0"/>
              <a:t>Moreau</a:t>
            </a:r>
            <a:r>
              <a:rPr lang="es-ES" dirty="0" smtClean="0"/>
              <a:t> y la señora </a:t>
            </a:r>
            <a:r>
              <a:rPr lang="es-ES" dirty="0" err="1" smtClean="0"/>
              <a:t>Arnoux</a:t>
            </a:r>
            <a:r>
              <a:rPr lang="es-ES" dirty="0" smtClean="0"/>
              <a:t>, quienes a pesar </a:t>
            </a:r>
            <a:r>
              <a:rPr lang="es-ES" dirty="0" smtClean="0"/>
              <a:t>de </a:t>
            </a:r>
            <a:r>
              <a:rPr lang="es-ES" dirty="0" smtClean="0"/>
              <a:t>confesarse su amor nunca llegan a </a:t>
            </a:r>
            <a:r>
              <a:rPr lang="es-ES" dirty="0" smtClean="0"/>
              <a:t>consumarlo</a:t>
            </a:r>
            <a:r>
              <a:rPr lang="es-ES" dirty="0" smtClean="0"/>
              <a:t> </a:t>
            </a:r>
            <a:r>
              <a:rPr lang="es-ES" dirty="0" smtClean="0"/>
              <a:t>en la revolución de 1848. Se mezcla la trama personal con la del pasado reciente de manera simbólica: las ilusiones perdidas, las personales por paso del tiempo y las políticas.</a:t>
            </a:r>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FF0000"/>
                </a:solidFill>
              </a:rPr>
              <a:t>LA TENTACIÓN DE SAN ANTONIO</a:t>
            </a:r>
            <a:endParaRPr lang="es-ES" dirty="0">
              <a:solidFill>
                <a:srgbClr val="FF0000"/>
              </a:solidFill>
            </a:endParaRPr>
          </a:p>
        </p:txBody>
      </p:sp>
      <p:sp>
        <p:nvSpPr>
          <p:cNvPr id="3" name="2 Marcador de contenido"/>
          <p:cNvSpPr>
            <a:spLocks noGrp="1"/>
          </p:cNvSpPr>
          <p:nvPr>
            <p:ph idx="1"/>
          </p:nvPr>
        </p:nvSpPr>
        <p:spPr/>
        <p:txBody>
          <a:bodyPr>
            <a:normAutofit lnSpcReduction="10000"/>
          </a:bodyPr>
          <a:lstStyle/>
          <a:p>
            <a:pPr algn="just"/>
            <a:r>
              <a:rPr lang="es-ES" dirty="0" smtClean="0"/>
              <a:t>La primera </a:t>
            </a:r>
            <a:r>
              <a:rPr lang="es-ES" dirty="0" err="1" smtClean="0"/>
              <a:t>version</a:t>
            </a:r>
            <a:r>
              <a:rPr lang="es-ES" dirty="0" smtClean="0"/>
              <a:t> de la "</a:t>
            </a:r>
            <a:r>
              <a:rPr lang="es-ES" dirty="0" err="1" smtClean="0"/>
              <a:t>Tentacion</a:t>
            </a:r>
            <a:r>
              <a:rPr lang="es-ES" dirty="0" smtClean="0"/>
              <a:t>" fue redactada hacia 1849, nunca fue publicada en vida de </a:t>
            </a:r>
            <a:r>
              <a:rPr lang="es-ES" dirty="0" err="1" smtClean="0"/>
              <a:t>Flaubert</a:t>
            </a:r>
            <a:r>
              <a:rPr lang="es-ES" dirty="0" smtClean="0"/>
              <a:t>, y es la mas larga y espontanea. La segunda, </a:t>
            </a:r>
            <a:r>
              <a:rPr lang="es-ES" dirty="0" err="1" smtClean="0"/>
              <a:t>retrabajada</a:t>
            </a:r>
            <a:r>
              <a:rPr lang="es-ES" dirty="0" smtClean="0"/>
              <a:t> en 1856, y de la que el autor solo publico unos extractos, es la precedente reducida a la mitad. La tercera </a:t>
            </a:r>
            <a:r>
              <a:rPr lang="es-ES" dirty="0" err="1" smtClean="0"/>
              <a:t>version</a:t>
            </a:r>
            <a:r>
              <a:rPr lang="es-ES" dirty="0" smtClean="0"/>
              <a:t>, redactada en 1872 e </a:t>
            </a:r>
            <a:r>
              <a:rPr lang="es-ES" dirty="0" err="1" smtClean="0"/>
              <a:t>integramente</a:t>
            </a:r>
            <a:r>
              <a:rPr lang="es-ES" dirty="0" smtClean="0"/>
              <a:t> publicada en 1874, es la mas corta, la mas depurada, y difiere sensiblemente de las otras dos.</a:t>
            </a:r>
          </a:p>
          <a:p>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FF0000"/>
                </a:solidFill>
              </a:rPr>
              <a:t>ARGUMENTO</a:t>
            </a:r>
            <a:endParaRPr lang="es-ES" dirty="0">
              <a:solidFill>
                <a:srgbClr val="FF0000"/>
              </a:solidFill>
            </a:endParaRPr>
          </a:p>
        </p:txBody>
      </p:sp>
      <p:sp>
        <p:nvSpPr>
          <p:cNvPr id="3" name="2 Marcador de contenido"/>
          <p:cNvSpPr>
            <a:spLocks noGrp="1"/>
          </p:cNvSpPr>
          <p:nvPr>
            <p:ph idx="1"/>
          </p:nvPr>
        </p:nvSpPr>
        <p:spPr/>
        <p:txBody>
          <a:bodyPr>
            <a:normAutofit fontScale="92500" lnSpcReduction="10000"/>
          </a:bodyPr>
          <a:lstStyle/>
          <a:p>
            <a:pPr algn="just"/>
            <a:r>
              <a:rPr lang="es-ES" dirty="0" err="1" smtClean="0"/>
              <a:t>Flaubert</a:t>
            </a:r>
            <a:r>
              <a:rPr lang="es-ES" dirty="0" smtClean="0"/>
              <a:t> concibe en esta obra el mundo como un infierno y un vasto teatro, en el que se suceden las apariciones infernales. Igual que Dante, guiado por Virgilio, recorría los círculos del infierno, Antonio, llevado por el demonio, se desplaza en sueños por el espacio. Los nueve círculos del infierno dantesco aparecen aquí en forma de las tentaciones que se suceden, figuras demoniacas de los propios deseos del ermitaño, avivadas por la curiosidad intelectual. </a:t>
            </a:r>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FF0000"/>
                </a:solidFill>
              </a:rPr>
              <a:t>BOUVARD Y PECUCHET</a:t>
            </a:r>
            <a:endParaRPr lang="es-ES" dirty="0">
              <a:solidFill>
                <a:srgbClr val="FF0000"/>
              </a:solidFill>
            </a:endParaRPr>
          </a:p>
        </p:txBody>
      </p:sp>
      <p:sp>
        <p:nvSpPr>
          <p:cNvPr id="3" name="2 Marcador de contenido"/>
          <p:cNvSpPr>
            <a:spLocks noGrp="1"/>
          </p:cNvSpPr>
          <p:nvPr>
            <p:ph idx="1"/>
          </p:nvPr>
        </p:nvSpPr>
        <p:spPr/>
        <p:txBody>
          <a:bodyPr/>
          <a:lstStyle/>
          <a:p>
            <a:pPr algn="just"/>
            <a:r>
              <a:rPr lang="es-ES" i="1" dirty="0" err="1"/>
              <a:t>Bourard</a:t>
            </a:r>
            <a:r>
              <a:rPr lang="es-ES" i="1" dirty="0"/>
              <a:t> y </a:t>
            </a:r>
            <a:r>
              <a:rPr lang="es-ES" i="1" dirty="0" err="1"/>
              <a:t>Pécuchet</a:t>
            </a:r>
            <a:r>
              <a:rPr lang="es-ES" dirty="0"/>
              <a:t> se publicó póstumamente en 1881 (</a:t>
            </a:r>
            <a:r>
              <a:rPr lang="es-ES" dirty="0" err="1"/>
              <a:t>Flaubert</a:t>
            </a:r>
            <a:r>
              <a:rPr lang="es-ES" dirty="0"/>
              <a:t> murió en 1880) y quedó inacabado; no debía, sin embargo, faltarle mucho a </a:t>
            </a:r>
            <a:r>
              <a:rPr lang="es-ES" dirty="0" err="1"/>
              <a:t>Flaubert</a:t>
            </a:r>
            <a:r>
              <a:rPr lang="es-ES" dirty="0"/>
              <a:t> para alcanzar su final, que queda esbozado en unos apuntes últimos, con la fuerza suficiente para contener el significado simbólico del libro.</a:t>
            </a:r>
            <a:br>
              <a:rPr lang="es-ES" dirty="0"/>
            </a:br>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FF0000"/>
                </a:solidFill>
              </a:rPr>
              <a:t>ARGUMENTO</a:t>
            </a:r>
            <a:endParaRPr lang="es-ES" dirty="0">
              <a:solidFill>
                <a:srgbClr val="FF0000"/>
              </a:solidFill>
            </a:endParaRPr>
          </a:p>
        </p:txBody>
      </p:sp>
      <p:sp>
        <p:nvSpPr>
          <p:cNvPr id="3" name="2 Marcador de contenido"/>
          <p:cNvSpPr>
            <a:spLocks noGrp="1"/>
          </p:cNvSpPr>
          <p:nvPr>
            <p:ph idx="1"/>
          </p:nvPr>
        </p:nvSpPr>
        <p:spPr/>
        <p:txBody>
          <a:bodyPr>
            <a:normAutofit fontScale="77500" lnSpcReduction="20000"/>
          </a:bodyPr>
          <a:lstStyle/>
          <a:p>
            <a:r>
              <a:rPr lang="es-ES" dirty="0"/>
              <a:t>La acción comienza en 1839. </a:t>
            </a:r>
            <a:r>
              <a:rPr lang="es-ES" dirty="0" err="1" smtClean="0"/>
              <a:t>Bouvard</a:t>
            </a:r>
            <a:r>
              <a:rPr lang="es-ES" dirty="0" smtClean="0"/>
              <a:t> </a:t>
            </a:r>
            <a:r>
              <a:rPr lang="es-ES" dirty="0"/>
              <a:t>y </a:t>
            </a:r>
            <a:r>
              <a:rPr lang="es-ES" dirty="0" err="1"/>
              <a:t>Pécuchet</a:t>
            </a:r>
            <a:r>
              <a:rPr lang="es-ES" dirty="0"/>
              <a:t> se sientan casualmente una tarde de mucho calor en el mismo banco de una calle de París, empiezan a conversar y se sorprender de todas las cosas que les unen: ambos tienen 47 años, ambos son copistas en oficinas grises y viven solos (uno es viudo sin hijos y el otro soltero). Se hacen amigos, y gracias a la herencia que recibe </a:t>
            </a:r>
            <a:r>
              <a:rPr lang="es-ES" dirty="0" err="1" smtClean="0"/>
              <a:t>Bouvard</a:t>
            </a:r>
            <a:r>
              <a:rPr lang="es-ES" dirty="0" smtClean="0"/>
              <a:t> </a:t>
            </a:r>
            <a:r>
              <a:rPr lang="es-ES" dirty="0"/>
              <a:t>pueden dejar la capital e instalarse en una casa de campo. Aquí empezarán interesándose por la agricultura, pero desoirán los consejos de los lugareños y se guiarán por la lectura de manuales agrícolas. Fracasarán y este será el comienzo de una intensa serie de fracasos en prácticamente todas las disciplinas del saber humano.</a:t>
            </a:r>
            <a:br>
              <a:rPr lang="es-ES" dirty="0"/>
            </a:br>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FF0000"/>
                </a:solidFill>
              </a:rPr>
              <a:t>ARGUMENTO II</a:t>
            </a:r>
            <a:endParaRPr lang="es-ES" dirty="0">
              <a:solidFill>
                <a:srgbClr val="FF0000"/>
              </a:solidFill>
            </a:endParaRPr>
          </a:p>
        </p:txBody>
      </p:sp>
      <p:sp>
        <p:nvSpPr>
          <p:cNvPr id="3" name="2 Marcador de contenido"/>
          <p:cNvSpPr>
            <a:spLocks noGrp="1"/>
          </p:cNvSpPr>
          <p:nvPr>
            <p:ph idx="1"/>
          </p:nvPr>
        </p:nvSpPr>
        <p:spPr/>
        <p:txBody>
          <a:bodyPr>
            <a:normAutofit fontScale="77500" lnSpcReduction="20000"/>
          </a:bodyPr>
          <a:lstStyle/>
          <a:p>
            <a:r>
              <a:rPr lang="es-ES" dirty="0" err="1"/>
              <a:t>Bouvard</a:t>
            </a:r>
            <a:r>
              <a:rPr lang="es-ES" dirty="0"/>
              <a:t> y </a:t>
            </a:r>
            <a:r>
              <a:rPr lang="es-ES" dirty="0" err="1"/>
              <a:t>Pécuchet</a:t>
            </a:r>
            <a:r>
              <a:rPr lang="es-ES" dirty="0"/>
              <a:t> fracasarán en la agricultura, la anatomía, la historia, la antropología, la filosofía, la religión, la pedagogía… Dice Borges que esta novela transcurre en la eternidad: si en </a:t>
            </a:r>
            <a:r>
              <a:rPr lang="es-ES" i="1" dirty="0"/>
              <a:t>La educación sentimental</a:t>
            </a:r>
            <a:r>
              <a:rPr lang="es-ES" dirty="0"/>
              <a:t> vemos como el tiempo esculpe la personalidad de un hombre, en </a:t>
            </a:r>
            <a:r>
              <a:rPr lang="es-ES" i="1" dirty="0" err="1"/>
              <a:t>Bouvard</a:t>
            </a:r>
            <a:r>
              <a:rPr lang="es-ES" i="1" dirty="0"/>
              <a:t> y </a:t>
            </a:r>
            <a:r>
              <a:rPr lang="es-ES" i="1" dirty="0" err="1"/>
              <a:t>Pécuchet</a:t>
            </a:r>
            <a:r>
              <a:rPr lang="es-ES" dirty="0"/>
              <a:t> el tiempo pasa y no consigue hacer mella en los protagonistas, que seguirán cometiendo los mismos errores de método e interpretación en todos sus empeños.</a:t>
            </a:r>
            <a:br>
              <a:rPr lang="es-ES" dirty="0"/>
            </a:br>
            <a:r>
              <a:rPr lang="es-ES" dirty="0"/>
              <a:t>La novela, al tratarse de una farsa, contiene humor, a veces escatológico. En ella </a:t>
            </a:r>
            <a:r>
              <a:rPr lang="es-ES" dirty="0" err="1"/>
              <a:t>Flaubert</a:t>
            </a:r>
            <a:r>
              <a:rPr lang="es-ES" dirty="0"/>
              <a:t> se propuso hacer una revisión de todas las ideas modernas, según apunta Borges.</a:t>
            </a:r>
            <a:br>
              <a:rPr lang="es-ES" dirty="0"/>
            </a:br>
            <a:r>
              <a:rPr lang="es-ES" dirty="0" err="1"/>
              <a:t>Bouvard</a:t>
            </a:r>
            <a:r>
              <a:rPr lang="es-ES" dirty="0"/>
              <a:t> y </a:t>
            </a:r>
            <a:r>
              <a:rPr lang="es-ES" dirty="0" err="1"/>
              <a:t>Pécuchet</a:t>
            </a:r>
            <a:r>
              <a:rPr lang="es-ES" dirty="0"/>
              <a:t> son dos imbéciles que, al igual que </a:t>
            </a:r>
            <a:r>
              <a:rPr lang="es-ES" b="1" dirty="0"/>
              <a:t>Alonso Quijano</a:t>
            </a:r>
            <a:r>
              <a:rPr lang="es-ES" dirty="0"/>
              <a:t>, quieren vivir según lo aprendido en los </a:t>
            </a:r>
            <a:r>
              <a:rPr lang="es-ES" dirty="0" smtClean="0"/>
              <a:t>libros.</a:t>
            </a:r>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FF0000"/>
                </a:solidFill>
              </a:rPr>
              <a:t>INTERPRETACIÓN</a:t>
            </a:r>
            <a:endParaRPr lang="es-ES" dirty="0">
              <a:solidFill>
                <a:srgbClr val="FF0000"/>
              </a:solidFill>
            </a:endParaRPr>
          </a:p>
        </p:txBody>
      </p:sp>
      <p:sp>
        <p:nvSpPr>
          <p:cNvPr id="3" name="2 Marcador de contenido"/>
          <p:cNvSpPr>
            <a:spLocks noGrp="1"/>
          </p:cNvSpPr>
          <p:nvPr>
            <p:ph idx="1"/>
          </p:nvPr>
        </p:nvSpPr>
        <p:spPr/>
        <p:txBody>
          <a:bodyPr>
            <a:normAutofit lnSpcReduction="10000"/>
          </a:bodyPr>
          <a:lstStyle/>
          <a:p>
            <a:r>
              <a:rPr lang="es-ES" dirty="0"/>
              <a:t>La simpleza mediocre y tozuda de </a:t>
            </a:r>
            <a:r>
              <a:rPr lang="es-ES" dirty="0" err="1" smtClean="0"/>
              <a:t>Bouvard</a:t>
            </a:r>
            <a:r>
              <a:rPr lang="es-ES" dirty="0" smtClean="0"/>
              <a:t> </a:t>
            </a:r>
            <a:r>
              <a:rPr lang="es-ES" dirty="0"/>
              <a:t>y </a:t>
            </a:r>
            <a:r>
              <a:rPr lang="es-ES" dirty="0" err="1"/>
              <a:t>Pécuchet</a:t>
            </a:r>
            <a:r>
              <a:rPr lang="es-ES" dirty="0"/>
              <a:t> acaba conduciéndolos a una distancia demasiado grande de la sociedad que los rodea y que puede conducirlos incluso al suicidio. La religión, la filosofía... serán puntales que de nuevos los aposenten en su </a:t>
            </a:r>
            <a:r>
              <a:rPr lang="es-ES" dirty="0" smtClean="0"/>
              <a:t>entorno desenfocado</a:t>
            </a:r>
            <a:r>
              <a:rPr lang="es-ES" dirty="0"/>
              <a:t>.</a:t>
            </a:r>
            <a:br>
              <a:rPr lang="es-ES" dirty="0"/>
            </a:br>
            <a:r>
              <a:rPr lang="es-ES" dirty="0" smtClean="0"/>
              <a:t>En el fondo es una reflexión irónica de </a:t>
            </a:r>
            <a:r>
              <a:rPr lang="es-ES" dirty="0" err="1" smtClean="0"/>
              <a:t>Flaubert</a:t>
            </a:r>
            <a:r>
              <a:rPr lang="es-ES" dirty="0" smtClean="0"/>
              <a:t> sobre el mundo burgués y el conocimiento del siglo XIX y su propia obra.</a:t>
            </a:r>
            <a:endParaRPr lang="es-ES"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770</Words>
  <Application>Microsoft Office PowerPoint</Application>
  <PresentationFormat>Presentación en pantalla (4:3)</PresentationFormat>
  <Paragraphs>19</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Tema de Office</vt:lpstr>
      <vt:lpstr>NOVELAS DE FLAUBERT</vt:lpstr>
      <vt:lpstr>ARGUMENTO</vt:lpstr>
      <vt:lpstr>LA EDUCACIÓN SENTIMENTAL (1869)</vt:lpstr>
      <vt:lpstr>LA TENTACIÓN DE SAN ANTONIO</vt:lpstr>
      <vt:lpstr>ARGUMENTO</vt:lpstr>
      <vt:lpstr>BOUVARD Y PECUCHET</vt:lpstr>
      <vt:lpstr>ARGUMENTO</vt:lpstr>
      <vt:lpstr>ARGUMENTO II</vt:lpstr>
      <vt:lpstr>INTERPRETACIÓN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NOVELAS DE FLAUBERT</dc:title>
  <dc:creator>gmoreno</dc:creator>
  <cp:lastModifiedBy>gmoreno</cp:lastModifiedBy>
  <cp:revision>5</cp:revision>
  <dcterms:created xsi:type="dcterms:W3CDTF">2013-02-03T09:56:45Z</dcterms:created>
  <dcterms:modified xsi:type="dcterms:W3CDTF">2014-02-01T11:24:20Z</dcterms:modified>
</cp:coreProperties>
</file>