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2789F3-E653-4D3D-8568-8608AF959B08}" type="datetimeFigureOut">
              <a:rPr lang="es-ES" smtClean="0"/>
              <a:pPr/>
              <a:t>09/04/2019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908468-2873-42A9-BC37-D03A40D111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Oraciones de Infinitivo, Gerundio y participio.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1997839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EL PARTICIPIO COMO ADJETIVO</a:t>
            </a:r>
          </a:p>
          <a:p>
            <a:r>
              <a:rPr lang="es-ES" dirty="0"/>
              <a:t>Al ser un adjetivo verbal, el participio funciona igual que un adjetivo:</a:t>
            </a:r>
          </a:p>
          <a:p>
            <a:endParaRPr lang="es-ES" dirty="0" smtClean="0"/>
          </a:p>
          <a:p>
            <a:r>
              <a:rPr lang="es-ES" dirty="0" smtClean="0"/>
              <a:t>1</a:t>
            </a:r>
            <a:r>
              <a:rPr lang="es-ES" dirty="0"/>
              <a:t>) </a:t>
            </a:r>
            <a:r>
              <a:rPr lang="es-ES" b="1" dirty="0"/>
              <a:t>atributo : La niña estaba </a:t>
            </a:r>
            <a:r>
              <a:rPr lang="es-ES" b="1" i="1" dirty="0"/>
              <a:t>dormida</a:t>
            </a:r>
          </a:p>
          <a:p>
            <a:endParaRPr lang="es-ES" dirty="0" smtClean="0"/>
          </a:p>
          <a:p>
            <a:r>
              <a:rPr lang="es-ES" dirty="0" smtClean="0"/>
              <a:t>2</a:t>
            </a:r>
            <a:r>
              <a:rPr lang="es-ES" dirty="0"/>
              <a:t>) </a:t>
            </a:r>
            <a:r>
              <a:rPr lang="es-ES" b="1" dirty="0"/>
              <a:t>predicativo del sujeto: Los caballos llegaron </a:t>
            </a:r>
            <a:r>
              <a:rPr lang="es-ES" b="1" i="1" dirty="0"/>
              <a:t>cansados.</a:t>
            </a:r>
          </a:p>
          <a:p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) </a:t>
            </a:r>
            <a:r>
              <a:rPr lang="es-ES" b="1" dirty="0"/>
              <a:t>predicativo del CD : He conseguido un premio </a:t>
            </a:r>
            <a:r>
              <a:rPr lang="es-ES" b="1" i="1" dirty="0"/>
              <a:t>merecido.</a:t>
            </a:r>
          </a:p>
          <a:p>
            <a:endParaRPr lang="es-ES" dirty="0" smtClean="0"/>
          </a:p>
          <a:p>
            <a:r>
              <a:rPr lang="es-ES" dirty="0" smtClean="0"/>
              <a:t>4</a:t>
            </a:r>
            <a:r>
              <a:rPr lang="es-ES" dirty="0"/>
              <a:t>) </a:t>
            </a:r>
            <a:r>
              <a:rPr lang="es-ES" b="1" dirty="0"/>
              <a:t>adjunto al nombre (CN): El trabajo </a:t>
            </a:r>
            <a:r>
              <a:rPr lang="es-ES" b="1" i="1" dirty="0"/>
              <a:t>realizado ha sido un éxito.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CONSTRUCCIONES ABSOLUTAS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899592" y="1196752"/>
            <a:ext cx="799288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Definición: las construcciones absolutas son aquellas que constituyen un binomio predicativo, desprovisto a una forma verbal flexionada, es decir, una predicación no verbal. no guardan relación sintáctica con la predicación principal y que aportan una modificación similar a una subordinada adverbial</a:t>
            </a:r>
            <a:r>
              <a:rPr lang="es-ES" dirty="0" smtClean="0"/>
              <a:t>.</a:t>
            </a:r>
            <a:endParaRPr lang="es-ES" dirty="0" smtClean="0"/>
          </a:p>
          <a:p>
            <a:pPr algn="just"/>
            <a:r>
              <a:rPr lang="es-ES" sz="1600" dirty="0" smtClean="0"/>
              <a:t>CARACTERÍSTICAS: </a:t>
            </a:r>
          </a:p>
          <a:p>
            <a:pPr algn="just"/>
            <a:endParaRPr lang="es-ES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187624" y="278092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1.  Son independientes, pues no son exigidos como argumentos del predicado principal; por la cual, su elisión no perjudica la buena formación del enunciado restante. Por esta razón van separadas de la oración principal por una coma.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115616" y="386104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2. Las construcciones absolutas poseen sujeto (adyacente temático) independiente, distinto de cualquier constituyente nominal de la predicación principal.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115616" y="486916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3. Los predicados de las </a:t>
            </a:r>
            <a:r>
              <a:rPr lang="es-ES" smtClean="0"/>
              <a:t>construcciones </a:t>
            </a:r>
            <a:r>
              <a:rPr lang="es-ES" smtClean="0"/>
              <a:t>absolutas son </a:t>
            </a:r>
            <a:r>
              <a:rPr lang="es-ES" dirty="0" smtClean="0"/>
              <a:t>los participios,  gerundios y adjetivos.  También construcciones con infinitivo que indiquen anterioridad inmediata pueden formar parte de estas construcciones absolutas.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CONSTRUCCIONES ABSOLUTAS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321297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5. </a:t>
            </a:r>
            <a:r>
              <a:rPr lang="es-ES" sz="2400" dirty="0" smtClean="0"/>
              <a:t>Las construcciones absolutas carecen de conjunciones de subordinación, es decir, no presentan nexos expresos que establezcan una conexión lógica-semántica con la predicación principal a la cual modifican. Por esta modificación y su posición normalmente inicial, su función sintáctica es la de </a:t>
            </a:r>
            <a:r>
              <a:rPr lang="es-ES" sz="2400" b="1" i="1" u="sng" dirty="0" smtClean="0"/>
              <a:t>COMPLEMENTO ORACIONAL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683568" y="134076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4. Su naturaleza es típicamente temporal (subordinada adverbial), sobre todo cuando el predicado es participio,  pero puede adoptar, además, valores adverbiales de causalidad y condición, que comúnmente son agregadas al valor temporal.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ORACIONES</a:t>
            </a:r>
            <a:endParaRPr lang="es-E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302634"/>
            <a:ext cx="86044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CONSTRUCCIONES ABSOLUTAS.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-Al golpear el jugador el balón, se le dobló la pierna,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-Terminada</a:t>
            </a:r>
            <a:r>
              <a:rPr kumimoji="0" lang="es-ES_tradn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clase, los alumnos salieron al patio.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0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-Caminando</a:t>
            </a:r>
            <a:r>
              <a:rPr lang="es-ES_tradnl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Juan por la calle, se oyó una explosión.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EJERCICIOS: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Anda escribiendo un libro de poemas para  participar</a:t>
            </a:r>
            <a:r>
              <a:rPr kumimoji="0" lang="es-ES_tradn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concurso que he visto por Internet.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Estuvimos estudiando mucho </a:t>
            </a:r>
            <a:r>
              <a:rPr kumimoji="0" lang="es-ES_tradn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así que esperamos que nos aprueben.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culpables fueron declarados inocentes por el tribunal que les tenía que juzgar.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Fuimos al cine de la avenida principal y nos preguntamos si pondrían la película 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Nos encanta cocinar</a:t>
            </a:r>
            <a:r>
              <a:rPr kumimoji="0" lang="es-ES_tradn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pasta fresca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pero prefiero comer otra cosa.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Entrando por la puerta,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acordó de que tenía que venir a casa.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sabía si llamarla por teléfono o si decirle que me trajera las gafas a casa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76673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El </a:t>
            </a:r>
            <a:r>
              <a:rPr lang="es-ES" sz="2400" b="1" dirty="0"/>
              <a:t>infinitivo (</a:t>
            </a:r>
            <a:r>
              <a:rPr lang="es-ES" sz="2400" b="1" i="1" dirty="0"/>
              <a:t>cantar), el gerundio (cantando) y el participio (</a:t>
            </a:r>
            <a:r>
              <a:rPr lang="es-ES" sz="2400" b="1" i="1" dirty="0" smtClean="0"/>
              <a:t>cantado) son formas </a:t>
            </a:r>
            <a:r>
              <a:rPr lang="es-ES" sz="2400" dirty="0" smtClean="0"/>
              <a:t>verbales </a:t>
            </a:r>
            <a:r>
              <a:rPr lang="es-ES" sz="2400" dirty="0"/>
              <a:t>no personales, no temporales y no modales. Tienen las </a:t>
            </a:r>
            <a:r>
              <a:rPr lang="es-ES" sz="2400" dirty="0" err="1" smtClean="0"/>
              <a:t>siguientescaracterísticas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23528" y="1916832"/>
            <a:ext cx="806489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1</a:t>
            </a:r>
            <a:r>
              <a:rPr lang="es-ES" b="1" dirty="0" smtClean="0"/>
              <a:t>. Carecen no solo de morfema de persona, sino también de número, tiempo, y modo.  Sin embargo, poseen morfema de aspecto: infinitivo: aspecto 0, participio: perfectivo, gerundio</a:t>
            </a:r>
            <a:r>
              <a:rPr lang="es-ES" b="1" smtClean="0"/>
              <a:t>: imperfectivo.</a:t>
            </a:r>
            <a:endParaRPr lang="es-ES" b="1" dirty="0" smtClean="0"/>
          </a:p>
          <a:p>
            <a:r>
              <a:rPr lang="es-ES" b="1" dirty="0" smtClean="0"/>
              <a:t>- </a:t>
            </a:r>
            <a:r>
              <a:rPr lang="es-ES" b="1" dirty="0"/>
              <a:t>Sirven para constituir los tiempos compuestos (</a:t>
            </a:r>
            <a:r>
              <a:rPr lang="es-ES" b="1" i="1" dirty="0"/>
              <a:t>he cantado), la pasiva (</a:t>
            </a:r>
            <a:r>
              <a:rPr lang="es-ES" b="1" i="1" dirty="0" smtClean="0"/>
              <a:t>es </a:t>
            </a:r>
            <a:r>
              <a:rPr lang="es-ES" i="1" dirty="0" smtClean="0"/>
              <a:t>cantado</a:t>
            </a:r>
            <a:r>
              <a:rPr lang="es-ES" i="1" dirty="0"/>
              <a:t>), o las </a:t>
            </a:r>
            <a:r>
              <a:rPr lang="es-ES" b="1" i="1" dirty="0"/>
              <a:t>perífrasis verbales ( tengo que cantar , anda cantando, llevo gastado).</a:t>
            </a:r>
          </a:p>
          <a:p>
            <a:r>
              <a:rPr lang="es-ES" dirty="0"/>
              <a:t>En todos estos casos, junto con un verbo auxiliar, constituyen una forma verbal única </a:t>
            </a:r>
            <a:r>
              <a:rPr lang="es-ES" dirty="0" smtClean="0"/>
              <a:t>que funciona </a:t>
            </a:r>
            <a:r>
              <a:rPr lang="es-ES" dirty="0"/>
              <a:t>como núcleo de un predicado verbal.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3861048"/>
            <a:ext cx="838842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2.- Son formas mixtas, </a:t>
            </a:r>
            <a:r>
              <a:rPr lang="es-ES" dirty="0"/>
              <a:t>ya que además de participar de la naturaleza verbal </a:t>
            </a:r>
            <a:r>
              <a:rPr lang="es-ES" dirty="0" smtClean="0"/>
              <a:t>poseen características </a:t>
            </a:r>
            <a:r>
              <a:rPr lang="es-ES" dirty="0"/>
              <a:t>propias de otras clases de palabras:</a:t>
            </a:r>
          </a:p>
          <a:p>
            <a:r>
              <a:rPr lang="es-ES" dirty="0"/>
              <a:t>- el </a:t>
            </a:r>
            <a:r>
              <a:rPr lang="es-ES" b="1" dirty="0"/>
              <a:t>infinitivo es la forma que permite al verbo funcionar</a:t>
            </a:r>
          </a:p>
          <a:p>
            <a:r>
              <a:rPr lang="es-ES" dirty="0"/>
              <a:t>como </a:t>
            </a:r>
            <a:r>
              <a:rPr lang="es-ES" b="1" dirty="0" smtClean="0"/>
              <a:t>sustantivo      </a:t>
            </a:r>
            <a:r>
              <a:rPr lang="es-ES" b="1" dirty="0" err="1" smtClean="0"/>
              <a:t>Ej</a:t>
            </a:r>
            <a:r>
              <a:rPr lang="es-ES" b="1" dirty="0" smtClean="0"/>
              <a:t>: </a:t>
            </a:r>
            <a:r>
              <a:rPr lang="es-ES" dirty="0" smtClean="0"/>
              <a:t>El </a:t>
            </a:r>
            <a:r>
              <a:rPr lang="es-ES" i="1" dirty="0"/>
              <a:t>leer es necesario = La lectura es necesaria</a:t>
            </a:r>
          </a:p>
          <a:p>
            <a:r>
              <a:rPr lang="es-ES" dirty="0"/>
              <a:t>- el </a:t>
            </a:r>
            <a:r>
              <a:rPr lang="es-ES" b="1" dirty="0"/>
              <a:t>gerundio es la forma que permite al verbo funcionar</a:t>
            </a:r>
          </a:p>
          <a:p>
            <a:r>
              <a:rPr lang="es-ES" dirty="0"/>
              <a:t>como </a:t>
            </a:r>
            <a:r>
              <a:rPr lang="es-ES" b="1" dirty="0" smtClean="0"/>
              <a:t>adverbio      </a:t>
            </a:r>
            <a:r>
              <a:rPr lang="es-ES" b="1" dirty="0" err="1" smtClean="0"/>
              <a:t>Ej:</a:t>
            </a:r>
            <a:r>
              <a:rPr lang="es-ES" dirty="0" err="1" smtClean="0"/>
              <a:t>María</a:t>
            </a:r>
            <a:r>
              <a:rPr lang="es-ES" dirty="0"/>
              <a:t>, vístete </a:t>
            </a:r>
            <a:r>
              <a:rPr lang="es-ES" i="1" dirty="0"/>
              <a:t>corriendo = María, vístete rápidamente</a:t>
            </a:r>
          </a:p>
          <a:p>
            <a:r>
              <a:rPr lang="es-ES" dirty="0"/>
              <a:t>- el </a:t>
            </a:r>
            <a:r>
              <a:rPr lang="es-ES" b="1" dirty="0"/>
              <a:t>participio es la forma que permite funcionar al verbo</a:t>
            </a:r>
          </a:p>
          <a:p>
            <a:r>
              <a:rPr lang="es-ES" dirty="0"/>
              <a:t>como </a:t>
            </a:r>
            <a:r>
              <a:rPr lang="es-ES" b="1" dirty="0" smtClean="0"/>
              <a:t>adjetivo      </a:t>
            </a:r>
            <a:r>
              <a:rPr lang="es-ES" b="1" dirty="0" err="1" smtClean="0"/>
              <a:t>Ej:</a:t>
            </a:r>
            <a:r>
              <a:rPr lang="es-ES" dirty="0" err="1" smtClean="0"/>
              <a:t>Juan</a:t>
            </a:r>
            <a:r>
              <a:rPr lang="es-ES" dirty="0" smtClean="0"/>
              <a:t> </a:t>
            </a:r>
            <a:r>
              <a:rPr lang="es-ES" dirty="0"/>
              <a:t>es muy </a:t>
            </a:r>
            <a:r>
              <a:rPr lang="es-ES" i="1" dirty="0"/>
              <a:t>educado = Juan es muy correcto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748464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3.- En cuanto verbos que son, constituyen predicados de una proposición </a:t>
            </a:r>
            <a:r>
              <a:rPr lang="es-ES" b="1" dirty="0" smtClean="0"/>
              <a:t>subordinada </a:t>
            </a:r>
            <a:r>
              <a:rPr lang="es-ES" dirty="0" smtClean="0"/>
              <a:t>a </a:t>
            </a:r>
            <a:r>
              <a:rPr lang="es-ES" dirty="0"/>
              <a:t>otra principal, con la cual constituyen una oración </a:t>
            </a:r>
            <a:r>
              <a:rPr lang="es-ES" dirty="0" smtClean="0"/>
              <a:t>compuesta. </a:t>
            </a:r>
            <a:r>
              <a:rPr lang="es-ES" dirty="0"/>
              <a:t>Ésta posee dos predicados:</a:t>
            </a:r>
          </a:p>
          <a:p>
            <a:r>
              <a:rPr lang="es-ES" dirty="0"/>
              <a:t>uno, el que tiene como núcleo el </a:t>
            </a:r>
            <a:r>
              <a:rPr lang="es-ES" b="1" dirty="0"/>
              <a:t>verbo principal (va en forma personal); </a:t>
            </a:r>
            <a:endParaRPr lang="es-ES" b="1" dirty="0" smtClean="0"/>
          </a:p>
          <a:p>
            <a:r>
              <a:rPr lang="es-ES" b="1" dirty="0" smtClean="0"/>
              <a:t>y otro, subordinado </a:t>
            </a:r>
            <a:r>
              <a:rPr lang="es-ES" b="1" dirty="0"/>
              <a:t>al anterior, cuyo núcleo puede ser un infinitivo, un gerundio o un participio.</a:t>
            </a:r>
          </a:p>
          <a:p>
            <a:endParaRPr lang="es-ES" dirty="0" smtClean="0"/>
          </a:p>
          <a:p>
            <a:r>
              <a:rPr lang="es-ES" dirty="0" smtClean="0"/>
              <a:t>Deseo </a:t>
            </a:r>
            <a:r>
              <a:rPr lang="es-ES" b="1" i="1" dirty="0"/>
              <a:t>hacer un viaje exótico.</a:t>
            </a:r>
          </a:p>
          <a:p>
            <a:r>
              <a:rPr lang="es-ES" dirty="0"/>
              <a:t>Pasé la mañana </a:t>
            </a:r>
            <a:r>
              <a:rPr lang="es-ES" b="1" i="1" dirty="0"/>
              <a:t>dando vueltas al asunto.</a:t>
            </a:r>
          </a:p>
          <a:p>
            <a:r>
              <a:rPr lang="es-ES" b="1" i="1" dirty="0"/>
              <a:t>Terminado el juicio, el juez dictará sentencia.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42210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definitiva siempre que lo encontremos como verbo , la forma NO PERSONAL es la que conformará una ORACIÓN SUBORDINADA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del infinitivo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95536" y="1700808"/>
            <a:ext cx="87484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INFINITIVO COMO NOMBRE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dirty="0">
                <a:latin typeface="Arial" pitchFamily="34" charset="0"/>
                <a:cs typeface="Arial" pitchFamily="34" charset="0"/>
              </a:rPr>
              <a:t>infinitivo es un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sustantivo verbal masculino. 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Algunos </a:t>
            </a:r>
            <a:r>
              <a:rPr lang="es-ES" dirty="0">
                <a:latin typeface="Arial" pitchFamily="34" charset="0"/>
                <a:cs typeface="Arial" pitchFamily="34" charset="0"/>
              </a:rPr>
              <a:t>infinitivos han llegado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 lexicalizarse </a:t>
            </a:r>
            <a:r>
              <a:rPr lang="es-ES" dirty="0">
                <a:latin typeface="Arial" pitchFamily="34" charset="0"/>
                <a:cs typeface="Arial" pitchFamily="34" charset="0"/>
              </a:rPr>
              <a:t>permanentemente como sustantivos: 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pesar, haber; admiten plural: cantares;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concuerdan en número con los adjetivos: 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hermosos atardeceres; e incluso pueden llevar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artículos, demostrativos, posesivos u otros determinantes : 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mis deberes.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Dada esta naturaleza nominal, el infinitivo puede desempeñar en la oración las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mismas funciones que cualquier sustantivo: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a)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sujeto: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El andar es conveniente.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b)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atributo: Querer es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poder.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c)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complemento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prep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del nombre: Ya es hora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de empezar.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d)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compl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prep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del adjetivo: Este problema es fácil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de resolver.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e)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compl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prep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del adverbio: Estoy lejos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de aprobar.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f)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compl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directo: Lamento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disentir.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g)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compl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circunstancial: Realizó todo el trabajo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sin protestar.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h)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Comp. Régimen: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Me alegro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de estudiar.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2068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EL INFINITIVO COMO VERBO</a:t>
            </a:r>
          </a:p>
          <a:p>
            <a:r>
              <a:rPr lang="es-ES" dirty="0"/>
              <a:t>Ya hemos señalado que el infinitivo puede funcionar también como </a:t>
            </a:r>
            <a:r>
              <a:rPr lang="es-ES" b="1" dirty="0"/>
              <a:t>núcleo del</a:t>
            </a:r>
          </a:p>
          <a:p>
            <a:r>
              <a:rPr lang="es-ES" b="1" dirty="0"/>
              <a:t>predicado verbal de una proposición subordinada. En este caso lleva sus propios</a:t>
            </a:r>
          </a:p>
          <a:p>
            <a:r>
              <a:rPr lang="es-ES" b="1" dirty="0"/>
              <a:t>complementos. </a:t>
            </a:r>
            <a:r>
              <a:rPr lang="es-ES" dirty="0"/>
              <a:t>Dado su carácter nominal, la proposición subordinada de infinitivo </a:t>
            </a:r>
            <a:r>
              <a:rPr lang="es-ES" dirty="0" smtClean="0"/>
              <a:t>puede desempeñar</a:t>
            </a:r>
            <a:r>
              <a:rPr lang="es-ES" dirty="0"/>
              <a:t>, dentro de la oración compleja, la mayor parte de las funciones del nombre que</a:t>
            </a:r>
          </a:p>
          <a:p>
            <a:r>
              <a:rPr lang="es-ES" dirty="0"/>
              <a:t>ya conocemos:</a:t>
            </a:r>
          </a:p>
          <a:p>
            <a:r>
              <a:rPr lang="es-ES" dirty="0"/>
              <a:t>a) </a:t>
            </a:r>
            <a:r>
              <a:rPr lang="es-ES" b="1" dirty="0"/>
              <a:t>sujeto: Me </a:t>
            </a:r>
            <a:r>
              <a:rPr lang="es-ES" b="1" dirty="0" smtClean="0"/>
              <a:t>gusta( </a:t>
            </a:r>
            <a:r>
              <a:rPr lang="es-ES" b="1" i="1" dirty="0"/>
              <a:t>nadar en la </a:t>
            </a:r>
            <a:r>
              <a:rPr lang="es-ES" b="1" i="1" dirty="0" smtClean="0"/>
              <a:t>piscina).</a:t>
            </a:r>
            <a:endParaRPr lang="es-ES" b="1" i="1" dirty="0"/>
          </a:p>
          <a:p>
            <a:r>
              <a:rPr lang="es-ES" dirty="0" smtClean="0"/>
              <a:t>b</a:t>
            </a:r>
            <a:r>
              <a:rPr lang="es-ES" dirty="0"/>
              <a:t>) </a:t>
            </a:r>
            <a:r>
              <a:rPr lang="es-ES" b="1" dirty="0"/>
              <a:t>atributo: Amar al prójimo </a:t>
            </a:r>
            <a:r>
              <a:rPr lang="es-ES" b="1" dirty="0" smtClean="0"/>
              <a:t>es( </a:t>
            </a:r>
            <a:r>
              <a:rPr lang="es-ES" b="1" i="1" dirty="0"/>
              <a:t>hacer el </a:t>
            </a:r>
            <a:r>
              <a:rPr lang="es-ES" b="1" i="1" dirty="0" smtClean="0"/>
              <a:t>bien)</a:t>
            </a:r>
            <a:endParaRPr lang="es-ES" b="1" i="1" dirty="0"/>
          </a:p>
          <a:p>
            <a:r>
              <a:rPr lang="es-ES" dirty="0"/>
              <a:t>c) </a:t>
            </a:r>
            <a:r>
              <a:rPr lang="es-ES" b="1" dirty="0" err="1" smtClean="0"/>
              <a:t>C.del</a:t>
            </a:r>
            <a:r>
              <a:rPr lang="es-ES" b="1" dirty="0" smtClean="0"/>
              <a:t> </a:t>
            </a:r>
            <a:r>
              <a:rPr lang="es-ES" b="1" dirty="0"/>
              <a:t>nombre: </a:t>
            </a:r>
            <a:r>
              <a:rPr lang="es-ES" b="1" dirty="0" smtClean="0"/>
              <a:t> </a:t>
            </a:r>
            <a:r>
              <a:rPr lang="es-ES" b="1" dirty="0" err="1" smtClean="0"/>
              <a:t>Déme</a:t>
            </a:r>
            <a:r>
              <a:rPr lang="es-ES" b="1" dirty="0" smtClean="0"/>
              <a:t> papel( </a:t>
            </a:r>
            <a:r>
              <a:rPr lang="es-ES" b="1" i="1" dirty="0"/>
              <a:t>de envolver </a:t>
            </a:r>
            <a:r>
              <a:rPr lang="es-ES" b="1" i="1" dirty="0" smtClean="0"/>
              <a:t>regalos).</a:t>
            </a:r>
            <a:endParaRPr lang="es-ES" b="1" i="1" dirty="0"/>
          </a:p>
          <a:p>
            <a:r>
              <a:rPr lang="es-ES" dirty="0"/>
              <a:t>d) </a:t>
            </a:r>
            <a:r>
              <a:rPr lang="es-ES" b="1" dirty="0"/>
              <a:t>C</a:t>
            </a:r>
            <a:r>
              <a:rPr lang="es-ES" b="1" dirty="0" smtClean="0"/>
              <a:t>. </a:t>
            </a:r>
            <a:r>
              <a:rPr lang="es-ES" b="1" dirty="0"/>
              <a:t>del adjetivo: Es difícil </a:t>
            </a:r>
            <a:r>
              <a:rPr lang="es-ES" b="1" dirty="0" smtClean="0"/>
              <a:t>(</a:t>
            </a:r>
            <a:r>
              <a:rPr lang="es-ES" b="1" i="1" dirty="0" smtClean="0"/>
              <a:t>de </a:t>
            </a:r>
            <a:r>
              <a:rPr lang="es-ES" b="1" i="1" dirty="0"/>
              <a:t>resolver en </a:t>
            </a:r>
            <a:r>
              <a:rPr lang="es-ES" b="1" i="1" dirty="0" smtClean="0"/>
              <a:t>cinco </a:t>
            </a:r>
            <a:r>
              <a:rPr lang="es-ES" i="1" dirty="0" smtClean="0"/>
              <a:t>minutos).</a:t>
            </a:r>
            <a:endParaRPr lang="es-ES" i="1" dirty="0"/>
          </a:p>
          <a:p>
            <a:r>
              <a:rPr lang="es-ES" dirty="0"/>
              <a:t>e) </a:t>
            </a:r>
            <a:r>
              <a:rPr lang="es-ES" b="1" dirty="0" smtClean="0"/>
              <a:t>C. </a:t>
            </a:r>
            <a:r>
              <a:rPr lang="es-ES" b="1" dirty="0"/>
              <a:t>del adverbio: Estoy lejos </a:t>
            </a:r>
            <a:r>
              <a:rPr lang="es-ES" b="1" i="1" dirty="0"/>
              <a:t>de pensar eso.</a:t>
            </a:r>
          </a:p>
          <a:p>
            <a:r>
              <a:rPr lang="es-ES" dirty="0"/>
              <a:t>f) </a:t>
            </a:r>
            <a:r>
              <a:rPr lang="es-ES" b="1" dirty="0" smtClean="0"/>
              <a:t>C.D:           </a:t>
            </a:r>
            <a:r>
              <a:rPr lang="es-ES" b="1" dirty="0"/>
              <a:t>Espero </a:t>
            </a:r>
            <a:r>
              <a:rPr lang="es-ES" b="1" i="1" dirty="0"/>
              <a:t>conseguir un buen trabajo.</a:t>
            </a:r>
          </a:p>
          <a:p>
            <a:r>
              <a:rPr lang="es-ES" dirty="0"/>
              <a:t>g) </a:t>
            </a:r>
            <a:r>
              <a:rPr lang="es-ES" b="1" dirty="0" err="1" smtClean="0"/>
              <a:t>C.Rég</a:t>
            </a:r>
            <a:r>
              <a:rPr lang="es-ES" b="1" dirty="0" smtClean="0"/>
              <a:t>:       </a:t>
            </a:r>
            <a:r>
              <a:rPr lang="es-ES" b="1" dirty="0"/>
              <a:t>Me alegré </a:t>
            </a:r>
            <a:r>
              <a:rPr lang="es-ES" b="1" i="1" dirty="0"/>
              <a:t>de acudir a la cita.</a:t>
            </a:r>
          </a:p>
          <a:p>
            <a:r>
              <a:rPr lang="es-ES" dirty="0"/>
              <a:t>En todos estos casos se trata de </a:t>
            </a:r>
            <a:r>
              <a:rPr lang="es-ES" b="1" dirty="0"/>
              <a:t>proposiciones subordinadas sustantivas. </a:t>
            </a:r>
            <a:r>
              <a:rPr lang="es-ES" dirty="0"/>
              <a:t>Pero</a:t>
            </a:r>
            <a:r>
              <a:rPr lang="es-ES" b="1" dirty="0"/>
              <a:t> </a:t>
            </a:r>
            <a:r>
              <a:rPr lang="es-ES" b="1" dirty="0" smtClean="0"/>
              <a:t>también </a:t>
            </a:r>
            <a:r>
              <a:rPr lang="es-ES" dirty="0" smtClean="0"/>
              <a:t>se </a:t>
            </a:r>
            <a:r>
              <a:rPr lang="es-ES" dirty="0"/>
              <a:t>pueden construir proposiciones subordinadas con núcleo verbal en infinitivo </a:t>
            </a:r>
            <a:r>
              <a:rPr lang="es-ES" dirty="0" smtClean="0"/>
              <a:t>que funcionan </a:t>
            </a:r>
            <a:r>
              <a:rPr lang="es-ES" dirty="0"/>
              <a:t>como un complemento circunstancial de la proposición principal. </a:t>
            </a:r>
            <a:endParaRPr lang="es-ES" dirty="0" smtClean="0"/>
          </a:p>
          <a:p>
            <a:r>
              <a:rPr lang="es-ES" dirty="0" smtClean="0"/>
              <a:t>Entonces hablaremos </a:t>
            </a:r>
            <a:r>
              <a:rPr lang="es-ES" dirty="0"/>
              <a:t>de </a:t>
            </a:r>
            <a:r>
              <a:rPr lang="es-ES" b="1" dirty="0"/>
              <a:t>proposiciones subordinadas adverbiales ( suelen llevar preposición):</a:t>
            </a:r>
          </a:p>
          <a:p>
            <a:r>
              <a:rPr lang="es-ES" i="1" dirty="0" smtClean="0"/>
              <a:t>		Al </a:t>
            </a:r>
            <a:r>
              <a:rPr lang="es-ES" i="1" dirty="0"/>
              <a:t>llegar el invierno, no salgo de </a:t>
            </a:r>
            <a:r>
              <a:rPr lang="es-ES" i="1" dirty="0" smtClean="0"/>
              <a:t>casa.      </a:t>
            </a:r>
            <a:r>
              <a:rPr lang="es-ES" b="1" dirty="0" smtClean="0"/>
              <a:t>sub</a:t>
            </a:r>
            <a:r>
              <a:rPr lang="es-ES" b="1" dirty="0"/>
              <a:t>. </a:t>
            </a:r>
            <a:r>
              <a:rPr lang="es-ES" b="1" dirty="0" err="1" smtClean="0"/>
              <a:t>adv</a:t>
            </a:r>
            <a:r>
              <a:rPr lang="es-ES" b="1" dirty="0" smtClean="0"/>
              <a:t>. </a:t>
            </a:r>
            <a:r>
              <a:rPr lang="es-ES" b="1" dirty="0"/>
              <a:t>temporal</a:t>
            </a:r>
          </a:p>
          <a:p>
            <a:r>
              <a:rPr lang="es-ES" dirty="0" smtClean="0"/>
              <a:t>		No </a:t>
            </a:r>
            <a:r>
              <a:rPr lang="es-ES" dirty="0"/>
              <a:t>cenarás hoy </a:t>
            </a:r>
            <a:r>
              <a:rPr lang="es-ES" i="1" dirty="0"/>
              <a:t>por llegar tarde. (</a:t>
            </a:r>
            <a:r>
              <a:rPr lang="es-ES" b="1" i="1" dirty="0"/>
              <a:t>causal 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ORACIONES DE INFINITIVO INDEPENDIENTE</a:t>
            </a:r>
          </a:p>
          <a:p>
            <a:r>
              <a:rPr lang="es-ES" dirty="0"/>
              <a:t>Puede haber oraciones en que el infinitivo es el único verbo y, por tanto, no se</a:t>
            </a:r>
          </a:p>
          <a:p>
            <a:r>
              <a:rPr lang="es-ES" dirty="0"/>
              <a:t>subordina a otro. Constituyen así oraciones de </a:t>
            </a:r>
            <a:r>
              <a:rPr lang="es-ES" b="1" dirty="0"/>
              <a:t>infinitivo independiente. </a:t>
            </a:r>
            <a:r>
              <a:rPr lang="es-ES" dirty="0"/>
              <a:t>Ocurre en </a:t>
            </a:r>
            <a:r>
              <a:rPr lang="es-ES" dirty="0" smtClean="0"/>
              <a:t>los siguientes </a:t>
            </a:r>
            <a:r>
              <a:rPr lang="es-ES" dirty="0"/>
              <a:t>casos:</a:t>
            </a:r>
          </a:p>
          <a:p>
            <a:endParaRPr lang="es-ES" dirty="0" smtClean="0"/>
          </a:p>
          <a:p>
            <a:r>
              <a:rPr lang="es-ES" dirty="0" smtClean="0"/>
              <a:t>1</a:t>
            </a:r>
            <a:r>
              <a:rPr lang="es-ES" dirty="0"/>
              <a:t>) </a:t>
            </a:r>
            <a:r>
              <a:rPr lang="es-ES" b="1" dirty="0"/>
              <a:t>oraciones imperativas o exhortativas, formadas por </a:t>
            </a:r>
            <a:r>
              <a:rPr lang="es-ES" b="1" i="1" dirty="0"/>
              <a:t>a + infinitivo:</a:t>
            </a:r>
          </a:p>
          <a:p>
            <a:r>
              <a:rPr lang="es-ES" i="1" dirty="0"/>
              <a:t>¡ A callar! , ¡A jugar al patio!</a:t>
            </a:r>
          </a:p>
          <a:p>
            <a:r>
              <a:rPr lang="es-ES" dirty="0"/>
              <a:t>Es </a:t>
            </a:r>
            <a:r>
              <a:rPr lang="es-ES" b="1" dirty="0"/>
              <a:t>incorrecto el uso de este infinitivo con valor imperativo sin la preposición </a:t>
            </a:r>
            <a:r>
              <a:rPr lang="es-ES" b="1" i="1" dirty="0" smtClean="0"/>
              <a:t>a        </a:t>
            </a:r>
            <a:r>
              <a:rPr lang="es-ES" i="1" dirty="0" smtClean="0"/>
              <a:t>* </a:t>
            </a:r>
            <a:r>
              <a:rPr lang="es-ES" i="1" dirty="0"/>
              <a:t>¡Callar!</a:t>
            </a:r>
          </a:p>
          <a:p>
            <a:r>
              <a:rPr lang="es-ES" dirty="0"/>
              <a:t>2) </a:t>
            </a:r>
            <a:r>
              <a:rPr lang="es-ES" b="1" dirty="0"/>
              <a:t>oraciones impersonales ( sin sujeto determinado). Suele tratarse de avisos </a:t>
            </a:r>
            <a:r>
              <a:rPr lang="es-ES" b="1" dirty="0" smtClean="0"/>
              <a:t>y advertencias</a:t>
            </a:r>
            <a:r>
              <a:rPr lang="es-ES" b="1" dirty="0"/>
              <a:t>: </a:t>
            </a:r>
            <a:r>
              <a:rPr lang="es-ES" b="1" dirty="0" smtClean="0"/>
              <a:t>        </a:t>
            </a:r>
            <a:r>
              <a:rPr lang="es-ES" b="1" i="1" dirty="0" smtClean="0"/>
              <a:t>Girar </a:t>
            </a:r>
            <a:r>
              <a:rPr lang="es-ES" b="1" i="1" dirty="0"/>
              <a:t>a la derecha.</a:t>
            </a:r>
          </a:p>
          <a:p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) </a:t>
            </a:r>
            <a:r>
              <a:rPr lang="es-ES" b="1" dirty="0"/>
              <a:t>oraciones interrogativas de carácter deliberativo ( el hablante se pregunta </a:t>
            </a:r>
            <a:r>
              <a:rPr lang="es-ES" b="1" dirty="0" smtClean="0"/>
              <a:t>a </a:t>
            </a:r>
            <a:r>
              <a:rPr lang="es-ES" dirty="0" smtClean="0"/>
              <a:t>sí </a:t>
            </a:r>
            <a:r>
              <a:rPr lang="es-ES" dirty="0"/>
              <a:t>mismo ) : </a:t>
            </a:r>
            <a:r>
              <a:rPr lang="es-ES" i="1" dirty="0"/>
              <a:t>¿ Cómo sacar un sobresaliente en lengua ?</a:t>
            </a:r>
          </a:p>
          <a:p>
            <a:endParaRPr lang="es-ES" dirty="0" smtClean="0"/>
          </a:p>
          <a:p>
            <a:r>
              <a:rPr lang="es-ES" dirty="0" smtClean="0"/>
              <a:t>4</a:t>
            </a:r>
            <a:r>
              <a:rPr lang="es-ES" dirty="0"/>
              <a:t>) </a:t>
            </a:r>
            <a:r>
              <a:rPr lang="es-ES" b="1" dirty="0"/>
              <a:t>oraciones interrogativas o exclamativas que expresan rechazo y protesta:</a:t>
            </a:r>
          </a:p>
          <a:p>
            <a:r>
              <a:rPr lang="es-ES" i="1" dirty="0" smtClean="0"/>
              <a:t>		¡ </a:t>
            </a:r>
            <a:r>
              <a:rPr lang="es-ES" i="1" dirty="0"/>
              <a:t>Engañarnos de ese modo!</a:t>
            </a:r>
          </a:p>
          <a:p>
            <a:r>
              <a:rPr lang="es-ES" dirty="0"/>
              <a:t>5) oraciones con </a:t>
            </a:r>
            <a:r>
              <a:rPr lang="es-ES" b="1" dirty="0"/>
              <a:t>dos infinitivos que expresan dos acciones inmediatas:</a:t>
            </a:r>
          </a:p>
          <a:p>
            <a:r>
              <a:rPr lang="es-ES" i="1" dirty="0" smtClean="0"/>
              <a:t>		Marchar </a:t>
            </a:r>
            <a:r>
              <a:rPr lang="es-ES" i="1" dirty="0"/>
              <a:t>tú y llegar él.</a:t>
            </a:r>
          </a:p>
          <a:p>
            <a:r>
              <a:rPr lang="es-ES" dirty="0"/>
              <a:t>En casi todos los casos se trata de </a:t>
            </a:r>
            <a:r>
              <a:rPr lang="es-ES" b="1" dirty="0"/>
              <a:t>usos coloquiales del infinitivo.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del Gerundio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11560" y="1340768"/>
            <a:ext cx="8136904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El gerundio posee naturaleza verbal y adverbial. Incluso hay algunos gerundios que ,</a:t>
            </a:r>
          </a:p>
          <a:p>
            <a:pPr algn="just"/>
            <a:r>
              <a:rPr lang="es-ES" dirty="0"/>
              <a:t>como los adverbios, admiten diminutivos: </a:t>
            </a:r>
            <a:r>
              <a:rPr lang="es-ES" i="1" dirty="0"/>
              <a:t>Se alejó </a:t>
            </a:r>
            <a:r>
              <a:rPr lang="es-ES" i="1" dirty="0" err="1"/>
              <a:t>silbandito</a:t>
            </a:r>
            <a:r>
              <a:rPr lang="es-ES" i="1" dirty="0"/>
              <a:t>, Se fue </a:t>
            </a:r>
            <a:r>
              <a:rPr lang="es-ES" i="1" dirty="0" err="1"/>
              <a:t>callandito</a:t>
            </a:r>
            <a:r>
              <a:rPr lang="es-ES" i="1" dirty="0"/>
              <a:t>.</a:t>
            </a:r>
          </a:p>
          <a:p>
            <a:pPr algn="just"/>
            <a:r>
              <a:rPr lang="es-ES" dirty="0"/>
              <a:t>Dada esta doble naturaleza está especialmente capacitado para formar </a:t>
            </a:r>
            <a:r>
              <a:rPr lang="es-ES" b="1" dirty="0" smtClean="0"/>
              <a:t>proposiciones subordinadas </a:t>
            </a:r>
            <a:r>
              <a:rPr lang="es-ES" b="1" dirty="0"/>
              <a:t>adverbiales ( por tanto, con función de complemento circunstancial ).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11560" y="3573016"/>
            <a:ext cx="5958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LAS FUNCIONES DEL GERUNDIO</a:t>
            </a:r>
          </a:p>
          <a:p>
            <a:r>
              <a:rPr lang="es-ES" dirty="0"/>
              <a:t>El gerundio puede desempeñar en la oración tres funciones:</a:t>
            </a:r>
          </a:p>
          <a:p>
            <a:r>
              <a:rPr lang="es-ES" b="1" dirty="0"/>
              <a:t>1.- La función principal, como adverbio verbal que es, es la de c. circunstancial</a:t>
            </a:r>
          </a:p>
          <a:p>
            <a:r>
              <a:rPr lang="es-ES" b="1" dirty="0"/>
              <a:t>del verbo:</a:t>
            </a:r>
          </a:p>
          <a:p>
            <a:r>
              <a:rPr lang="es-ES" dirty="0"/>
              <a:t>Pasaron el rato </a:t>
            </a:r>
            <a:r>
              <a:rPr lang="es-ES" i="1" dirty="0"/>
              <a:t>charlando. (C.C. de modo)</a:t>
            </a:r>
          </a:p>
          <a:p>
            <a:r>
              <a:rPr lang="es-ES" dirty="0"/>
              <a:t>No entréis en casa </a:t>
            </a:r>
            <a:r>
              <a:rPr lang="es-ES" i="1" dirty="0"/>
              <a:t>haciendo ruido. (</a:t>
            </a:r>
            <a:r>
              <a:rPr lang="es-ES" i="1" dirty="0" err="1"/>
              <a:t>Propos</a:t>
            </a:r>
            <a:r>
              <a:rPr lang="es-ES" i="1" dirty="0"/>
              <a:t>. </a:t>
            </a:r>
            <a:r>
              <a:rPr lang="es-ES" i="1" dirty="0" err="1"/>
              <a:t>subord</a:t>
            </a:r>
            <a:r>
              <a:rPr lang="es-ES" i="1" dirty="0"/>
              <a:t>. </a:t>
            </a:r>
            <a:r>
              <a:rPr lang="es-ES" i="1" dirty="0" err="1"/>
              <a:t>adv</a:t>
            </a:r>
            <a:r>
              <a:rPr lang="es-ES" i="1" dirty="0"/>
              <a:t>. modal)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76672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2.- También puede funcionar como complemento del sujeto. </a:t>
            </a:r>
            <a:endParaRPr lang="es-ES" b="1" dirty="0" smtClean="0"/>
          </a:p>
          <a:p>
            <a:r>
              <a:rPr lang="es-ES" dirty="0" smtClean="0"/>
              <a:t>Entonces tiene carácter </a:t>
            </a:r>
            <a:r>
              <a:rPr lang="es-ES" dirty="0"/>
              <a:t>explicativo y equivale normalmente a una </a:t>
            </a:r>
            <a:r>
              <a:rPr lang="es-ES" dirty="0" err="1" smtClean="0"/>
              <a:t>prop</a:t>
            </a:r>
            <a:r>
              <a:rPr lang="es-ES" dirty="0" smtClean="0"/>
              <a:t>. </a:t>
            </a:r>
            <a:r>
              <a:rPr lang="es-ES" dirty="0" err="1"/>
              <a:t>subord.causal</a:t>
            </a:r>
            <a:r>
              <a:rPr lang="es-ES" dirty="0"/>
              <a:t>:</a:t>
            </a:r>
          </a:p>
          <a:p>
            <a:r>
              <a:rPr lang="es-ES" dirty="0" smtClean="0"/>
              <a:t>	Marta</a:t>
            </a:r>
            <a:r>
              <a:rPr lang="es-ES" dirty="0"/>
              <a:t>, </a:t>
            </a:r>
            <a:r>
              <a:rPr lang="es-ES" dirty="0" smtClean="0"/>
              <a:t>(</a:t>
            </a:r>
            <a:r>
              <a:rPr lang="es-ES" i="1" dirty="0" smtClean="0"/>
              <a:t>pensando </a:t>
            </a:r>
            <a:r>
              <a:rPr lang="es-ES" i="1" dirty="0"/>
              <a:t>que no la iban a </a:t>
            </a:r>
            <a:r>
              <a:rPr lang="es-ES" i="1" dirty="0" smtClean="0"/>
              <a:t>escuchar), </a:t>
            </a:r>
            <a:r>
              <a:rPr lang="es-ES" i="1" dirty="0"/>
              <a:t>se fue.</a:t>
            </a:r>
          </a:p>
          <a:p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3</a:t>
            </a:r>
            <a:r>
              <a:rPr lang="es-ES" b="1" dirty="0"/>
              <a:t>.- Finalmente, puede funcionar como complemento del núcleo del</a:t>
            </a:r>
          </a:p>
          <a:p>
            <a:r>
              <a:rPr lang="es-ES" b="1" dirty="0"/>
              <a:t>complemento directo del verbo principal:</a:t>
            </a:r>
          </a:p>
          <a:p>
            <a:r>
              <a:rPr lang="es-ES" dirty="0"/>
              <a:t>Encontramos al niño </a:t>
            </a:r>
            <a:r>
              <a:rPr lang="es-ES" dirty="0" smtClean="0"/>
              <a:t>(</a:t>
            </a:r>
            <a:r>
              <a:rPr lang="es-ES" i="1" dirty="0" smtClean="0"/>
              <a:t>durmiendo </a:t>
            </a:r>
            <a:r>
              <a:rPr lang="es-ES" i="1" dirty="0"/>
              <a:t>en el </a:t>
            </a:r>
            <a:r>
              <a:rPr lang="es-ES" i="1" dirty="0" smtClean="0"/>
              <a:t>suelo).</a:t>
            </a:r>
          </a:p>
          <a:p>
            <a:endParaRPr lang="es-ES" i="1" dirty="0" smtClean="0"/>
          </a:p>
          <a:p>
            <a:r>
              <a:rPr lang="es-ES" b="1" u="sng" dirty="0" smtClean="0"/>
              <a:t>USOS ESTILÍSTICOS Y CORRECTOS DEL GERUNDIO</a:t>
            </a:r>
          </a:p>
          <a:p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Si el gerundio se refiere a un C.D. con el rasgo –animado, su uso es inelegante:  Detuvieron a un camión transportando explosivos.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Son incorrectos los siguientes </a:t>
            </a:r>
            <a:r>
              <a:rPr lang="es-ES" smtClean="0"/>
              <a:t>usos: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lphaLcParenR"/>
            </a:pPr>
            <a:r>
              <a:rPr lang="es-ES" dirty="0" smtClean="0"/>
              <a:t>Cuando el C.D. al que acompaña tiene el rasgo de + animado,  pero indica una acción permanente: *Necesito secretaria sabiendo idiomas.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 smtClean="0"/>
              <a:t>Cuando el gerundio expresa posterioridad: *Un coche atropelló a un niño, muriendo después.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 smtClean="0"/>
              <a:t>Si el gerundio se refiere a un C.I.: *Di limosna a un mendigo pidiendo en la calle.</a:t>
            </a:r>
          </a:p>
          <a:p>
            <a:pPr marL="342900" indent="-34290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del Participio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1484784"/>
            <a:ext cx="741682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A diferencia del infinitivo y del gerundio, que son invariables, el participio, por </a:t>
            </a:r>
            <a:r>
              <a:rPr lang="es-ES" dirty="0" smtClean="0"/>
              <a:t>su naturaleza </a:t>
            </a:r>
            <a:r>
              <a:rPr lang="es-ES" dirty="0"/>
              <a:t>adjetiva, tiene formas distintas para </a:t>
            </a:r>
            <a:r>
              <a:rPr lang="es-ES" b="1" dirty="0"/>
              <a:t>concertar en género y número con </a:t>
            </a:r>
            <a:r>
              <a:rPr lang="es-ES" b="1" dirty="0" smtClean="0"/>
              <a:t>el sustantivo </a:t>
            </a:r>
            <a:r>
              <a:rPr lang="es-ES" b="1" dirty="0"/>
              <a:t>a que se refiere.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42088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EL PARTICIPIO COMO VERBO</a:t>
            </a:r>
          </a:p>
          <a:p>
            <a:r>
              <a:rPr lang="es-ES" dirty="0"/>
              <a:t>El participio tiene naturaleza verbal en los siguientes casos:</a:t>
            </a:r>
          </a:p>
          <a:p>
            <a:endParaRPr lang="es-ES" dirty="0" smtClean="0"/>
          </a:p>
          <a:p>
            <a:r>
              <a:rPr lang="es-ES" dirty="0" smtClean="0"/>
              <a:t>1</a:t>
            </a:r>
            <a:r>
              <a:rPr lang="es-ES" dirty="0"/>
              <a:t>) cuando se emplea para formar los </a:t>
            </a:r>
            <a:r>
              <a:rPr lang="es-ES" b="1" dirty="0"/>
              <a:t>tiempos compuestos (</a:t>
            </a:r>
            <a:r>
              <a:rPr lang="es-ES" b="1" i="1" dirty="0"/>
              <a:t>había dicho ),</a:t>
            </a:r>
          </a:p>
          <a:p>
            <a:r>
              <a:rPr lang="es-ES" dirty="0"/>
              <a:t>la </a:t>
            </a:r>
            <a:r>
              <a:rPr lang="es-ES" b="1" dirty="0"/>
              <a:t>voz pasiva ( </a:t>
            </a:r>
            <a:r>
              <a:rPr lang="es-ES" b="1" i="1" dirty="0"/>
              <a:t>ha sido visto ) o las perífrasis verbales ( tengo escrito ).</a:t>
            </a:r>
          </a:p>
          <a:p>
            <a:endParaRPr lang="es-ES" dirty="0" smtClean="0"/>
          </a:p>
          <a:p>
            <a:r>
              <a:rPr lang="es-ES" dirty="0" smtClean="0"/>
              <a:t>2</a:t>
            </a:r>
            <a:r>
              <a:rPr lang="es-ES" dirty="0"/>
              <a:t>) cuando funciona como </a:t>
            </a:r>
            <a:r>
              <a:rPr lang="es-ES" b="1" dirty="0"/>
              <a:t>núcleo del predicado verbal de una proposición</a:t>
            </a:r>
          </a:p>
          <a:p>
            <a:r>
              <a:rPr lang="es-ES" b="1" dirty="0"/>
              <a:t>subordinada adjetiva ( tiene sus propios complementos):</a:t>
            </a:r>
          </a:p>
          <a:p>
            <a:r>
              <a:rPr lang="es-ES" dirty="0"/>
              <a:t>Los periódicos </a:t>
            </a:r>
            <a:r>
              <a:rPr lang="es-ES" dirty="0" smtClean="0"/>
              <a:t>(</a:t>
            </a:r>
            <a:r>
              <a:rPr lang="es-ES" i="1" dirty="0" smtClean="0"/>
              <a:t>publicados hoy) </a:t>
            </a:r>
            <a:r>
              <a:rPr lang="es-ES" i="1" dirty="0"/>
              <a:t>t</a:t>
            </a:r>
            <a:r>
              <a:rPr lang="es-ES" dirty="0"/>
              <a:t>raen la noticia.</a:t>
            </a:r>
          </a:p>
          <a:p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) cuando funciona como </a:t>
            </a:r>
            <a:r>
              <a:rPr lang="es-ES" b="1" dirty="0"/>
              <a:t>núcleo del predicado verbal de </a:t>
            </a:r>
            <a:r>
              <a:rPr lang="es-ES" b="1" dirty="0" smtClean="0"/>
              <a:t>una construcción</a:t>
            </a:r>
            <a:endParaRPr lang="es-ES" b="1" dirty="0"/>
          </a:p>
          <a:p>
            <a:r>
              <a:rPr lang="es-ES" b="1" dirty="0"/>
              <a:t>absoluta. En este caso lleva un sujeto propio y, normalmente, equivale a</a:t>
            </a:r>
          </a:p>
          <a:p>
            <a:r>
              <a:rPr lang="es-ES" dirty="0"/>
              <a:t>una proposición subordinada adverbial:</a:t>
            </a:r>
          </a:p>
          <a:p>
            <a:r>
              <a:rPr lang="es-ES" i="1" dirty="0" smtClean="0"/>
              <a:t>(Terminada </a:t>
            </a:r>
            <a:r>
              <a:rPr lang="es-ES" i="1" dirty="0"/>
              <a:t>la </a:t>
            </a:r>
            <a:r>
              <a:rPr lang="es-ES" i="1" dirty="0" smtClean="0"/>
              <a:t>función), </a:t>
            </a:r>
            <a:r>
              <a:rPr lang="es-ES" i="1" dirty="0"/>
              <a:t>se marcharon a su casa. ( temporal)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</TotalTime>
  <Words>1593</Words>
  <Application>Microsoft Office PowerPoint</Application>
  <PresentationFormat>Presentación en pantalla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Origen</vt:lpstr>
      <vt:lpstr>Oraciones de Infinitivo, Gerundio y participio.</vt:lpstr>
      <vt:lpstr>Diapositiva 2</vt:lpstr>
      <vt:lpstr>Diapositiva 3</vt:lpstr>
      <vt:lpstr>Funciones del infinitivo</vt:lpstr>
      <vt:lpstr>Diapositiva 5</vt:lpstr>
      <vt:lpstr>Diapositiva 6</vt:lpstr>
      <vt:lpstr>Funciones del Gerundio</vt:lpstr>
      <vt:lpstr>Diapositiva 8</vt:lpstr>
      <vt:lpstr>Funciones del Participio</vt:lpstr>
      <vt:lpstr>Diapositiva 10</vt:lpstr>
      <vt:lpstr>CONSTRUCCIONES ABSOLUTAS</vt:lpstr>
      <vt:lpstr>CONSTRUCCIONES ABSOLUTAS</vt:lpstr>
      <vt:lpstr>ORACIONES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de Infinitivo, Gerundio y participio.</dc:title>
  <dc:creator>Nin</dc:creator>
  <cp:lastModifiedBy>gmoreno</cp:lastModifiedBy>
  <cp:revision>20</cp:revision>
  <dcterms:created xsi:type="dcterms:W3CDTF">2011-12-18T17:02:54Z</dcterms:created>
  <dcterms:modified xsi:type="dcterms:W3CDTF">2019-04-09T15:40:59Z</dcterms:modified>
</cp:coreProperties>
</file>