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FBFA-A994-43F8-9D64-EC57F2FC5069}" type="datetimeFigureOut">
              <a:rPr lang="es-ES" smtClean="0"/>
              <a:pPr/>
              <a:t>18/07/2014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E5D1-0DD9-4D22-95CD-82E480C957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FBFA-A994-43F8-9D64-EC57F2FC5069}" type="datetimeFigureOut">
              <a:rPr lang="es-ES" smtClean="0"/>
              <a:pPr/>
              <a:t>18/07/2014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E5D1-0DD9-4D22-95CD-82E480C957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FBFA-A994-43F8-9D64-EC57F2FC5069}" type="datetimeFigureOut">
              <a:rPr lang="es-ES" smtClean="0"/>
              <a:pPr/>
              <a:t>18/07/2014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E5D1-0DD9-4D22-95CD-82E480C957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FBFA-A994-43F8-9D64-EC57F2FC5069}" type="datetimeFigureOut">
              <a:rPr lang="es-ES" smtClean="0"/>
              <a:pPr/>
              <a:t>18/07/2014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E5D1-0DD9-4D22-95CD-82E480C957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FBFA-A994-43F8-9D64-EC57F2FC5069}" type="datetimeFigureOut">
              <a:rPr lang="es-ES" smtClean="0"/>
              <a:pPr/>
              <a:t>18/07/2014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E5D1-0DD9-4D22-95CD-82E480C957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FBFA-A994-43F8-9D64-EC57F2FC5069}" type="datetimeFigureOut">
              <a:rPr lang="es-ES" smtClean="0"/>
              <a:pPr/>
              <a:t>18/07/2014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E5D1-0DD9-4D22-95CD-82E480C957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FBFA-A994-43F8-9D64-EC57F2FC5069}" type="datetimeFigureOut">
              <a:rPr lang="es-ES" smtClean="0"/>
              <a:pPr/>
              <a:t>18/07/2014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E5D1-0DD9-4D22-95CD-82E480C957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FBFA-A994-43F8-9D64-EC57F2FC5069}" type="datetimeFigureOut">
              <a:rPr lang="es-ES" smtClean="0"/>
              <a:pPr/>
              <a:t>18/07/2014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E5D1-0DD9-4D22-95CD-82E480C957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FBFA-A994-43F8-9D64-EC57F2FC5069}" type="datetimeFigureOut">
              <a:rPr lang="es-ES" smtClean="0"/>
              <a:pPr/>
              <a:t>18/07/2014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E5D1-0DD9-4D22-95CD-82E480C957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FBFA-A994-43F8-9D64-EC57F2FC5069}" type="datetimeFigureOut">
              <a:rPr lang="es-ES" smtClean="0"/>
              <a:pPr/>
              <a:t>18/07/2014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E5D1-0DD9-4D22-95CD-82E480C957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FBFA-A994-43F8-9D64-EC57F2FC5069}" type="datetimeFigureOut">
              <a:rPr lang="es-ES" smtClean="0"/>
              <a:pPr/>
              <a:t>18/07/2014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E5D1-0DD9-4D22-95CD-82E480C957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DFBFA-A994-43F8-9D64-EC57F2FC5069}" type="datetimeFigureOut">
              <a:rPr lang="es-ES" smtClean="0"/>
              <a:pPr/>
              <a:t>18/07/2014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E5D1-0DD9-4D22-95CD-82E480C957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itosyleyendascr.com/mitologia-griega/piramo-y-tisb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West_Side_Sto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OME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69" y="0"/>
            <a:ext cx="932456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7200" b="1" dirty="0" smtClean="0">
                <a:solidFill>
                  <a:srgbClr val="FF0000"/>
                </a:solidFill>
              </a:rPr>
              <a:t>ROMEO Y JULIETA</a:t>
            </a:r>
            <a:endParaRPr lang="es-ES" sz="7200" b="1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REPRESENTACIÓN Y EDICIÓN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ES LA PRIMERA OBRA MAESTRA DE SHAKESPEARE, QUE OBTIENE UN ÉXITO QUE LO ELEVA EN LA DRAMATURGIA INGLESA.</a:t>
            </a:r>
          </a:p>
          <a:p>
            <a:pPr algn="just"/>
            <a:r>
              <a:rPr lang="es-ES" dirty="0" smtClean="0"/>
              <a:t>LA ESCRIBIÓ EN 1592 Y SEGURAMENTE FUE REVISADA EN 1594.</a:t>
            </a:r>
          </a:p>
          <a:p>
            <a:pPr algn="just"/>
            <a:r>
              <a:rPr lang="es-ES" dirty="0" smtClean="0"/>
              <a:t>LA PRIMERA EDICIÓN ES DE 1597, EDITADA ANÓNIMA POR EL EDITOR JOHN DANTER.</a:t>
            </a:r>
          </a:p>
          <a:p>
            <a:pPr algn="just"/>
            <a:r>
              <a:rPr lang="es-ES" dirty="0" smtClean="0"/>
              <a:t>EL TEXTO COMPLETO SE EDITA PÓSTUMO EN 1623.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INVENCIÓN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CLARO EJEMPLO DE LA INVENCIÓN: LA TRAGEDIA TIENE SU ORIGEN EN UN MODELO CLÁSICO, PERO DE MANERA QUE EL RESULTADO APENAS SE PARECE AL MODELO.</a:t>
            </a:r>
          </a:p>
          <a:p>
            <a:pPr algn="just"/>
            <a:r>
              <a:rPr lang="es-ES" dirty="0" smtClean="0"/>
              <a:t>LA INVENCIÓN PROCEDE DEL MANIERISMO, EN QUE LOS AUTORES INTERPRETAN LOS MODELOS CLÁSICOS A SU MANERA.</a:t>
            </a:r>
          </a:p>
          <a:p>
            <a:pPr algn="just"/>
            <a:r>
              <a:rPr lang="es-ES" dirty="0" smtClean="0"/>
              <a:t>SU ORIGEN ÚLTIMO ES EL MITO DE </a:t>
            </a:r>
            <a:r>
              <a:rPr lang="es-ES" dirty="0" smtClean="0">
                <a:hlinkClick r:id="rId2"/>
              </a:rPr>
              <a:t>PÍRAMO Y TISBE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ORIGEN I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/>
              <a:t>LA PRIMERA OBRA QUE RECOGE UN ARGUMENTO PARECIDO ES </a:t>
            </a:r>
            <a:r>
              <a:rPr lang="es-ES" sz="2400" b="1" i="1" dirty="0" smtClean="0"/>
              <a:t>ANTHIA Y ABROCOMAS </a:t>
            </a:r>
            <a:r>
              <a:rPr lang="es-ES" sz="2400" dirty="0" smtClean="0"/>
              <a:t>DE JENOFONTE EFESIO.</a:t>
            </a:r>
          </a:p>
          <a:p>
            <a:pPr algn="just"/>
            <a:r>
              <a:rPr lang="es-ES" sz="2400" dirty="0" smtClean="0"/>
              <a:t>EL ORIGEN MODERNO ES LA NARRACIÓN 33 DE MASSUCCIO EN SU </a:t>
            </a:r>
            <a:r>
              <a:rPr lang="es-ES" sz="2400" b="1" i="1" dirty="0" smtClean="0"/>
              <a:t>NOVELLINO</a:t>
            </a:r>
            <a:r>
              <a:rPr lang="es-ES" sz="2400" dirty="0" smtClean="0"/>
              <a:t> (1476), QUE SITÚA SU OBRA EN SIENA Y EN QUE APARECE YA EL FRAILE AGUSTINO LORENZO. MARIOTTO, EL PROTAGONISTA DEBE ALEJARSE POR LA MUERTE DE UN CIUDADANO. APARECE TAMBIÉN EL BREBAJE. MARIOTTO VUELVE Y ES DECAPITADO. SU AMANTE MUERE TRAS EL ABANDONO.</a:t>
            </a:r>
          </a:p>
          <a:p>
            <a:pPr algn="just"/>
            <a:r>
              <a:rPr lang="es-ES" sz="2400" dirty="0" smtClean="0"/>
              <a:t>LUIGI DA PORTO DESPUÉS DE 1535 MEZCLA ESTE ARGUMENTO CON UNA LEYENDA DE VERONA SURGIDA A PRINCIPIOS DEL SIGLO XIV Y FIJA EL NOMBRE DE LOS PROTAGONISTAS: JULIETA CAPULETTI Y ROMEO MONTECHI. PERVIVE EN LA VERSIÓN EL FRAILE LORENZO.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ORIGEN II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EL ARGUMENTO DEFINITIVO LO ESCRIBE MATEO BANDELLO EN UNA </a:t>
            </a:r>
            <a:r>
              <a:rPr lang="es-ES" dirty="0" smtClean="0"/>
              <a:t>NOVELLA, </a:t>
            </a:r>
            <a:r>
              <a:rPr lang="es-ES" dirty="0" smtClean="0"/>
              <a:t>NOVELLA NOVENA, PARTE SEGUNDA (1554).</a:t>
            </a:r>
          </a:p>
          <a:p>
            <a:pPr algn="just"/>
            <a:r>
              <a:rPr lang="es-ES" dirty="0" smtClean="0"/>
              <a:t>SHAKESPEARE NO LA RECOGE DIRECTAMENTE, SINO A TRAVÉS DE UNA TRADUCCIÓN DEL FRANCÉS POR PARTE DE ARTHUR BROOKE EN 1562 (</a:t>
            </a:r>
            <a:r>
              <a:rPr lang="es-ES" b="1" dirty="0" smtClean="0"/>
              <a:t>THE TRAGICAL HISTORY OF ROME AND JULIET</a:t>
            </a:r>
            <a:r>
              <a:rPr lang="es-ES" dirty="0" smtClean="0"/>
              <a:t>).</a:t>
            </a:r>
          </a:p>
          <a:p>
            <a:pPr algn="just"/>
            <a:r>
              <a:rPr lang="es-ES" dirty="0" smtClean="0"/>
              <a:t>SIGUIENDO LA OBRA DE BANDELLO LOPE DE VEGA (</a:t>
            </a:r>
            <a:r>
              <a:rPr lang="es-ES" b="1" dirty="0" smtClean="0"/>
              <a:t>CASTELVINES Y MONTESES</a:t>
            </a:r>
            <a:r>
              <a:rPr lang="es-ES" dirty="0" smtClean="0"/>
              <a:t>) Y ROJAS ZORRILLA (</a:t>
            </a:r>
            <a:r>
              <a:rPr lang="es-ES" b="1" dirty="0" smtClean="0"/>
              <a:t>LOS BANDOS DE VERONA</a:t>
            </a:r>
            <a:r>
              <a:rPr lang="es-ES" dirty="0" smtClean="0"/>
              <a:t>) ESCRIBEN SENDAS VERSIONES.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APORTACIONES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FRENTE A LA NOVELLA DE BANDELLO, LA OBRA SESPIRIANA ES UNA TRAGEDIA, CON LOS RASGOS PROPIOS EXPLICADOS.</a:t>
            </a:r>
          </a:p>
          <a:p>
            <a:pPr algn="just"/>
            <a:r>
              <a:rPr lang="es-ES" dirty="0" smtClean="0"/>
              <a:t>CREA NUEVOS PERSONAJE: MERCUCIO Y PARIS.</a:t>
            </a:r>
          </a:p>
          <a:p>
            <a:pPr algn="just"/>
            <a:r>
              <a:rPr lang="es-ES" dirty="0" smtClean="0"/>
              <a:t>EL ESTILO: ESTILO ELABORADO, DE GRAN BELLEZA ESTÉTICA, QUE LOGRA EMOCIONAR. SU ORIGEN ES EL EUFISMO, QUE PROCEDE INICIALMENTE DE FRAY ANTONIO DE GUEVARA.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TRANSCENDENCIA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/>
              <a:t>SE SIGUE INTERPRETANDO EN INGLATERRA EN LOS SIGLOS XVII Y XVIII CON ADAPTACIONES A LA MENTALIDAD DE LA ÉPOCA. LA PRIMERA REPRESENTACIÓN AMERICANA FUE EN 1730. SOLO REPRESENTACIONES COMO LA DE CUSHMAN EN USA INTENTAN ACERCARSE A LA OBRA ORIGINAL.</a:t>
            </a:r>
          </a:p>
          <a:p>
            <a:pPr algn="just"/>
            <a:r>
              <a:rPr lang="es-ES" dirty="0" smtClean="0"/>
              <a:t>EN LA VERSIÓN INGLESA DE 1935 LAURENCE OLIVIER INTERPRETA EL PAPEL DE MERCUCIO. EN 1947 PETER BROOK INTENTA VINCULAR LA OBRA CON LA SOCIEDA CONTEMPORÁNEA.</a:t>
            </a:r>
          </a:p>
          <a:p>
            <a:pPr algn="just"/>
            <a:r>
              <a:rPr lang="es-ES" dirty="0" smtClean="0"/>
              <a:t>LA PRIMERA TRADUCCIÓN AL ESPAÑOL ES DE 1803 CON EL TÍTULO DE JULIETA Y ROMEO, SIGUIENDO UNA ADAPTACIÓN FRANCESA. LA PRIMERA REPRESENTACIÓN ES DE 1818. LA PRIMERA TRADUCCIÓN DEL INGLÉS ES DE 1872.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INFLUENCIA ARTÍSTICA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dirty="0" smtClean="0">
                <a:solidFill>
                  <a:srgbClr val="FF0000"/>
                </a:solidFill>
              </a:rPr>
              <a:t>MÚSICA Y </a:t>
            </a:r>
            <a:r>
              <a:rPr lang="es-ES" dirty="0" smtClean="0">
                <a:solidFill>
                  <a:srgbClr val="FF0000"/>
                </a:solidFill>
              </a:rPr>
              <a:t>BALLET</a:t>
            </a:r>
            <a:r>
              <a:rPr lang="es-ES" dirty="0" smtClean="0"/>
              <a:t>: </a:t>
            </a:r>
            <a:r>
              <a:rPr lang="es-ES" dirty="0" smtClean="0"/>
              <a:t>veinticuatro</a:t>
            </a:r>
            <a:r>
              <a:rPr lang="es-ES" dirty="0" smtClean="0"/>
              <a:t> </a:t>
            </a:r>
            <a:r>
              <a:rPr lang="es-ES" dirty="0" smtClean="0"/>
              <a:t>óperas</a:t>
            </a:r>
            <a:r>
              <a:rPr lang="es-ES" dirty="0" smtClean="0"/>
              <a:t> se han basado en </a:t>
            </a:r>
            <a:r>
              <a:rPr lang="es-ES" i="1" dirty="0" smtClean="0"/>
              <a:t>Romeo y </a:t>
            </a:r>
            <a:r>
              <a:rPr lang="es-ES" i="1" dirty="0" smtClean="0"/>
              <a:t>Julieta</a:t>
            </a:r>
            <a:r>
              <a:rPr lang="es-ES" dirty="0" smtClean="0"/>
              <a:t>.</a:t>
            </a:r>
            <a:r>
              <a:rPr lang="es-ES" dirty="0" smtClean="0"/>
              <a:t> La más antigua, </a:t>
            </a:r>
            <a:r>
              <a:rPr lang="es-ES" i="1" dirty="0" smtClean="0"/>
              <a:t>Romeo </a:t>
            </a:r>
            <a:r>
              <a:rPr lang="es-ES" i="1" dirty="0" err="1" smtClean="0"/>
              <a:t>und</a:t>
            </a:r>
            <a:r>
              <a:rPr lang="es-ES" i="1" dirty="0" smtClean="0"/>
              <a:t> </a:t>
            </a:r>
            <a:r>
              <a:rPr lang="es-ES" i="1" dirty="0" err="1" smtClean="0"/>
              <a:t>Julie</a:t>
            </a:r>
            <a:r>
              <a:rPr lang="es-ES" dirty="0" smtClean="0"/>
              <a:t>, apareció en 1776 </a:t>
            </a:r>
            <a:r>
              <a:rPr lang="es-ES" dirty="0" smtClean="0"/>
              <a:t> </a:t>
            </a:r>
            <a:r>
              <a:rPr lang="es-ES" dirty="0" smtClean="0"/>
              <a:t>por </a:t>
            </a:r>
            <a:r>
              <a:rPr lang="es-ES" dirty="0" err="1" smtClean="0"/>
              <a:t>Georg</a:t>
            </a:r>
            <a:r>
              <a:rPr lang="es-ES" dirty="0" smtClean="0"/>
              <a:t> </a:t>
            </a:r>
            <a:r>
              <a:rPr lang="es-ES" dirty="0" err="1" smtClean="0"/>
              <a:t>Benda</a:t>
            </a:r>
            <a:r>
              <a:rPr lang="es-ES" dirty="0" smtClean="0"/>
              <a:t>. </a:t>
            </a:r>
            <a:r>
              <a:rPr lang="es-ES" dirty="0" smtClean="0"/>
              <a:t>Por otro lado, la ópera más conocida es </a:t>
            </a:r>
            <a:r>
              <a:rPr lang="es-ES" i="1" dirty="0" err="1" smtClean="0"/>
              <a:t>Roméo</a:t>
            </a:r>
            <a:r>
              <a:rPr lang="es-ES" i="1" dirty="0" smtClean="0"/>
              <a:t> et </a:t>
            </a:r>
            <a:r>
              <a:rPr lang="es-ES" i="1" dirty="0" err="1" smtClean="0"/>
              <a:t>Juliette</a:t>
            </a:r>
            <a:r>
              <a:rPr lang="es-ES" dirty="0" smtClean="0"/>
              <a:t> de Charles </a:t>
            </a:r>
            <a:r>
              <a:rPr lang="es-ES" dirty="0" err="1" smtClean="0"/>
              <a:t>Gounod</a:t>
            </a:r>
            <a:r>
              <a:rPr lang="es-ES" dirty="0" smtClean="0"/>
              <a:t>, estrenada en </a:t>
            </a:r>
            <a:r>
              <a:rPr lang="es-ES" dirty="0" smtClean="0"/>
              <a:t>1867. </a:t>
            </a:r>
            <a:r>
              <a:rPr lang="es-ES" dirty="0" smtClean="0"/>
              <a:t> La versión más conocida para ballet corrió a cargo de </a:t>
            </a:r>
            <a:r>
              <a:rPr lang="es-ES" dirty="0" err="1" smtClean="0"/>
              <a:t>Sergéi</a:t>
            </a:r>
            <a:r>
              <a:rPr lang="es-ES" dirty="0" smtClean="0"/>
              <a:t> </a:t>
            </a:r>
            <a:r>
              <a:rPr lang="es-ES" dirty="0" err="1" smtClean="0"/>
              <a:t>Prokófiev</a:t>
            </a:r>
            <a:r>
              <a:rPr lang="es-ES" dirty="0" smtClean="0"/>
              <a:t>. </a:t>
            </a:r>
            <a:r>
              <a:rPr lang="es-ES" dirty="0" smtClean="0"/>
              <a:t>Por otra parte, el musical de </a:t>
            </a:r>
            <a:r>
              <a:rPr lang="es-ES" dirty="0" smtClean="0"/>
              <a:t>teatro más </a:t>
            </a:r>
            <a:r>
              <a:rPr lang="es-ES" dirty="0" smtClean="0"/>
              <a:t>famoso es </a:t>
            </a:r>
            <a:r>
              <a:rPr lang="es-ES" i="1" dirty="0" smtClean="0">
                <a:hlinkClick r:id="rId2" tooltip="West Side Story"/>
              </a:rPr>
              <a:t>West </a:t>
            </a:r>
            <a:r>
              <a:rPr lang="es-ES" i="1" dirty="0" err="1" smtClean="0">
                <a:hlinkClick r:id="rId2" tooltip="West Side Story"/>
              </a:rPr>
              <a:t>Side</a:t>
            </a:r>
            <a:r>
              <a:rPr lang="es-ES" i="1" dirty="0" smtClean="0">
                <a:hlinkClick r:id="rId2" tooltip="West Side Story"/>
              </a:rPr>
              <a:t> </a:t>
            </a:r>
            <a:r>
              <a:rPr lang="es-ES" i="1" dirty="0" err="1" smtClean="0">
                <a:hlinkClick r:id="rId2" tooltip="West Side Story"/>
              </a:rPr>
              <a:t>Story</a:t>
            </a:r>
            <a:r>
              <a:rPr lang="es-ES" dirty="0" smtClean="0"/>
              <a:t>, musicalizado por Leonard </a:t>
            </a:r>
            <a:r>
              <a:rPr lang="es-ES" dirty="0" err="1" smtClean="0"/>
              <a:t>Bernstein</a:t>
            </a:r>
            <a:r>
              <a:rPr lang="es-ES" dirty="0" smtClean="0"/>
              <a:t>.</a:t>
            </a:r>
            <a:endParaRPr lang="es-ES" dirty="0" smtClean="0"/>
          </a:p>
          <a:p>
            <a:pPr algn="just"/>
            <a:r>
              <a:rPr lang="es-ES" dirty="0" smtClean="0">
                <a:solidFill>
                  <a:srgbClr val="FF0000"/>
                </a:solidFill>
              </a:rPr>
              <a:t>ARTE</a:t>
            </a:r>
            <a:r>
              <a:rPr lang="es-ES" dirty="0" smtClean="0"/>
              <a:t>: </a:t>
            </a:r>
            <a:r>
              <a:rPr lang="es-ES" dirty="0" smtClean="0"/>
              <a:t>La primera ilustración conocida </a:t>
            </a:r>
            <a:r>
              <a:rPr lang="es-ES" dirty="0" smtClean="0"/>
              <a:t>es la xilografía </a:t>
            </a:r>
            <a:r>
              <a:rPr lang="es-ES" dirty="0" smtClean="0"/>
              <a:t> representando la escena del </a:t>
            </a:r>
            <a:r>
              <a:rPr lang="es-ES" dirty="0" smtClean="0"/>
              <a:t>balcón,</a:t>
            </a:r>
            <a:r>
              <a:rPr lang="es-ES" baseline="30000" dirty="0" smtClean="0"/>
              <a:t> </a:t>
            </a:r>
            <a:r>
              <a:rPr lang="es-ES" dirty="0" smtClean="0"/>
              <a:t>que </a:t>
            </a:r>
            <a:r>
              <a:rPr lang="es-ES" dirty="0" smtClean="0"/>
              <a:t>se atribuye a </a:t>
            </a:r>
            <a:r>
              <a:rPr lang="es-ES" dirty="0" err="1" smtClean="0"/>
              <a:t>Elisha</a:t>
            </a:r>
            <a:r>
              <a:rPr lang="es-ES" dirty="0" smtClean="0"/>
              <a:t> </a:t>
            </a:r>
            <a:r>
              <a:rPr lang="es-ES" dirty="0" err="1" smtClean="0"/>
              <a:t>Kirkall</a:t>
            </a:r>
            <a:r>
              <a:rPr lang="es-ES" dirty="0" smtClean="0"/>
              <a:t>. La obra se ha convertido en un icono del arte.</a:t>
            </a:r>
            <a:endParaRPr lang="es-ES" dirty="0" smtClean="0"/>
          </a:p>
          <a:p>
            <a:pPr algn="just"/>
            <a:r>
              <a:rPr lang="es-ES" dirty="0" smtClean="0">
                <a:solidFill>
                  <a:srgbClr val="FF0000"/>
                </a:solidFill>
              </a:rPr>
              <a:t>CINE</a:t>
            </a:r>
            <a:r>
              <a:rPr lang="es-ES" dirty="0" smtClean="0"/>
              <a:t>: </a:t>
            </a:r>
            <a:r>
              <a:rPr lang="es-ES" dirty="0" smtClean="0"/>
              <a:t>La </a:t>
            </a:r>
            <a:r>
              <a:rPr lang="es-ES" dirty="0" smtClean="0"/>
              <a:t>versión original de Shakespeare se filmó por primera vez en la era del cine mudo por Georges </a:t>
            </a:r>
            <a:r>
              <a:rPr lang="es-ES" dirty="0" err="1" smtClean="0"/>
              <a:t>Méliès</a:t>
            </a:r>
            <a:r>
              <a:rPr lang="es-ES" dirty="0" smtClean="0"/>
              <a:t>. Otras versiones: la dirigida por </a:t>
            </a:r>
            <a:r>
              <a:rPr lang="es-ES" dirty="0" err="1" smtClean="0"/>
              <a:t>george</a:t>
            </a:r>
            <a:r>
              <a:rPr lang="es-ES" dirty="0" smtClean="0"/>
              <a:t> </a:t>
            </a:r>
            <a:r>
              <a:rPr lang="es-ES" dirty="0" err="1" smtClean="0"/>
              <a:t>cuckor</a:t>
            </a:r>
            <a:r>
              <a:rPr lang="es-ES" dirty="0" smtClean="0"/>
              <a:t> en 1936, </a:t>
            </a:r>
            <a:r>
              <a:rPr lang="es-ES" dirty="0" smtClean="0"/>
              <a:t> la versión de </a:t>
            </a:r>
            <a:r>
              <a:rPr lang="es-ES" dirty="0" smtClean="0"/>
              <a:t>1968 del </a:t>
            </a:r>
            <a:r>
              <a:rPr lang="es-ES" dirty="0" smtClean="0"/>
              <a:t>director Franco </a:t>
            </a:r>
            <a:r>
              <a:rPr lang="es-ES" dirty="0" err="1" smtClean="0"/>
              <a:t>Zeffirelli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492</Words>
  <Application>Microsoft Office PowerPoint</Application>
  <PresentationFormat>Presentación en pantalla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ROMEO Y JULIETA</vt:lpstr>
      <vt:lpstr>REPRESENTACIÓN Y EDICIÓN</vt:lpstr>
      <vt:lpstr>INVENCIÓN</vt:lpstr>
      <vt:lpstr>ORIGEN I</vt:lpstr>
      <vt:lpstr>ORIGEN II</vt:lpstr>
      <vt:lpstr>APORTACIONES</vt:lpstr>
      <vt:lpstr>TRANSCENDENCIA</vt:lpstr>
      <vt:lpstr>INFLUENCIA ARTÍSTICA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Y JULIETA</dc:title>
  <dc:creator>gmoreno</dc:creator>
  <cp:lastModifiedBy>gmoreno</cp:lastModifiedBy>
  <cp:revision>12</cp:revision>
  <dcterms:created xsi:type="dcterms:W3CDTF">2014-07-01T07:35:45Z</dcterms:created>
  <dcterms:modified xsi:type="dcterms:W3CDTF">2014-07-18T15:37:54Z</dcterms:modified>
</cp:coreProperties>
</file>