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63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B658-23B5-46E8-BD01-94ADB963E98B}" type="datetimeFigureOut">
              <a:rPr lang="es-ES" smtClean="0"/>
              <a:pPr/>
              <a:t>27/07/2014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B74B-1A1C-4B05-9321-EA1C88E993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B658-23B5-46E8-BD01-94ADB963E98B}" type="datetimeFigureOut">
              <a:rPr lang="es-ES" smtClean="0"/>
              <a:pPr/>
              <a:t>27/07/2014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B74B-1A1C-4B05-9321-EA1C88E993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B658-23B5-46E8-BD01-94ADB963E98B}" type="datetimeFigureOut">
              <a:rPr lang="es-ES" smtClean="0"/>
              <a:pPr/>
              <a:t>27/07/2014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B74B-1A1C-4B05-9321-EA1C88E993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B658-23B5-46E8-BD01-94ADB963E98B}" type="datetimeFigureOut">
              <a:rPr lang="es-ES" smtClean="0"/>
              <a:pPr/>
              <a:t>27/07/2014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B74B-1A1C-4B05-9321-EA1C88E993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B658-23B5-46E8-BD01-94ADB963E98B}" type="datetimeFigureOut">
              <a:rPr lang="es-ES" smtClean="0"/>
              <a:pPr/>
              <a:t>27/07/2014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B74B-1A1C-4B05-9321-EA1C88E993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B658-23B5-46E8-BD01-94ADB963E98B}" type="datetimeFigureOut">
              <a:rPr lang="es-ES" smtClean="0"/>
              <a:pPr/>
              <a:t>27/07/2014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B74B-1A1C-4B05-9321-EA1C88E993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B658-23B5-46E8-BD01-94ADB963E98B}" type="datetimeFigureOut">
              <a:rPr lang="es-ES" smtClean="0"/>
              <a:pPr/>
              <a:t>27/07/2014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B74B-1A1C-4B05-9321-EA1C88E993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B658-23B5-46E8-BD01-94ADB963E98B}" type="datetimeFigureOut">
              <a:rPr lang="es-ES" smtClean="0"/>
              <a:pPr/>
              <a:t>27/07/2014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B74B-1A1C-4B05-9321-EA1C88E993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B658-23B5-46E8-BD01-94ADB963E98B}" type="datetimeFigureOut">
              <a:rPr lang="es-ES" smtClean="0"/>
              <a:pPr/>
              <a:t>27/07/2014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B74B-1A1C-4B05-9321-EA1C88E993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B658-23B5-46E8-BD01-94ADB963E98B}" type="datetimeFigureOut">
              <a:rPr lang="es-ES" smtClean="0"/>
              <a:pPr/>
              <a:t>27/07/2014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B74B-1A1C-4B05-9321-EA1C88E993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B658-23B5-46E8-BD01-94ADB963E98B}" type="datetimeFigureOut">
              <a:rPr lang="es-ES" smtClean="0"/>
              <a:pPr/>
              <a:t>27/07/2014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B74B-1A1C-4B05-9321-EA1C88E993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DB658-23B5-46E8-BD01-94ADB963E98B}" type="datetimeFigureOut">
              <a:rPr lang="es-ES" smtClean="0"/>
              <a:pPr/>
              <a:t>27/07/2014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5B74B-1A1C-4B05-9321-EA1C88E993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ECAME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389561"/>
            <a:ext cx="4680520" cy="270373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txBody>
          <a:bodyPr>
            <a:normAutofit/>
          </a:bodyPr>
          <a:lstStyle/>
          <a:p>
            <a:r>
              <a:rPr lang="es-ES" sz="6000" dirty="0" smtClean="0">
                <a:solidFill>
                  <a:srgbClr val="002060"/>
                </a:solidFill>
              </a:rPr>
              <a:t>DECAMERÓN</a:t>
            </a:r>
            <a:endParaRPr lang="es-ES" sz="6000" dirty="0">
              <a:solidFill>
                <a:srgbClr val="00206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63080"/>
          </a:xfrm>
        </p:spPr>
        <p:txBody>
          <a:bodyPr/>
          <a:lstStyle/>
          <a:p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CONTEXTO HISTÓRICO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" dirty="0" smtClean="0"/>
              <a:t>Italia del </a:t>
            </a:r>
            <a:r>
              <a:rPr lang="es-ES" dirty="0" err="1" smtClean="0"/>
              <a:t>T</a:t>
            </a:r>
            <a:r>
              <a:rPr lang="es-ES" dirty="0" err="1" smtClean="0"/>
              <a:t>recento</a:t>
            </a:r>
            <a:r>
              <a:rPr lang="es-ES" dirty="0" smtClean="0"/>
              <a:t>: inicio del Humanismo y Renacimiento. Florencia.</a:t>
            </a:r>
          </a:p>
          <a:p>
            <a:pPr algn="just"/>
            <a:r>
              <a:rPr lang="es-ES" dirty="0" smtClean="0"/>
              <a:t>Sociedad: convulsa con revueltas nobiliarias e intrigas religiosas (Cisma y luchas por el poder) y el ascenso de la burguesía y su mentalidad.</a:t>
            </a:r>
          </a:p>
          <a:p>
            <a:pPr algn="just"/>
            <a:r>
              <a:rPr lang="es-ES" dirty="0" smtClean="0"/>
              <a:t>Economía: comercio exterior, acuñación de moneda propia (florentín) y crecimiento urbano.</a:t>
            </a:r>
          </a:p>
          <a:p>
            <a:pPr algn="just"/>
            <a:r>
              <a:rPr lang="es-ES" dirty="0" smtClean="0"/>
              <a:t>Política: ciudades estados (</a:t>
            </a:r>
            <a:r>
              <a:rPr lang="es-ES" dirty="0" err="1" smtClean="0"/>
              <a:t>comuni</a:t>
            </a:r>
            <a:r>
              <a:rPr lang="es-ES" dirty="0" smtClean="0"/>
              <a:t>): Florencia.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CONTEXTO LITERARIO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Nacimiento de la nueva literatura italiana y del Renacimiento en arte y literatura: Dante, Petrarca.</a:t>
            </a:r>
          </a:p>
          <a:p>
            <a:pPr algn="just"/>
            <a:r>
              <a:rPr lang="es-ES" dirty="0" smtClean="0"/>
              <a:t>Vínculo con el cuento europeo del siglo XIV: </a:t>
            </a:r>
            <a:r>
              <a:rPr lang="es-ES" b="1" i="1" dirty="0" smtClean="0"/>
              <a:t>EL CONDE LUCANOR </a:t>
            </a:r>
            <a:r>
              <a:rPr lang="es-ES" dirty="0" smtClean="0"/>
              <a:t>DE D. JUAN MANUEL Y </a:t>
            </a:r>
            <a:r>
              <a:rPr lang="es-ES" b="1" i="1" dirty="0" smtClean="0"/>
              <a:t>LOS CUENTOS DE CANTERBURY </a:t>
            </a:r>
            <a:r>
              <a:rPr lang="es-ES" dirty="0" smtClean="0"/>
              <a:t>DE CHAUCER, A LOS QUE INFLUIRÁN.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CRONOLOGÍA 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/>
              <a:t>El </a:t>
            </a:r>
            <a:r>
              <a:rPr lang="es-ES" b="1" i="1" dirty="0" smtClean="0"/>
              <a:t>Decamerón</a:t>
            </a:r>
            <a:r>
              <a:rPr lang="es-ES" dirty="0" smtClean="0"/>
              <a:t> </a:t>
            </a:r>
            <a:r>
              <a:rPr lang="es-ES" dirty="0"/>
              <a:t>es un libro constituido por cien cuentos, algunos de ellos novelas cortas, </a:t>
            </a:r>
            <a:r>
              <a:rPr lang="es-ES" dirty="0" smtClean="0"/>
              <a:t>terminado</a:t>
            </a:r>
            <a:r>
              <a:rPr lang="es-ES" dirty="0"/>
              <a:t> entre 1351 y </a:t>
            </a:r>
            <a:r>
              <a:rPr lang="es-ES" dirty="0" smtClean="0"/>
              <a:t>1353.</a:t>
            </a:r>
            <a:r>
              <a:rPr lang="es-ES" dirty="0"/>
              <a:t> </a:t>
            </a:r>
            <a:r>
              <a:rPr lang="es-ES" dirty="0" smtClean="0"/>
              <a:t>El </a:t>
            </a:r>
            <a:r>
              <a:rPr lang="es-ES" dirty="0"/>
              <a:t>nombre </a:t>
            </a:r>
            <a:r>
              <a:rPr lang="es-ES" dirty="0" smtClean="0"/>
              <a:t>procede del</a:t>
            </a:r>
            <a:r>
              <a:rPr lang="es-ES" dirty="0"/>
              <a:t> </a:t>
            </a:r>
            <a:r>
              <a:rPr lang="es-ES" dirty="0" smtClean="0"/>
              <a:t>griego: </a:t>
            </a:r>
            <a:r>
              <a:rPr lang="es-ES" dirty="0" err="1"/>
              <a:t>δέκα</a:t>
            </a:r>
            <a:r>
              <a:rPr lang="es-ES" dirty="0"/>
              <a:t> </a:t>
            </a:r>
            <a:r>
              <a:rPr lang="es-ES" i="1" dirty="0" err="1"/>
              <a:t>déka</a:t>
            </a:r>
            <a:r>
              <a:rPr lang="es-ES" dirty="0"/>
              <a:t> 'diez' y </a:t>
            </a:r>
            <a:r>
              <a:rPr lang="es-ES" dirty="0" err="1"/>
              <a:t>ἡμέραι</a:t>
            </a:r>
            <a:r>
              <a:rPr lang="es-ES" dirty="0"/>
              <a:t> </a:t>
            </a:r>
            <a:r>
              <a:rPr lang="es-ES" i="1" dirty="0" err="1"/>
              <a:t>hēmérai</a:t>
            </a:r>
            <a:r>
              <a:rPr lang="es-ES" dirty="0"/>
              <a:t> </a:t>
            </a:r>
            <a:r>
              <a:rPr lang="es-ES" dirty="0" smtClean="0"/>
              <a:t>'días‘.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ESTRUCTURA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ES" dirty="0" smtClean="0"/>
              <a:t>Marco:  La obra comienza con una descripción de la epidemia de peste negra que golpeó a </a:t>
            </a:r>
            <a:r>
              <a:rPr lang="es-ES" u="sng" dirty="0" smtClean="0"/>
              <a:t>Florencia</a:t>
            </a:r>
            <a:r>
              <a:rPr lang="es-ES" dirty="0" smtClean="0"/>
              <a:t> en 1348), lo que da motivo a </a:t>
            </a:r>
            <a:r>
              <a:rPr lang="es-ES" dirty="0" smtClean="0"/>
              <a:t>que un grupo </a:t>
            </a:r>
            <a:r>
              <a:rPr lang="es-ES" dirty="0" smtClean="0"/>
              <a:t>de diez jóvenes, siete mujeres y tres hombres que huyen de la plaga, se refugien en una villa en las afueras de Florencia.</a:t>
            </a:r>
          </a:p>
          <a:p>
            <a:pPr algn="just"/>
            <a:r>
              <a:rPr lang="es-ES" dirty="0" smtClean="0"/>
              <a:t>Triple estructura: </a:t>
            </a:r>
            <a:endParaRPr lang="es-ES" dirty="0" smtClean="0"/>
          </a:p>
          <a:p>
            <a:pPr marL="514350" indent="-514350" algn="just">
              <a:buAutoNum type="arabicPeriod"/>
            </a:pPr>
            <a:r>
              <a:rPr lang="es-ES" dirty="0" smtClean="0"/>
              <a:t>Marco de autor: </a:t>
            </a:r>
            <a:r>
              <a:rPr lang="es-ES" dirty="0" err="1" smtClean="0"/>
              <a:t>prohemio</a:t>
            </a:r>
            <a:r>
              <a:rPr lang="es-ES" dirty="0" smtClean="0"/>
              <a:t> en que se dirige a las lectoras y explica sus intenciones.</a:t>
            </a:r>
          </a:p>
          <a:p>
            <a:pPr marL="514350" indent="-514350" algn="just">
              <a:buAutoNum type="arabicPeriod"/>
            </a:pPr>
            <a:r>
              <a:rPr lang="es-ES" dirty="0" smtClean="0"/>
              <a:t>Marco de narradores personajes que introducen cada jornada.</a:t>
            </a:r>
          </a:p>
          <a:p>
            <a:pPr marL="514350" indent="-514350" algn="just">
              <a:buAutoNum type="arabicPeriod"/>
            </a:pPr>
            <a:r>
              <a:rPr lang="es-ES" dirty="0" smtClean="0"/>
              <a:t>Cuentos con estructura tradicional: introducción, nudo y desenlace.</a:t>
            </a:r>
          </a:p>
          <a:p>
            <a:pPr>
              <a:buNone/>
            </a:pPr>
            <a:r>
              <a:rPr lang="es-ES" dirty="0" smtClean="0"/>
              <a:t>	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ESTRUCTURA II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ES" dirty="0"/>
              <a:t>El </a:t>
            </a:r>
            <a:r>
              <a:rPr lang="es-ES" u="sng" dirty="0"/>
              <a:t>Decamerón</a:t>
            </a:r>
            <a:r>
              <a:rPr lang="es-ES" dirty="0"/>
              <a:t> se encuentra estructurado de la siguiente manera: una introducción que hace de la peste el marco general del texto y diez </a:t>
            </a:r>
            <a:r>
              <a:rPr lang="es-ES" dirty="0" smtClean="0"/>
              <a:t>jornadas (simbolismo):</a:t>
            </a:r>
            <a:endParaRPr lang="es-ES" dirty="0"/>
          </a:p>
          <a:p>
            <a:pPr algn="just"/>
            <a:r>
              <a:rPr lang="es-ES" dirty="0"/>
              <a:t>Jornada I - </a:t>
            </a:r>
            <a:r>
              <a:rPr lang="es-ES" dirty="0" err="1"/>
              <a:t>Ciappelletto</a:t>
            </a:r>
            <a:r>
              <a:rPr lang="es-ES" dirty="0"/>
              <a:t> (Judas)- Vicios</a:t>
            </a:r>
            <a:r>
              <a:rPr lang="es-ES" dirty="0" smtClean="0"/>
              <a:t>; (tema libre)</a:t>
            </a:r>
            <a:endParaRPr lang="es-ES" dirty="0"/>
          </a:p>
          <a:p>
            <a:pPr algn="just"/>
            <a:r>
              <a:rPr lang="es-ES" dirty="0"/>
              <a:t>Jornada II Y III - Fortuna y mercantilización;</a:t>
            </a:r>
          </a:p>
          <a:p>
            <a:pPr algn="just"/>
            <a:r>
              <a:rPr lang="es-ES" dirty="0"/>
              <a:t>Jornada IV - Cuentos de amor con final trágico;</a:t>
            </a:r>
          </a:p>
          <a:p>
            <a:pPr algn="just"/>
            <a:r>
              <a:rPr lang="es-ES" dirty="0"/>
              <a:t>Jornada V - Cuentos de amor con final feliz;</a:t>
            </a:r>
          </a:p>
          <a:p>
            <a:pPr algn="just"/>
            <a:r>
              <a:rPr lang="es-ES" dirty="0"/>
              <a:t>Jornada VI, VII Y VIII - Ingenio;</a:t>
            </a:r>
          </a:p>
          <a:p>
            <a:pPr algn="just"/>
            <a:r>
              <a:rPr lang="es-ES" dirty="0"/>
              <a:t>Jornada IX - Microcosmos</a:t>
            </a:r>
            <a:r>
              <a:rPr lang="es-ES" dirty="0" smtClean="0"/>
              <a:t>; (tema libre)</a:t>
            </a:r>
            <a:endParaRPr lang="es-ES" dirty="0"/>
          </a:p>
          <a:p>
            <a:pPr algn="just"/>
            <a:r>
              <a:rPr lang="es-ES" dirty="0"/>
              <a:t>Jornada X - Griselda (María</a:t>
            </a:r>
            <a:r>
              <a:rPr lang="es-ES" dirty="0" smtClean="0"/>
              <a:t>).</a:t>
            </a:r>
          </a:p>
          <a:p>
            <a:pPr algn="just">
              <a:buNone/>
            </a:pPr>
            <a:endParaRPr lang="es-ES" dirty="0"/>
          </a:p>
          <a:p>
            <a:pPr algn="ctr">
              <a:buNone/>
            </a:pPr>
            <a:r>
              <a:rPr lang="es-ES" dirty="0" smtClean="0">
                <a:solidFill>
                  <a:srgbClr val="FF0000"/>
                </a:solidFill>
              </a:rPr>
              <a:t>TÉCNICA MIXTA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es-ES" dirty="0" smtClean="0"/>
              <a:t>INTERPRETACIÓN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dirty="0" smtClean="0"/>
              <a:t>Obra de transición entre al Edad </a:t>
            </a:r>
            <a:r>
              <a:rPr lang="es-ES" dirty="0"/>
              <a:t>M</a:t>
            </a:r>
            <a:r>
              <a:rPr lang="es-ES" dirty="0" smtClean="0"/>
              <a:t>edia y Renacimiento.</a:t>
            </a:r>
          </a:p>
          <a:p>
            <a:pPr algn="just"/>
            <a:r>
              <a:rPr lang="es-ES" dirty="0" smtClean="0"/>
              <a:t>Rasgos medievales se encuentran en el simbolismo de la obra y su carácter didáctico, que culmina el género del cuento medieval.</a:t>
            </a:r>
          </a:p>
          <a:p>
            <a:pPr algn="just"/>
            <a:r>
              <a:rPr lang="es-ES" dirty="0" smtClean="0"/>
              <a:t>El sentido renacentista se halla en</a:t>
            </a:r>
            <a:r>
              <a:rPr lang="es-ES" dirty="0"/>
              <a:t> la concepción profana del hombre, la ausencia de rasgos fantásticos o míticos, y la burla de los ideales </a:t>
            </a:r>
            <a:r>
              <a:rPr lang="es-ES" dirty="0" smtClean="0"/>
              <a:t>medievales</a:t>
            </a:r>
            <a:r>
              <a:rPr lang="es-ES" dirty="0"/>
              <a:t> </a:t>
            </a:r>
            <a:r>
              <a:rPr lang="es-ES" dirty="0" smtClean="0"/>
              <a:t>y el erotismo de algunos de sus relatos. Como género, porque se anticipa a la </a:t>
            </a:r>
            <a:r>
              <a:rPr lang="es-ES" dirty="0" err="1" smtClean="0"/>
              <a:t>novella</a:t>
            </a:r>
            <a:r>
              <a:rPr lang="es-ES" dirty="0" smtClean="0"/>
              <a:t> italiana.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TEMAS Y RASGOS FORMALES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ES" dirty="0"/>
              <a:t>Los temas son casi siempre profanos, a tono con la mentalidad burguesa que empezaba a fraguarse en Florencia: la inteligencia humana, la fortuna y el amor</a:t>
            </a:r>
            <a:r>
              <a:rPr lang="es-ES" dirty="0" smtClean="0"/>
              <a:t>.</a:t>
            </a:r>
          </a:p>
          <a:p>
            <a:pPr algn="ctr">
              <a:buNone/>
            </a:pPr>
            <a:r>
              <a:rPr lang="es-ES" dirty="0" smtClean="0">
                <a:solidFill>
                  <a:srgbClr val="FF0000"/>
                </a:solidFill>
              </a:rPr>
              <a:t>RASGOS FORMALES</a:t>
            </a:r>
          </a:p>
          <a:p>
            <a:pPr algn="just"/>
            <a:r>
              <a:rPr lang="es-ES" dirty="0" smtClean="0"/>
              <a:t>Dinamismo: escasas descripciones.</a:t>
            </a:r>
          </a:p>
          <a:p>
            <a:pPr algn="just"/>
            <a:r>
              <a:rPr lang="es-ES" dirty="0" smtClean="0"/>
              <a:t>Estilo directo e indirecto.</a:t>
            </a:r>
          </a:p>
          <a:p>
            <a:pPr algn="just"/>
            <a:r>
              <a:rPr lang="es-ES" dirty="0" smtClean="0"/>
              <a:t>Perfecta estructura simétrica y repetitiva. SIMBOLISMO.</a:t>
            </a:r>
          </a:p>
          <a:p>
            <a:pPr algn="just"/>
            <a:r>
              <a:rPr lang="es-ES" dirty="0" smtClean="0"/>
              <a:t>Prosa elegante</a:t>
            </a:r>
            <a:r>
              <a:rPr lang="es-ES" smtClean="0"/>
              <a:t>, heredera </a:t>
            </a:r>
            <a:r>
              <a:rPr lang="es-ES" dirty="0" smtClean="0"/>
              <a:t>de la sintaxis latina, con amplios periodos y </a:t>
            </a:r>
            <a:r>
              <a:rPr lang="es-ES" smtClean="0"/>
              <a:t>ligero hipérbaton </a:t>
            </a:r>
            <a:r>
              <a:rPr lang="es-ES" dirty="0" smtClean="0"/>
              <a:t>con verbos al final de la oración.</a:t>
            </a:r>
          </a:p>
          <a:p>
            <a:pPr algn="just"/>
            <a:r>
              <a:rPr lang="es-ES" dirty="0" smtClean="0"/>
              <a:t>Búsqueda del entretenimiento: ironía, juegos de palabras, alusiones eróticas…</a:t>
            </a:r>
          </a:p>
          <a:p>
            <a:pPr algn="just"/>
            <a:r>
              <a:rPr lang="es-ES" dirty="0" smtClean="0"/>
              <a:t>Tendencia al realismo: decoro de los personajes en su forma de hablar.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365</Words>
  <Application>Microsoft Office PowerPoint</Application>
  <PresentationFormat>Presentación en pantalla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DECAMERÓN</vt:lpstr>
      <vt:lpstr>CONTEXTO HISTÓRICO</vt:lpstr>
      <vt:lpstr>CONTEXTO LITERARIO</vt:lpstr>
      <vt:lpstr>CRONOLOGÍA </vt:lpstr>
      <vt:lpstr>ESTRUCTURA</vt:lpstr>
      <vt:lpstr>ESTRUCTURA II</vt:lpstr>
      <vt:lpstr>INTERPRETACIÓN</vt:lpstr>
      <vt:lpstr>TEMAS Y RASGOS FORMALES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DECAMERÓN</dc:title>
  <dc:creator>gmoreno</dc:creator>
  <cp:lastModifiedBy>gmoreno</cp:lastModifiedBy>
  <cp:revision>8</cp:revision>
  <dcterms:created xsi:type="dcterms:W3CDTF">2014-07-26T15:10:06Z</dcterms:created>
  <dcterms:modified xsi:type="dcterms:W3CDTF">2014-07-27T10:48:14Z</dcterms:modified>
</cp:coreProperties>
</file>