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91C5DE-3269-4CCB-9568-FDCB73E5D894}" type="datetimeFigureOut">
              <a:rPr lang="es-ES" smtClean="0"/>
              <a:pPr/>
              <a:t>17/11/2019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14F4469-51B4-4C99-B579-710B18730BB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1C5DE-3269-4CCB-9568-FDCB73E5D894}" type="datetimeFigureOut">
              <a:rPr lang="es-ES" smtClean="0"/>
              <a:pPr/>
              <a:t>17/11/2019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F4469-51B4-4C99-B579-710B18730BB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7200" dirty="0" smtClean="0">
                <a:solidFill>
                  <a:srgbClr val="002060"/>
                </a:solidFill>
              </a:rPr>
              <a:t>KAFKA</a:t>
            </a:r>
            <a:endParaRPr lang="es-ES" sz="7200" dirty="0">
              <a:solidFill>
                <a:srgbClr val="002060"/>
              </a:solidFill>
            </a:endParaRPr>
          </a:p>
        </p:txBody>
      </p:sp>
      <p:sp>
        <p:nvSpPr>
          <p:cNvPr id="3" name="2 Subtítulo"/>
          <p:cNvSpPr>
            <a:spLocks noGrp="1"/>
          </p:cNvSpPr>
          <p:nvPr>
            <p:ph type="subTitle" idx="1"/>
          </p:nvPr>
        </p:nvSpPr>
        <p:spPr/>
        <p:txBody>
          <a:bodyPr/>
          <a:lstStyle/>
          <a:p>
            <a:r>
              <a:rPr lang="es-ES" dirty="0" smtClean="0">
                <a:solidFill>
                  <a:schemeClr val="tx1"/>
                </a:solidFill>
              </a:rPr>
              <a:t>1883-1924</a:t>
            </a:r>
            <a:endParaRPr lang="es-E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BIOGRAFÍA</a:t>
            </a:r>
            <a:endParaRPr lang="es-ES" dirty="0">
              <a:solidFill>
                <a:srgbClr val="002060"/>
              </a:solidFill>
            </a:endParaRPr>
          </a:p>
        </p:txBody>
      </p:sp>
      <p:sp>
        <p:nvSpPr>
          <p:cNvPr id="3" name="2 Marcador de contenido"/>
          <p:cNvSpPr>
            <a:spLocks noGrp="1"/>
          </p:cNvSpPr>
          <p:nvPr>
            <p:ph idx="1"/>
          </p:nvPr>
        </p:nvSpPr>
        <p:spPr>
          <a:xfrm>
            <a:off x="467544" y="1268760"/>
            <a:ext cx="8229600" cy="4525963"/>
          </a:xfrm>
        </p:spPr>
        <p:txBody>
          <a:bodyPr>
            <a:noAutofit/>
          </a:bodyPr>
          <a:lstStyle/>
          <a:p>
            <a:pPr algn="just"/>
            <a:r>
              <a:rPr lang="es-ES" sz="1800" dirty="0" smtClean="0"/>
              <a:t>(Praga, 1883 - </a:t>
            </a:r>
            <a:r>
              <a:rPr lang="es-ES" sz="1800" dirty="0" err="1" smtClean="0"/>
              <a:t>Kierling</a:t>
            </a:r>
            <a:r>
              <a:rPr lang="es-ES" sz="1800" dirty="0" smtClean="0"/>
              <a:t>, Austria, 1924) Escritor checo en lengua alemana. Nacido en el seno de una familia de comerciantes judíos. Sus relaciones personales también tuvieron gran impacto en su escritura, particularmente su padre (</a:t>
            </a:r>
            <a:r>
              <a:rPr lang="es-ES" sz="1800" i="1" dirty="0" smtClean="0"/>
              <a:t>Carta a su padre</a:t>
            </a:r>
            <a:r>
              <a:rPr lang="es-ES" sz="1800" dirty="0" smtClean="0"/>
              <a:t>), su prometida </a:t>
            </a:r>
            <a:r>
              <a:rPr lang="es-ES" sz="1800" dirty="0" err="1" smtClean="0"/>
              <a:t>Felice</a:t>
            </a:r>
            <a:r>
              <a:rPr lang="es-ES" sz="1800" dirty="0" smtClean="0"/>
              <a:t> Bauer (</a:t>
            </a:r>
            <a:r>
              <a:rPr lang="es-ES" sz="1800" i="1" dirty="0" smtClean="0"/>
              <a:t>Cartas a </a:t>
            </a:r>
            <a:r>
              <a:rPr lang="es-ES" sz="1800" i="1" dirty="0" err="1" smtClean="0"/>
              <a:t>Felice</a:t>
            </a:r>
            <a:r>
              <a:rPr lang="es-ES" sz="1800" dirty="0" smtClean="0"/>
              <a:t>) y su hermana (</a:t>
            </a:r>
            <a:r>
              <a:rPr lang="es-ES" sz="1800" i="1" dirty="0" smtClean="0"/>
              <a:t>Cartas a </a:t>
            </a:r>
            <a:r>
              <a:rPr lang="es-ES" sz="1800" i="1" dirty="0" err="1" smtClean="0"/>
              <a:t>Ottla</a:t>
            </a:r>
            <a:r>
              <a:rPr lang="es-ES" sz="1800" dirty="0" smtClean="0"/>
              <a:t>). Franz Kafka se formó en un ambiente cultural alemán, y se doctoró en derecho.</a:t>
            </a:r>
          </a:p>
          <a:p>
            <a:pPr algn="just"/>
            <a:r>
              <a:rPr lang="es-ES" sz="1800" dirty="0" smtClean="0">
                <a:solidFill>
                  <a:srgbClr val="FF0000"/>
                </a:solidFill>
              </a:rPr>
              <a:t>La escritura de Kafka se caracteriza por una marcada vocación metafísica y una síntesis de absurdo, ironía y lucidez. Ese mundo de sueños, que describe paradójicamente con un realismo minucioso. Se le puede adscribir al EXPRESIONISMO. Se anticipa al Existencialismo y Surrealismo</a:t>
            </a:r>
            <a:r>
              <a:rPr lang="es-ES" sz="1800" dirty="0" smtClean="0">
                <a:solidFill>
                  <a:srgbClr val="FF0000"/>
                </a:solidFill>
              </a:rPr>
              <a:t>. CONTEXTO HISTÓRICO.</a:t>
            </a:r>
            <a:endParaRPr lang="es-ES" sz="1800" dirty="0" smtClean="0">
              <a:solidFill>
                <a:srgbClr val="FF0000"/>
              </a:solidFill>
            </a:endParaRPr>
          </a:p>
          <a:p>
            <a:pPr algn="just"/>
            <a:r>
              <a:rPr lang="es-ES" sz="1800" dirty="0" smtClean="0"/>
              <a:t>El estallido de la Primera Guerra Mundial y el fracaso de un noviazgo en el que había depositado todas sus esperanzas señalaron el inicio de una etapa creativa prolífica, entre 1913 y 1919. </a:t>
            </a:r>
          </a:p>
          <a:p>
            <a:pPr algn="just"/>
            <a:r>
              <a:rPr lang="es-ES" sz="1800" dirty="0"/>
              <a:t>C</a:t>
            </a:r>
            <a:r>
              <a:rPr lang="es-ES" sz="1800" dirty="0" smtClean="0"/>
              <a:t>onoció a la escritora checa Milena </a:t>
            </a:r>
            <a:r>
              <a:rPr lang="es-ES" sz="1800" dirty="0" err="1" smtClean="0"/>
              <a:t>Jesenska-Pollak</a:t>
            </a:r>
            <a:r>
              <a:rPr lang="es-ES" sz="1800" dirty="0" smtClean="0"/>
              <a:t>, con la que mantuvo un breve romance y una abundante correspondencia, en la navidad de 1923, Kafka contrajo una pulmonía que al final le obligó a regresar al hogar paterno en Praga donde murió.</a:t>
            </a:r>
            <a:endParaRPr lang="es-E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OBRA</a:t>
            </a:r>
            <a:endParaRPr lang="es-ES" dirty="0">
              <a:solidFill>
                <a:srgbClr val="002060"/>
              </a:solidFill>
            </a:endParaRPr>
          </a:p>
        </p:txBody>
      </p:sp>
      <p:sp>
        <p:nvSpPr>
          <p:cNvPr id="3" name="2 Marcador de contenido"/>
          <p:cNvSpPr>
            <a:spLocks noGrp="1"/>
          </p:cNvSpPr>
          <p:nvPr>
            <p:ph idx="1"/>
          </p:nvPr>
        </p:nvSpPr>
        <p:spPr/>
        <p:txBody>
          <a:bodyPr>
            <a:normAutofit fontScale="85000" lnSpcReduction="20000"/>
          </a:bodyPr>
          <a:lstStyle/>
          <a:p>
            <a:r>
              <a:rPr lang="es-ES" dirty="0" smtClean="0"/>
              <a:t>1912: SE INICIA COMO ESCRITOR. ESCRIBE </a:t>
            </a:r>
            <a:r>
              <a:rPr lang="es-ES" b="1" u="sng" dirty="0" smtClean="0"/>
              <a:t>EL JUICIO </a:t>
            </a:r>
            <a:r>
              <a:rPr lang="es-ES" dirty="0" smtClean="0"/>
              <a:t>Y </a:t>
            </a:r>
            <a:r>
              <a:rPr lang="es-ES" b="1" u="sng" dirty="0" smtClean="0"/>
              <a:t>CONTEMPLACIÓN</a:t>
            </a:r>
            <a:r>
              <a:rPr lang="es-ES" dirty="0" smtClean="0"/>
              <a:t>, 18 RELATOS QUE HABÍA INICIADO ANTES.</a:t>
            </a:r>
          </a:p>
          <a:p>
            <a:r>
              <a:rPr lang="es-ES" dirty="0" smtClean="0"/>
              <a:t>1913: </a:t>
            </a:r>
            <a:r>
              <a:rPr lang="es-ES" b="1" u="sng" dirty="0" smtClean="0"/>
              <a:t>CONSIDERACIÓN</a:t>
            </a:r>
            <a:r>
              <a:rPr lang="es-ES" dirty="0" smtClean="0"/>
              <a:t>.</a:t>
            </a:r>
          </a:p>
          <a:p>
            <a:r>
              <a:rPr lang="es-ES" dirty="0" smtClean="0"/>
              <a:t>1915: </a:t>
            </a:r>
            <a:r>
              <a:rPr lang="es-ES" b="1" u="sng" dirty="0" smtClean="0"/>
              <a:t>LA METAMORFOSIS</a:t>
            </a:r>
            <a:r>
              <a:rPr lang="es-ES" dirty="0" smtClean="0"/>
              <a:t>.</a:t>
            </a:r>
          </a:p>
          <a:p>
            <a:r>
              <a:rPr lang="es-ES" dirty="0" smtClean="0"/>
              <a:t>1919: </a:t>
            </a:r>
            <a:r>
              <a:rPr lang="es-ES" b="1" u="sng" dirty="0" smtClean="0"/>
              <a:t>UN MÉDICO RURAL</a:t>
            </a:r>
            <a:r>
              <a:rPr lang="es-ES" dirty="0" smtClean="0"/>
              <a:t>, QUE SON 14 CUENTOS FANTÁSTICOS, CON RASGOS DE PESADILLA.</a:t>
            </a:r>
          </a:p>
          <a:p>
            <a:r>
              <a:rPr lang="es-ES" dirty="0" smtClean="0"/>
              <a:t>NOVELAS INCONCLUSAS PÓSTUMAS: </a:t>
            </a:r>
            <a:r>
              <a:rPr lang="es-ES" b="1" u="sng" dirty="0" smtClean="0"/>
              <a:t>EL CASTILLO </a:t>
            </a:r>
            <a:r>
              <a:rPr lang="es-ES" dirty="0" smtClean="0"/>
              <a:t>(1922), </a:t>
            </a:r>
            <a:r>
              <a:rPr lang="es-ES" b="1" u="sng" dirty="0" smtClean="0"/>
              <a:t>AMÉRICA</a:t>
            </a:r>
            <a:r>
              <a:rPr lang="es-ES" dirty="0" smtClean="0"/>
              <a:t> (1913), </a:t>
            </a:r>
            <a:r>
              <a:rPr lang="es-ES" b="1" u="sng" dirty="0" smtClean="0"/>
              <a:t>EL PROCESO </a:t>
            </a:r>
            <a:r>
              <a:rPr lang="es-ES" dirty="0" smtClean="0"/>
              <a:t>(1925).</a:t>
            </a:r>
          </a:p>
          <a:p>
            <a:r>
              <a:rPr lang="es-ES" dirty="0" smtClean="0"/>
              <a:t>GÉNERO EPISTOLAR: </a:t>
            </a:r>
            <a:r>
              <a:rPr lang="es-ES" b="1" u="sng" dirty="0" smtClean="0"/>
              <a:t>CARTAS AL PADRE </a:t>
            </a:r>
            <a:r>
              <a:rPr lang="es-ES" dirty="0" smtClean="0"/>
              <a:t>(1919), </a:t>
            </a:r>
            <a:r>
              <a:rPr lang="es-ES" b="1" u="sng" dirty="0" smtClean="0"/>
              <a:t>CARTAS A MILENA.</a:t>
            </a:r>
            <a:endParaRPr lang="es-ES"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LA METAMORFOSIS</a:t>
            </a:r>
            <a:endParaRPr lang="es-ES" dirty="0">
              <a:solidFill>
                <a:srgbClr val="002060"/>
              </a:solidFill>
            </a:endParaRPr>
          </a:p>
        </p:txBody>
      </p:sp>
      <p:sp>
        <p:nvSpPr>
          <p:cNvPr id="3" name="2 Marcador de contenido"/>
          <p:cNvSpPr>
            <a:spLocks noGrp="1"/>
          </p:cNvSpPr>
          <p:nvPr>
            <p:ph idx="1"/>
          </p:nvPr>
        </p:nvSpPr>
        <p:spPr/>
        <p:txBody>
          <a:bodyPr>
            <a:normAutofit fontScale="25000" lnSpcReduction="20000"/>
          </a:bodyPr>
          <a:lstStyle/>
          <a:p>
            <a:pPr algn="just"/>
            <a:r>
              <a:rPr lang="es-ES" sz="11200" dirty="0" smtClean="0"/>
              <a:t>La obra se ubica en el </a:t>
            </a:r>
            <a:r>
              <a:rPr lang="es-ES" sz="11200" b="1" dirty="0" smtClean="0">
                <a:solidFill>
                  <a:srgbClr val="FF0000"/>
                </a:solidFill>
              </a:rPr>
              <a:t>realismo fantástico, con rasgos expresionistas y surrealistas</a:t>
            </a:r>
            <a:r>
              <a:rPr lang="es-ES" sz="11200" dirty="0" smtClean="0"/>
              <a:t>. </a:t>
            </a:r>
          </a:p>
          <a:p>
            <a:pPr algn="just"/>
            <a:r>
              <a:rPr lang="es-ES" sz="11200" b="1" dirty="0" smtClean="0">
                <a:solidFill>
                  <a:srgbClr val="FF0000"/>
                </a:solidFill>
              </a:rPr>
              <a:t>Narrador</a:t>
            </a:r>
            <a:r>
              <a:rPr lang="es-ES" sz="11200" dirty="0" smtClean="0"/>
              <a:t> externo omnisciente (pensamientos y monólogos del protagonista) frío y objetivo, frente a un ambiente de pesadilla.</a:t>
            </a:r>
          </a:p>
          <a:p>
            <a:pPr algn="just"/>
            <a:r>
              <a:rPr lang="es-ES" sz="11200" dirty="0" smtClean="0"/>
              <a:t>L</a:t>
            </a:r>
            <a:r>
              <a:rPr lang="es-ES" sz="11200" smtClean="0"/>
              <a:t>a</a:t>
            </a:r>
            <a:r>
              <a:rPr lang="es-ES" sz="11200" dirty="0" smtClean="0"/>
              <a:t> </a:t>
            </a:r>
            <a:r>
              <a:rPr lang="es-ES" sz="11200" b="1" dirty="0" smtClean="0">
                <a:solidFill>
                  <a:srgbClr val="FF0000"/>
                </a:solidFill>
              </a:rPr>
              <a:t>estructura</a:t>
            </a:r>
            <a:r>
              <a:rPr lang="es-ES" sz="11200" b="1" smtClean="0">
                <a:solidFill>
                  <a:srgbClr val="FF0000"/>
                </a:solidFill>
              </a:rPr>
              <a:t> externa</a:t>
            </a:r>
            <a:r>
              <a:rPr lang="es-ES" sz="11200" dirty="0" smtClean="0"/>
              <a:t>:</a:t>
            </a:r>
            <a:r>
              <a:rPr lang="es-ES" sz="11200" smtClean="0"/>
              <a:t> </a:t>
            </a:r>
            <a:r>
              <a:rPr lang="es-ES" sz="11200" dirty="0" smtClean="0"/>
              <a:t>podemos observar que el texto se encuentra dividido en cuatro partes carentes de nombre: la autoridad laboral, la autoridad fraternal, autoridad paternal, autoridad social.</a:t>
            </a:r>
          </a:p>
          <a:p>
            <a:pPr algn="just"/>
            <a:r>
              <a:rPr lang="es-ES" sz="11200" b="1" dirty="0" smtClean="0">
                <a:solidFill>
                  <a:srgbClr val="FF0000"/>
                </a:solidFill>
              </a:rPr>
              <a:t>Interpretación</a:t>
            </a:r>
            <a:r>
              <a:rPr lang="es-ES" sz="11200" dirty="0" smtClean="0"/>
              <a:t>: la deshumanización del hombre en todos sus aspectos; personal, laboral familiar, social. Al ser excluido, elige el aislamiento como forma de vida. </a:t>
            </a:r>
          </a:p>
          <a:p>
            <a:pPr>
              <a:buNone/>
            </a:pPr>
            <a:r>
              <a:rPr lang="es-ES" sz="11200" dirty="0" smtClean="0"/>
              <a:t/>
            </a:r>
            <a:br>
              <a:rPr lang="es-ES" sz="11200" dirty="0" smtClean="0"/>
            </a:br>
            <a:r>
              <a:rPr lang="es-ES" sz="11200" dirty="0" smtClean="0"/>
              <a:t/>
            </a:r>
            <a:br>
              <a:rPr lang="es-ES" sz="11200" dirty="0" smtClean="0"/>
            </a:br>
            <a:r>
              <a:rPr lang="es-ES" sz="11200" dirty="0" smtClean="0"/>
              <a:t/>
            </a:r>
            <a:br>
              <a:rPr lang="es-ES" sz="11200" dirty="0" smtClean="0"/>
            </a:b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CONTEXTO HISTÓRICO</a:t>
            </a:r>
            <a:endParaRPr lang="es-ES" dirty="0">
              <a:solidFill>
                <a:srgbClr val="002060"/>
              </a:solidFill>
            </a:endParaRPr>
          </a:p>
        </p:txBody>
      </p:sp>
      <p:sp>
        <p:nvSpPr>
          <p:cNvPr id="3" name="2 Marcador de contenido"/>
          <p:cNvSpPr>
            <a:spLocks noGrp="1"/>
          </p:cNvSpPr>
          <p:nvPr>
            <p:ph idx="1"/>
          </p:nvPr>
        </p:nvSpPr>
        <p:spPr/>
        <p:txBody>
          <a:bodyPr>
            <a:normAutofit fontScale="70000" lnSpcReduction="20000"/>
          </a:bodyPr>
          <a:lstStyle/>
          <a:p>
            <a:pPr algn="just"/>
            <a:r>
              <a:rPr lang="es-ES" dirty="0" smtClean="0"/>
              <a:t>Vivió desde 1883 a 1924 en </a:t>
            </a:r>
            <a:r>
              <a:rPr lang="es-ES" dirty="0" smtClean="0"/>
              <a:t>Praga: un judío de habla alemana en un </a:t>
            </a:r>
            <a:r>
              <a:rPr lang="es-ES" smtClean="0"/>
              <a:t>ambiente checo. </a:t>
            </a:r>
            <a:r>
              <a:rPr lang="es-ES" dirty="0" smtClean="0"/>
              <a:t>Entre estas dos fechas sucedieron hechos muy importantes como la P</a:t>
            </a:r>
            <a:r>
              <a:rPr lang="es-ES" dirty="0" smtClean="0"/>
              <a:t>rimera Guerra Mundial, </a:t>
            </a:r>
            <a:r>
              <a:rPr lang="es-ES" dirty="0" smtClean="0"/>
              <a:t>la revolución rusa, el tratado de Brest-</a:t>
            </a:r>
            <a:r>
              <a:rPr lang="es-ES" dirty="0" err="1" smtClean="0"/>
              <a:t>Litovsk</a:t>
            </a:r>
            <a:r>
              <a:rPr lang="es-ES" dirty="0" smtClean="0"/>
              <a:t> y el tratado de Versalles, la preparación de la </a:t>
            </a:r>
            <a:r>
              <a:rPr lang="es-ES" dirty="0" smtClean="0"/>
              <a:t>Segunda Guerra Mundial</a:t>
            </a:r>
            <a:r>
              <a:rPr lang="es-ES" dirty="0" smtClean="0"/>
              <a:t>.</a:t>
            </a:r>
          </a:p>
          <a:p>
            <a:pPr algn="just"/>
            <a:r>
              <a:rPr lang="es-ES" dirty="0" smtClean="0"/>
              <a:t> Mientras tanto en Austria los </a:t>
            </a:r>
            <a:r>
              <a:rPr lang="es-ES" dirty="0" err="1" smtClean="0"/>
              <a:t>Hasburgo</a:t>
            </a:r>
            <a:r>
              <a:rPr lang="es-ES" dirty="0" smtClean="0"/>
              <a:t> perdían poder hasta que en 1918 perdió y cedió sus dominios.</a:t>
            </a:r>
          </a:p>
          <a:p>
            <a:pPr algn="just"/>
            <a:r>
              <a:rPr lang="es-ES" dirty="0" smtClean="0"/>
              <a:t>Durante </a:t>
            </a:r>
            <a:r>
              <a:rPr lang="es-ES" dirty="0" smtClean="0"/>
              <a:t>el siglo </a:t>
            </a:r>
            <a:r>
              <a:rPr lang="es-ES" cap="small" dirty="0" err="1" smtClean="0"/>
              <a:t>xix</a:t>
            </a:r>
            <a:r>
              <a:rPr lang="es-ES" dirty="0" smtClean="0"/>
              <a:t> las tierras checas se alzaron como centro industrial de la monarquía y después como núcleo de la República de Checoslovaquia que se creó en 1918, resultado del colapso del Imperio austrohúngaro en la Primera Guerra Mundial. Después de 1933, Checoslovaquia era la única democracia de toda la Europa central y del este.</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RESUMEN</a:t>
            </a:r>
            <a:endParaRPr lang="es-ES" dirty="0">
              <a:solidFill>
                <a:srgbClr val="002060"/>
              </a:solidFill>
            </a:endParaRPr>
          </a:p>
        </p:txBody>
      </p:sp>
      <p:sp>
        <p:nvSpPr>
          <p:cNvPr id="3" name="2 Marcador de contenido"/>
          <p:cNvSpPr>
            <a:spLocks noGrp="1"/>
          </p:cNvSpPr>
          <p:nvPr>
            <p:ph idx="1"/>
          </p:nvPr>
        </p:nvSpPr>
        <p:spPr/>
        <p:txBody>
          <a:bodyPr>
            <a:normAutofit fontScale="92500" lnSpcReduction="20000"/>
          </a:bodyPr>
          <a:lstStyle/>
          <a:p>
            <a:pPr algn="just"/>
            <a:r>
              <a:rPr lang="es-ES" dirty="0" smtClean="0"/>
              <a:t>Franz Kafka aborda el tema del </a:t>
            </a:r>
            <a:r>
              <a:rPr lang="es-ES" i="1" dirty="0" smtClean="0"/>
              <a:t>autoritarismo</a:t>
            </a:r>
            <a:r>
              <a:rPr lang="es-ES" dirty="0" smtClean="0"/>
              <a:t>, mediante la historia de un viajante de comercio, llamado </a:t>
            </a:r>
            <a:r>
              <a:rPr lang="es-ES" dirty="0" err="1" smtClean="0"/>
              <a:t>Gregor</a:t>
            </a:r>
            <a:r>
              <a:rPr lang="es-ES" dirty="0" smtClean="0"/>
              <a:t> </a:t>
            </a:r>
            <a:r>
              <a:rPr lang="es-ES" dirty="0" err="1" smtClean="0"/>
              <a:t>Samsa</a:t>
            </a:r>
            <a:r>
              <a:rPr lang="es-ES" dirty="0" smtClean="0"/>
              <a:t>, el cual despierta una mañana transformado en un insecto, convirtiendo éste en un pecado que lo lleva a sufrir los más grandes sinsabores por parte de su familia, el trabajo y la sociedad. Después de diversos acontecimientos, el personaje principal termina de una manera trágica, mientras que su familia, lo más cercanos a él, toman este suceso como una liberación para seguir adelante con su vida.</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364</Words>
  <Application>Microsoft Office PowerPoint</Application>
  <PresentationFormat>Presentación en pantalla (4:3)</PresentationFormat>
  <Paragraphs>26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KAFKA</vt:lpstr>
      <vt:lpstr>BIOGRAFÍA</vt:lpstr>
      <vt:lpstr>OBRA</vt:lpstr>
      <vt:lpstr>LA METAMORFOSIS</vt:lpstr>
      <vt:lpstr>CONTEXTO HISTÓRICO</vt:lpstr>
      <vt:lpstr>RESUMEN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KAFKA</dc:title>
  <dc:creator>gmoreno</dc:creator>
  <cp:lastModifiedBy>gmoreno</cp:lastModifiedBy>
  <cp:revision>11</cp:revision>
  <dcterms:created xsi:type="dcterms:W3CDTF">2014-03-01T12:31:54Z</dcterms:created>
  <dcterms:modified xsi:type="dcterms:W3CDTF">2019-11-17T12:52:36Z</dcterms:modified>
</cp:coreProperties>
</file>