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7A9D9A0-A78E-4A5D-851F-BC53DDEF09BB}" type="datetimeFigureOut">
              <a:rPr lang="es-ES" smtClean="0"/>
              <a:pPr/>
              <a:t>18/03/2014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78AEDF-F57D-4AF4-86D1-786055682F6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7A9D9A0-A78E-4A5D-851F-BC53DDEF09BB}" type="datetimeFigureOut">
              <a:rPr lang="es-ES" smtClean="0"/>
              <a:pPr/>
              <a:t>18/03/2014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78AEDF-F57D-4AF4-86D1-786055682F6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7A9D9A0-A78E-4A5D-851F-BC53DDEF09BB}" type="datetimeFigureOut">
              <a:rPr lang="es-ES" smtClean="0"/>
              <a:pPr/>
              <a:t>18/03/2014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78AEDF-F57D-4AF4-86D1-786055682F6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7A9D9A0-A78E-4A5D-851F-BC53DDEF09BB}" type="datetimeFigureOut">
              <a:rPr lang="es-ES" smtClean="0"/>
              <a:pPr/>
              <a:t>18/03/2014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78AEDF-F57D-4AF4-86D1-786055682F6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7A9D9A0-A78E-4A5D-851F-BC53DDEF09BB}" type="datetimeFigureOut">
              <a:rPr lang="es-ES" smtClean="0"/>
              <a:pPr/>
              <a:t>18/03/2014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78AEDF-F57D-4AF4-86D1-786055682F6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7A9D9A0-A78E-4A5D-851F-BC53DDEF09BB}" type="datetimeFigureOut">
              <a:rPr lang="es-ES" smtClean="0"/>
              <a:pPr/>
              <a:t>18/03/2014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78AEDF-F57D-4AF4-86D1-786055682F6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7A9D9A0-A78E-4A5D-851F-BC53DDEF09BB}" type="datetimeFigureOut">
              <a:rPr lang="es-ES" smtClean="0"/>
              <a:pPr/>
              <a:t>18/03/2014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178AEDF-F57D-4AF4-86D1-786055682F6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7A9D9A0-A78E-4A5D-851F-BC53DDEF09BB}" type="datetimeFigureOut">
              <a:rPr lang="es-ES" smtClean="0"/>
              <a:pPr/>
              <a:t>18/03/2014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178AEDF-F57D-4AF4-86D1-786055682F6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7A9D9A0-A78E-4A5D-851F-BC53DDEF09BB}" type="datetimeFigureOut">
              <a:rPr lang="es-ES" smtClean="0"/>
              <a:pPr/>
              <a:t>18/03/2014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178AEDF-F57D-4AF4-86D1-786055682F6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A9D9A0-A78E-4A5D-851F-BC53DDEF09BB}" type="datetimeFigureOut">
              <a:rPr lang="es-ES" smtClean="0"/>
              <a:pPr/>
              <a:t>18/03/2014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78AEDF-F57D-4AF4-86D1-786055682F6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A9D9A0-A78E-4A5D-851F-BC53DDEF09BB}" type="datetimeFigureOut">
              <a:rPr lang="es-ES" smtClean="0"/>
              <a:pPr/>
              <a:t>18/03/2014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78AEDF-F57D-4AF4-86D1-786055682F6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9D9A0-A78E-4A5D-851F-BC53DDEF09BB}" type="datetimeFigureOut">
              <a:rPr lang="es-ES" smtClean="0"/>
              <a:pPr/>
              <a:t>18/03/2014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8AEDF-F57D-4AF4-86D1-786055682F6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beckett.png"/>
          <p:cNvPicPr>
            <a:picLocks noChangeAspect="1"/>
          </p:cNvPicPr>
          <p:nvPr/>
        </p:nvPicPr>
        <p:blipFill>
          <a:blip r:embed="rId2" cstate="print"/>
          <a:stretch>
            <a:fillRect/>
          </a:stretch>
        </p:blipFill>
        <p:spPr>
          <a:xfrm>
            <a:off x="3059832" y="2420888"/>
            <a:ext cx="2878237" cy="3743923"/>
          </a:xfrm>
          <a:prstGeom prst="rect">
            <a:avLst/>
          </a:prstGeom>
        </p:spPr>
      </p:pic>
      <p:sp>
        <p:nvSpPr>
          <p:cNvPr id="2" name="1 Título"/>
          <p:cNvSpPr>
            <a:spLocks noGrp="1"/>
          </p:cNvSpPr>
          <p:nvPr>
            <p:ph type="ctrTitle"/>
          </p:nvPr>
        </p:nvSpPr>
        <p:spPr>
          <a:xfrm>
            <a:off x="611560" y="836712"/>
            <a:ext cx="7772400" cy="1470025"/>
          </a:xfrm>
        </p:spPr>
        <p:txBody>
          <a:bodyPr/>
          <a:lstStyle/>
          <a:p>
            <a:r>
              <a:rPr lang="es-ES" dirty="0" smtClean="0">
                <a:solidFill>
                  <a:srgbClr val="FF0000"/>
                </a:solidFill>
              </a:rPr>
              <a:t>SAMUEL BECKETT</a:t>
            </a:r>
            <a:endParaRPr lang="es-ES" dirty="0">
              <a:solidFill>
                <a:srgbClr val="FF0000"/>
              </a:solidFill>
            </a:endParaRPr>
          </a:p>
        </p:txBody>
      </p:sp>
      <p:sp>
        <p:nvSpPr>
          <p:cNvPr id="3" name="2 Subtítulo"/>
          <p:cNvSpPr>
            <a:spLocks noGrp="1"/>
          </p:cNvSpPr>
          <p:nvPr>
            <p:ph type="subTitle" idx="1"/>
          </p:nvPr>
        </p:nvSpPr>
        <p:spPr/>
        <p:txBody>
          <a:bodyPr/>
          <a:lstStyle/>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BIOGRAFÍA</a:t>
            </a:r>
            <a:endParaRPr lang="es-ES" dirty="0">
              <a:solidFill>
                <a:srgbClr val="FF0000"/>
              </a:solidFill>
            </a:endParaRPr>
          </a:p>
        </p:txBody>
      </p:sp>
      <p:sp>
        <p:nvSpPr>
          <p:cNvPr id="3" name="2 Marcador de contenido"/>
          <p:cNvSpPr>
            <a:spLocks noGrp="1"/>
          </p:cNvSpPr>
          <p:nvPr>
            <p:ph idx="1"/>
          </p:nvPr>
        </p:nvSpPr>
        <p:spPr/>
        <p:txBody>
          <a:bodyPr>
            <a:noAutofit/>
          </a:bodyPr>
          <a:lstStyle/>
          <a:p>
            <a:pPr algn="just"/>
            <a:r>
              <a:rPr lang="es-ES" sz="1600" dirty="0"/>
              <a:t> </a:t>
            </a:r>
            <a:r>
              <a:rPr lang="es-ES" sz="1600" b="1" dirty="0"/>
              <a:t>P</a:t>
            </a:r>
            <a:r>
              <a:rPr lang="es-ES" sz="1600" dirty="0"/>
              <a:t>oeta, novelista y destacado dramaturgo del teatro del absurdo. De origen irlandés, en 1969 fue galardonado con el Premio Nobel de Literatura. Beckett nació el 13 de abril de 1906, en </a:t>
            </a:r>
            <a:r>
              <a:rPr lang="es-ES" sz="1600" dirty="0" err="1"/>
              <a:t>Foxrock</a:t>
            </a:r>
            <a:r>
              <a:rPr lang="es-ES" sz="1600" dirty="0"/>
              <a:t>, cerca de Dublín. Tras asistir a una escuela protestante de clase media en el norte de Irlanda, ingresó en el Trinity </a:t>
            </a:r>
            <a:r>
              <a:rPr lang="es-ES" sz="1600" dirty="0" err="1"/>
              <a:t>College</a:t>
            </a:r>
            <a:r>
              <a:rPr lang="es-ES" sz="1600" dirty="0"/>
              <a:t> de Dublín, donde obtuvo la licenciatura en lenguas romances en 1927 y el doctorado en 1931. Entretanto pasó dos años como profesor en París. Al mismo tiempo continuó estudiando al filósofo francés René Descartes y escribió su ensayo crítico </a:t>
            </a:r>
            <a:r>
              <a:rPr lang="es-ES" sz="1600" b="1" dirty="0"/>
              <a:t>Proust</a:t>
            </a:r>
            <a:r>
              <a:rPr lang="es-ES" sz="1600" dirty="0"/>
              <a:t>(1931), que sentaría las bases filosóficas de su vida y su obra. Fue entonces cuando conoció al novelista y poeta irlandés James Joyce. Entre 1932 y 1937 escribió y viajó sin descanso y desempeñó diversos trabajos para incrementar los ingresos de la pensión anual que le ofrecía su padre, cuya muerte en 1933 le supuso un duro golpe. En 1937 se estableció definitivamente en París, pero en 1942, tras adherirse a la Resistencia, tuvo que huir de la Gestapo, la policía secreta nazi. En el sur de Francia, libre de la ocupación </a:t>
            </a:r>
            <a:r>
              <a:rPr lang="es-ES" sz="1600" dirty="0" smtClean="0"/>
              <a:t>alemana. </a:t>
            </a:r>
            <a:r>
              <a:rPr lang="es-ES" sz="1600" dirty="0"/>
              <a:t>Poco después se embarcaría en la escritura de </a:t>
            </a:r>
            <a:r>
              <a:rPr lang="es-ES" sz="1600" b="1" dirty="0"/>
              <a:t>Esperando a Godot</a:t>
            </a:r>
            <a:r>
              <a:rPr lang="es-ES" sz="1600" dirty="0"/>
              <a:t>, que le llevaría un año, siendo publicada con muchos esfuerzos en </a:t>
            </a:r>
            <a:r>
              <a:rPr lang="es-ES" sz="1600" b="1" dirty="0"/>
              <a:t>1952 </a:t>
            </a:r>
            <a:r>
              <a:rPr lang="es-ES" sz="1600" dirty="0"/>
              <a:t>y estrenada en 1953. Pese a recibir malas críticas en su estreno, la obra alcanzó grandes alabanzas y es una de las obras más representadas del siglo </a:t>
            </a:r>
            <a:r>
              <a:rPr lang="es-ES" sz="1600" dirty="0" smtClean="0"/>
              <a:t>XX.</a:t>
            </a:r>
          </a:p>
          <a:p>
            <a:pPr algn="just"/>
            <a:r>
              <a:rPr lang="es-ES" sz="1600" dirty="0" smtClean="0"/>
              <a:t>A </a:t>
            </a:r>
            <a:r>
              <a:rPr lang="es-ES" sz="1600" dirty="0"/>
              <a:t>partir de los años 60, gozando del éxito de piezas teatrales como </a:t>
            </a:r>
            <a:r>
              <a:rPr lang="es-ES" sz="1600" b="1" dirty="0"/>
              <a:t>Final de partida </a:t>
            </a:r>
            <a:r>
              <a:rPr lang="es-ES" sz="1600" dirty="0"/>
              <a:t> o </a:t>
            </a:r>
            <a:r>
              <a:rPr lang="es-ES" sz="1600" b="1" dirty="0"/>
              <a:t>Los días felices</a:t>
            </a:r>
            <a:r>
              <a:rPr lang="es-ES" sz="1600" dirty="0"/>
              <a:t>, </a:t>
            </a:r>
            <a:r>
              <a:rPr lang="es-ES" sz="1600" b="1" dirty="0"/>
              <a:t>Beckett </a:t>
            </a:r>
            <a:r>
              <a:rPr lang="es-ES" sz="1600" dirty="0"/>
              <a:t>trabajó para la BBC y también en guiones o programas de radio. </a:t>
            </a:r>
            <a:r>
              <a:rPr lang="es-ES" sz="1600" dirty="0" smtClean="0"/>
              <a:t>En </a:t>
            </a:r>
            <a:r>
              <a:rPr lang="es-ES" sz="1600" b="1" dirty="0" smtClean="0"/>
              <a:t>1969</a:t>
            </a:r>
            <a:r>
              <a:rPr lang="es-ES" sz="1600" b="1" dirty="0"/>
              <a:t> </a:t>
            </a:r>
            <a:r>
              <a:rPr lang="es-ES" sz="1600" dirty="0"/>
              <a:t>recibió el </a:t>
            </a:r>
            <a:r>
              <a:rPr lang="es-ES" sz="1600" b="1" dirty="0"/>
              <a:t>Premio Nobel</a:t>
            </a:r>
            <a:r>
              <a:rPr lang="es-ES" sz="1600" dirty="0" smtClean="0"/>
              <a:t>.</a:t>
            </a:r>
            <a:r>
              <a:rPr lang="es-ES" sz="1600" b="1" dirty="0"/>
              <a:t> Samuel Beckett </a:t>
            </a:r>
            <a:r>
              <a:rPr lang="es-ES" sz="1600" dirty="0"/>
              <a:t>murió el </a:t>
            </a:r>
            <a:r>
              <a:rPr lang="es-ES" sz="1600" b="1" dirty="0"/>
              <a:t>22 de diciembre de 1989 </a:t>
            </a:r>
            <a:r>
              <a:rPr lang="es-ES" sz="1600" dirty="0"/>
              <a:t>en París.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OBRA</a:t>
            </a:r>
            <a:endParaRPr lang="es-ES" dirty="0">
              <a:solidFill>
                <a:srgbClr val="FF0000"/>
              </a:solidFill>
            </a:endParaRPr>
          </a:p>
        </p:txBody>
      </p:sp>
      <p:sp>
        <p:nvSpPr>
          <p:cNvPr id="3" name="2 Marcador de contenido"/>
          <p:cNvSpPr>
            <a:spLocks noGrp="1"/>
          </p:cNvSpPr>
          <p:nvPr>
            <p:ph idx="1"/>
          </p:nvPr>
        </p:nvSpPr>
        <p:spPr/>
        <p:txBody>
          <a:bodyPr>
            <a:normAutofit fontScale="70000" lnSpcReduction="20000"/>
          </a:bodyPr>
          <a:lstStyle/>
          <a:p>
            <a:pPr algn="just"/>
            <a:r>
              <a:rPr lang="es-ES" dirty="0"/>
              <a:t>No sería hasta 1929 que </a:t>
            </a:r>
            <a:r>
              <a:rPr lang="es-ES" b="1" dirty="0"/>
              <a:t>Beckett </a:t>
            </a:r>
            <a:r>
              <a:rPr lang="es-ES" dirty="0"/>
              <a:t>publicara su primer cuento, </a:t>
            </a:r>
            <a:r>
              <a:rPr lang="es-ES" b="1" dirty="0"/>
              <a:t>Conjetura</a:t>
            </a:r>
            <a:r>
              <a:rPr lang="es-ES" dirty="0"/>
              <a:t>, al que pronto seguirían más relatos, poemas y ensayos</a:t>
            </a:r>
            <a:r>
              <a:rPr lang="es-ES" dirty="0" smtClean="0"/>
              <a:t>.</a:t>
            </a:r>
          </a:p>
          <a:p>
            <a:pPr algn="just"/>
            <a:r>
              <a:rPr lang="es-ES" dirty="0"/>
              <a:t>Terminado el conflicto, </a:t>
            </a:r>
            <a:r>
              <a:rPr lang="es-ES" b="1" dirty="0"/>
              <a:t>Beckett </a:t>
            </a:r>
            <a:r>
              <a:rPr lang="es-ES" dirty="0"/>
              <a:t>volvió a Dublín, donde se volcó en la literatura, produciendo más cuentos y novelas, tanto en inglés como en francés, destacando títulos como </a:t>
            </a:r>
            <a:r>
              <a:rPr lang="es-ES" b="1" dirty="0" err="1"/>
              <a:t>Molloy</a:t>
            </a:r>
            <a:r>
              <a:rPr lang="es-ES" dirty="0" smtClean="0"/>
              <a:t>, </a:t>
            </a:r>
            <a:r>
              <a:rPr lang="es-ES" b="1" dirty="0" smtClean="0"/>
              <a:t>Malone </a:t>
            </a:r>
            <a:r>
              <a:rPr lang="es-ES" b="1" dirty="0"/>
              <a:t>muere </a:t>
            </a:r>
            <a:r>
              <a:rPr lang="es-ES" dirty="0"/>
              <a:t>o </a:t>
            </a:r>
            <a:r>
              <a:rPr lang="es-ES" b="1" dirty="0"/>
              <a:t>El </a:t>
            </a:r>
            <a:r>
              <a:rPr lang="es-ES" b="1" dirty="0" smtClean="0"/>
              <a:t>innombrable, </a:t>
            </a:r>
            <a:r>
              <a:rPr lang="es-ES" dirty="0" smtClean="0"/>
              <a:t>trilogía de novelas. </a:t>
            </a:r>
            <a:r>
              <a:rPr lang="es-ES" dirty="0"/>
              <a:t>Poco después se embarcaría </a:t>
            </a:r>
            <a:r>
              <a:rPr lang="es-ES" dirty="0" smtClean="0"/>
              <a:t>en 1948 en </a:t>
            </a:r>
            <a:r>
              <a:rPr lang="es-ES" dirty="0"/>
              <a:t>la escritura de </a:t>
            </a:r>
            <a:r>
              <a:rPr lang="es-ES" b="1" dirty="0"/>
              <a:t>Esperando a Godot</a:t>
            </a:r>
            <a:r>
              <a:rPr lang="es-ES" dirty="0"/>
              <a:t>, que le llevaría un año, siendo publicada con muchos esfuerzos en </a:t>
            </a:r>
            <a:r>
              <a:rPr lang="es-ES" b="1" dirty="0"/>
              <a:t>1952 </a:t>
            </a:r>
            <a:r>
              <a:rPr lang="es-ES" dirty="0"/>
              <a:t>y estrenada en 1953. </a:t>
            </a:r>
            <a:r>
              <a:rPr lang="es-ES" dirty="0" smtClean="0"/>
              <a:t> Se estrenó en el teatro Babilonia en París el 5 de enero de 1953  bajo la dirección de Roger </a:t>
            </a:r>
            <a:r>
              <a:rPr lang="es-ES" dirty="0" err="1" smtClean="0"/>
              <a:t>Blin</a:t>
            </a:r>
            <a:r>
              <a:rPr lang="es-ES" dirty="0" smtClean="0"/>
              <a:t>.</a:t>
            </a:r>
            <a:endParaRPr lang="es-ES" dirty="0" smtClean="0"/>
          </a:p>
          <a:p>
            <a:pPr algn="just"/>
            <a:r>
              <a:rPr lang="es-ES" dirty="0"/>
              <a:t>A partir de los años 60, gozando del éxito de piezas teatrales como </a:t>
            </a:r>
            <a:r>
              <a:rPr lang="es-ES" b="1" dirty="0"/>
              <a:t>Final de partida </a:t>
            </a:r>
            <a:r>
              <a:rPr lang="es-ES" dirty="0"/>
              <a:t> o </a:t>
            </a:r>
            <a:r>
              <a:rPr lang="es-ES" b="1" dirty="0"/>
              <a:t>Los días </a:t>
            </a:r>
            <a:r>
              <a:rPr lang="es-ES" b="1" dirty="0" smtClean="0"/>
              <a:t>felices</a:t>
            </a:r>
            <a:r>
              <a:rPr lang="es-ES" dirty="0"/>
              <a:t>. Beckett</a:t>
            </a:r>
            <a:r>
              <a:rPr lang="es-ES" b="1" dirty="0"/>
              <a:t> </a:t>
            </a:r>
            <a:r>
              <a:rPr lang="es-ES" dirty="0"/>
              <a:t>trabajó para la </a:t>
            </a:r>
            <a:r>
              <a:rPr lang="es-ES" dirty="0" smtClean="0"/>
              <a:t>BBC también.</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INTERPRETACIÓN Y ESTILO</a:t>
            </a:r>
            <a:endParaRPr lang="es-ES" dirty="0">
              <a:solidFill>
                <a:srgbClr val="FF0000"/>
              </a:solidFill>
            </a:endParaRPr>
          </a:p>
        </p:txBody>
      </p:sp>
      <p:sp>
        <p:nvSpPr>
          <p:cNvPr id="3" name="2 Marcador de contenido"/>
          <p:cNvSpPr>
            <a:spLocks noGrp="1"/>
          </p:cNvSpPr>
          <p:nvPr>
            <p:ph idx="1"/>
          </p:nvPr>
        </p:nvSpPr>
        <p:spPr/>
        <p:txBody>
          <a:bodyPr/>
          <a:lstStyle/>
          <a:p>
            <a:pPr algn="just"/>
            <a:r>
              <a:rPr lang="es-ES" dirty="0"/>
              <a:t>Tanto en sus novelas como en sus obras, Beckett centró su atención en la angustia indisociable de la condición humana, que en última instancia redujo al yo solitario o a la nada. Asimismo experimentó con el lenguaje hasta dejar tan sólo su esqueleto, lo que originó una prosa austera y disciplinada, sazonada de un humor </a:t>
            </a:r>
            <a:r>
              <a:rPr lang="es-ES" dirty="0" smtClean="0"/>
              <a:t>corrosivo.</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FF0000"/>
                </a:solidFill>
              </a:rPr>
              <a:t>ESPERANDO A GODOT</a:t>
            </a:r>
            <a:br>
              <a:rPr lang="es-ES" dirty="0" smtClean="0">
                <a:solidFill>
                  <a:srgbClr val="FF0000"/>
                </a:solidFill>
              </a:rPr>
            </a:br>
            <a:r>
              <a:rPr lang="es-ES" dirty="0" smtClean="0">
                <a:solidFill>
                  <a:srgbClr val="FF0000"/>
                </a:solidFill>
              </a:rPr>
              <a:t>RESUMEN</a:t>
            </a:r>
            <a:endParaRPr lang="es-ES" dirty="0">
              <a:solidFill>
                <a:srgbClr val="FF0000"/>
              </a:solidFill>
            </a:endParaRPr>
          </a:p>
        </p:txBody>
      </p:sp>
      <p:sp>
        <p:nvSpPr>
          <p:cNvPr id="3" name="2 Marcador de contenido"/>
          <p:cNvSpPr>
            <a:spLocks noGrp="1"/>
          </p:cNvSpPr>
          <p:nvPr>
            <p:ph idx="1"/>
          </p:nvPr>
        </p:nvSpPr>
        <p:spPr/>
        <p:txBody>
          <a:bodyPr>
            <a:noAutofit/>
          </a:bodyPr>
          <a:lstStyle/>
          <a:p>
            <a:pPr algn="just"/>
            <a:r>
              <a:rPr lang="es-ES" sz="2000" dirty="0" smtClean="0"/>
              <a:t>En el primer acto se presenta un camino desierto, cerca de un árbol seco, y a dos vagabundos, </a:t>
            </a:r>
            <a:r>
              <a:rPr lang="es-ES" sz="2000" b="1" dirty="0" smtClean="0"/>
              <a:t>Vladimir y Estragón, que esperan a un misterioso personaje, Godot. Pero no saben ni la hora ni el lugar de la cita y, sobre </a:t>
            </a:r>
            <a:r>
              <a:rPr lang="es-ES" sz="2000" b="1" dirty="0" err="1" smtClean="0"/>
              <a:t>todo,</a:t>
            </a:r>
            <a:r>
              <a:rPr lang="es-ES" sz="2000" dirty="0" err="1" smtClean="0"/>
              <a:t>no</a:t>
            </a:r>
            <a:r>
              <a:rPr lang="es-ES" sz="2000" dirty="0" smtClean="0"/>
              <a:t> saben qué hacer durante la espera. Al rato se presenta un viejo, </a:t>
            </a:r>
            <a:r>
              <a:rPr lang="es-ES" sz="2000" dirty="0" err="1" smtClean="0"/>
              <a:t>Lucky</a:t>
            </a:r>
            <a:r>
              <a:rPr lang="es-ES" sz="2000" dirty="0" smtClean="0"/>
              <a:t>, sobrecargado de maletas y atado a una traílla de la que tira </a:t>
            </a:r>
            <a:r>
              <a:rPr lang="es-ES" sz="2000" dirty="0" err="1" smtClean="0"/>
              <a:t>Pozzo</a:t>
            </a:r>
            <a:r>
              <a:rPr lang="es-ES" sz="2000" dirty="0" smtClean="0"/>
              <a:t>, su amo, el cual va a venderlo al mercado. Más tarde llega un muchacho para anunciar.</a:t>
            </a:r>
          </a:p>
          <a:p>
            <a:pPr algn="just"/>
            <a:r>
              <a:rPr lang="es-ES" sz="2000" dirty="0" smtClean="0"/>
              <a:t>En el segundo acto, un día después, reaparecen Vladimir y Estragón y, posteriormente, también </a:t>
            </a:r>
            <a:r>
              <a:rPr lang="es-ES" sz="2000" dirty="0" err="1" smtClean="0"/>
              <a:t>Pozzo</a:t>
            </a:r>
            <a:r>
              <a:rPr lang="es-ES" sz="2000" dirty="0" smtClean="0"/>
              <a:t> </a:t>
            </a:r>
            <a:r>
              <a:rPr lang="es-ES" sz="2000" dirty="0" err="1" smtClean="0"/>
              <a:t>yLucky</a:t>
            </a:r>
            <a:r>
              <a:rPr lang="es-ES" sz="2000" dirty="0" smtClean="0"/>
              <a:t>: </a:t>
            </a:r>
            <a:r>
              <a:rPr lang="es-ES" sz="2000" dirty="0" err="1" smtClean="0"/>
              <a:t>Pozzo</a:t>
            </a:r>
            <a:r>
              <a:rPr lang="es-ES" sz="2000" dirty="0" smtClean="0"/>
              <a:t> se ha vuelto ciego, </a:t>
            </a:r>
            <a:r>
              <a:rPr lang="es-ES" sz="2000" dirty="0" err="1" smtClean="0"/>
              <a:t>Lucky</a:t>
            </a:r>
            <a:r>
              <a:rPr lang="es-ES" sz="2000" dirty="0" smtClean="0"/>
              <a:t> mudo. </a:t>
            </a:r>
            <a:r>
              <a:rPr lang="es-ES" sz="2000" dirty="0" err="1" smtClean="0"/>
              <a:t>Pozzo</a:t>
            </a:r>
            <a:r>
              <a:rPr lang="es-ES" sz="2000" dirty="0" smtClean="0"/>
              <a:t> quiere saber qué hora es y dónde está; pero no </a:t>
            </a:r>
            <a:r>
              <a:rPr lang="es-ES" sz="2000" dirty="0" err="1" smtClean="0"/>
              <a:t>obtienerespuesta</a:t>
            </a:r>
            <a:r>
              <a:rPr lang="es-ES" sz="2000" dirty="0" smtClean="0"/>
              <a:t>. Va oscureciendo; reaparece el muchacho. Godot no vendrá tampoco esa noche, sino al día siguiente sin falta. Cae el telón sobre Vladimir y Estragón que, inmóviles, esperan aún. Pero se advierte que su espera será inútil: al día siguiente y siempre…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INTERPRETACIÓN</a:t>
            </a:r>
            <a:endParaRPr lang="es-ES" dirty="0">
              <a:solidFill>
                <a:srgbClr val="FF0000"/>
              </a:solidFill>
            </a:endParaRPr>
          </a:p>
        </p:txBody>
      </p:sp>
      <p:sp>
        <p:nvSpPr>
          <p:cNvPr id="3" name="2 Marcador de contenido"/>
          <p:cNvSpPr>
            <a:spLocks noGrp="1"/>
          </p:cNvSpPr>
          <p:nvPr>
            <p:ph idx="1"/>
          </p:nvPr>
        </p:nvSpPr>
        <p:spPr/>
        <p:txBody>
          <a:bodyPr>
            <a:normAutofit fontScale="85000" lnSpcReduction="20000"/>
          </a:bodyPr>
          <a:lstStyle/>
          <a:p>
            <a:pPr algn="just"/>
            <a:r>
              <a:rPr lang="es-ES" dirty="0" smtClean="0"/>
              <a:t>Por debajo de este argumento incongruente, se advierte el sentido simbólico de la obra: los vagabundos esperan inútilmente, tal vez la inexistencia o la presencia de un Dios (</a:t>
            </a:r>
            <a:r>
              <a:rPr lang="es-ES" dirty="0" err="1" smtClean="0"/>
              <a:t>God</a:t>
            </a:r>
            <a:r>
              <a:rPr lang="es-ES" dirty="0" smtClean="0"/>
              <a:t> /Godot) inalcanzable. El paisaje estéril, los personajes marcados por taras físicas o morales, los diálogos incongruentes que sirven más para distanciarles que para relacionarles, los “juegos” con los que distraen su existencia miserable mientras esperan no saben qué…; todos los elementos dramáticos de la obra vienen a subrayar el absurdo de la propia existencia humana.</a:t>
            </a:r>
          </a:p>
          <a:p>
            <a:r>
              <a:rPr lang="es-ES" dirty="0" smtClean="0"/>
              <a:t>La obra es de un pesimismo radical.</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377</Words>
  <Application>Microsoft Office PowerPoint</Application>
  <PresentationFormat>Presentación en pantalla (4:3)</PresentationFormat>
  <Paragraphs>16</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SAMUEL BECKETT</vt:lpstr>
      <vt:lpstr>BIOGRAFÍA</vt:lpstr>
      <vt:lpstr>OBRA</vt:lpstr>
      <vt:lpstr>INTERPRETACIÓN Y ESTILO</vt:lpstr>
      <vt:lpstr>ESPERANDO A GODOT RESUMEN</vt:lpstr>
      <vt:lpstr>INTERPRETACIÓN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SAMUEL BECKETT</dc:title>
  <dc:creator>gmoreno</dc:creator>
  <cp:lastModifiedBy>gmoreno</cp:lastModifiedBy>
  <cp:revision>6</cp:revision>
  <dcterms:created xsi:type="dcterms:W3CDTF">2014-03-10T18:07:53Z</dcterms:created>
  <dcterms:modified xsi:type="dcterms:W3CDTF">2014-03-18T16:49:04Z</dcterms:modified>
</cp:coreProperties>
</file>