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60" r:id="rId15"/>
    <p:sldId id="261"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373AC1D4-D3AB-4CEC-9303-5681AD3C9D27}" type="datetimeFigureOut">
              <a:rPr lang="es-ES" smtClean="0"/>
              <a:t>07/03/2020</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B41F5E7-C105-4823-BC28-FDE6F3AD0FF5}"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3AC1D4-D3AB-4CEC-9303-5681AD3C9D27}" type="datetimeFigureOut">
              <a:rPr lang="es-ES" smtClean="0"/>
              <a:t>07/03/2020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41F5E7-C105-4823-BC28-FDE6F3AD0FF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73AC1D4-D3AB-4CEC-9303-5681AD3C9D27}" type="datetimeFigureOut">
              <a:rPr lang="es-ES" smtClean="0"/>
              <a:t>07/03/2020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B41F5E7-C105-4823-BC28-FDE6F3AD0FF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373AC1D4-D3AB-4CEC-9303-5681AD3C9D27}" type="datetimeFigureOut">
              <a:rPr lang="es-ES" smtClean="0"/>
              <a:t>07/03/2020</a:t>
            </a:fld>
            <a:endParaRPr lang="es-ES"/>
          </a:p>
        </p:txBody>
      </p:sp>
      <p:sp>
        <p:nvSpPr>
          <p:cNvPr id="9" name="8 Marcador de número de diapositiva"/>
          <p:cNvSpPr>
            <a:spLocks noGrp="1"/>
          </p:cNvSpPr>
          <p:nvPr>
            <p:ph type="sldNum" sz="quarter" idx="15"/>
          </p:nvPr>
        </p:nvSpPr>
        <p:spPr/>
        <p:txBody>
          <a:bodyPr rtlCol="0"/>
          <a:lstStyle/>
          <a:p>
            <a:fld id="{1B41F5E7-C105-4823-BC28-FDE6F3AD0FF5}"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373AC1D4-D3AB-4CEC-9303-5681AD3C9D27}" type="datetimeFigureOut">
              <a:rPr lang="es-ES" smtClean="0"/>
              <a:t>07/03/2020</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B41F5E7-C105-4823-BC28-FDE6F3AD0FF5}"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373AC1D4-D3AB-4CEC-9303-5681AD3C9D27}" type="datetimeFigureOut">
              <a:rPr lang="es-ES" smtClean="0"/>
              <a:t>07/03/2020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B41F5E7-C105-4823-BC28-FDE6F3AD0FF5}"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373AC1D4-D3AB-4CEC-9303-5681AD3C9D27}" type="datetimeFigureOut">
              <a:rPr lang="es-ES" smtClean="0"/>
              <a:t>07/03/2020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B41F5E7-C105-4823-BC28-FDE6F3AD0FF5}"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373AC1D4-D3AB-4CEC-9303-5681AD3C9D27}" type="datetimeFigureOut">
              <a:rPr lang="es-ES" smtClean="0"/>
              <a:t>07/03/2020</a:t>
            </a:fld>
            <a:endParaRPr lang="es-ES"/>
          </a:p>
        </p:txBody>
      </p:sp>
      <p:sp>
        <p:nvSpPr>
          <p:cNvPr id="7" name="6 Marcador de número de diapositiva"/>
          <p:cNvSpPr>
            <a:spLocks noGrp="1"/>
          </p:cNvSpPr>
          <p:nvPr>
            <p:ph type="sldNum" sz="quarter" idx="11"/>
          </p:nvPr>
        </p:nvSpPr>
        <p:spPr/>
        <p:txBody>
          <a:bodyPr rtlCol="0"/>
          <a:lstStyle/>
          <a:p>
            <a:fld id="{1B41F5E7-C105-4823-BC28-FDE6F3AD0FF5}"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73AC1D4-D3AB-4CEC-9303-5681AD3C9D27}" type="datetimeFigureOut">
              <a:rPr lang="es-ES" smtClean="0"/>
              <a:t>07/03/2020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B41F5E7-C105-4823-BC28-FDE6F3AD0FF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373AC1D4-D3AB-4CEC-9303-5681AD3C9D27}" type="datetimeFigureOut">
              <a:rPr lang="es-ES" smtClean="0"/>
              <a:t>07/03/2020</a:t>
            </a:fld>
            <a:endParaRPr lang="es-ES"/>
          </a:p>
        </p:txBody>
      </p:sp>
      <p:sp>
        <p:nvSpPr>
          <p:cNvPr id="22" name="21 Marcador de número de diapositiva"/>
          <p:cNvSpPr>
            <a:spLocks noGrp="1"/>
          </p:cNvSpPr>
          <p:nvPr>
            <p:ph type="sldNum" sz="quarter" idx="15"/>
          </p:nvPr>
        </p:nvSpPr>
        <p:spPr/>
        <p:txBody>
          <a:bodyPr rtlCol="0"/>
          <a:lstStyle/>
          <a:p>
            <a:fld id="{1B41F5E7-C105-4823-BC28-FDE6F3AD0FF5}"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373AC1D4-D3AB-4CEC-9303-5681AD3C9D27}" type="datetimeFigureOut">
              <a:rPr lang="es-ES" smtClean="0"/>
              <a:t>07/03/2020</a:t>
            </a:fld>
            <a:endParaRPr lang="es-ES"/>
          </a:p>
        </p:txBody>
      </p:sp>
      <p:sp>
        <p:nvSpPr>
          <p:cNvPr id="18" name="17 Marcador de número de diapositiva"/>
          <p:cNvSpPr>
            <a:spLocks noGrp="1"/>
          </p:cNvSpPr>
          <p:nvPr>
            <p:ph type="sldNum" sz="quarter" idx="11"/>
          </p:nvPr>
        </p:nvSpPr>
        <p:spPr/>
        <p:txBody>
          <a:bodyPr rtlCol="0"/>
          <a:lstStyle/>
          <a:p>
            <a:fld id="{1B41F5E7-C105-4823-BC28-FDE6F3AD0FF5}"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73AC1D4-D3AB-4CEC-9303-5681AD3C9D27}" type="datetimeFigureOut">
              <a:rPr lang="es-ES" smtClean="0"/>
              <a:t>07/03/2020</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41F5E7-C105-4823-BC28-FDE6F3AD0FF5}"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FRAY ANTONIO DE GUEVARA</a:t>
            </a: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TEMAS SEGUNDA PARTE</a:t>
            </a:r>
            <a:endParaRPr lang="es-ES" dirty="0">
              <a:solidFill>
                <a:srgbClr val="002060"/>
              </a:solidFill>
            </a:endParaRPr>
          </a:p>
        </p:txBody>
      </p:sp>
      <p:sp>
        <p:nvSpPr>
          <p:cNvPr id="3" name="2 Marcador de contenido"/>
          <p:cNvSpPr>
            <a:spLocks noGrp="1"/>
          </p:cNvSpPr>
          <p:nvPr>
            <p:ph sz="quarter" idx="1"/>
          </p:nvPr>
        </p:nvSpPr>
        <p:spPr/>
        <p:txBody>
          <a:bodyPr>
            <a:normAutofit fontScale="25000" lnSpcReduction="20000"/>
          </a:bodyPr>
          <a:lstStyle/>
          <a:p>
            <a:r>
              <a:rPr lang="es-ES" sz="7200" dirty="0" smtClean="0">
                <a:latin typeface="Times New Roman" pitchFamily="18" charset="0"/>
                <a:cs typeface="Times New Roman" pitchFamily="18" charset="0"/>
              </a:rPr>
              <a:t>La distribución de los temas en la segunda parte de la obra será el siguiente:</a:t>
            </a:r>
          </a:p>
          <a:p>
            <a:r>
              <a:rPr lang="es-ES" sz="7200" dirty="0" smtClean="0">
                <a:latin typeface="Times New Roman" pitchFamily="18" charset="0"/>
                <a:cs typeface="Times New Roman" pitchFamily="18" charset="0"/>
              </a:rPr>
              <a:t> 6 sobre aspectos relacionados con el Humanismo.</a:t>
            </a:r>
          </a:p>
          <a:p>
            <a:r>
              <a:rPr lang="es-ES" sz="7200" dirty="0" smtClean="0">
                <a:latin typeface="Times New Roman" pitchFamily="18" charset="0"/>
                <a:cs typeface="Times New Roman" pitchFamily="18" charset="0"/>
              </a:rPr>
              <a:t> 6 centradas en temas morales.</a:t>
            </a:r>
          </a:p>
          <a:p>
            <a:r>
              <a:rPr lang="es-ES" sz="7200" dirty="0" smtClean="0">
                <a:latin typeface="Times New Roman" pitchFamily="18" charset="0"/>
                <a:cs typeface="Times New Roman" pitchFamily="18" charset="0"/>
              </a:rPr>
              <a:t> 6 de contenidos políticos.</a:t>
            </a:r>
          </a:p>
          <a:p>
            <a:r>
              <a:rPr lang="es-ES" sz="7200" dirty="0" smtClean="0">
                <a:latin typeface="Times New Roman" pitchFamily="18" charset="0"/>
                <a:cs typeface="Times New Roman" pitchFamily="18" charset="0"/>
              </a:rPr>
              <a:t> 4 exponiendo pasajes bíblicos.</a:t>
            </a:r>
          </a:p>
          <a:p>
            <a:r>
              <a:rPr lang="es-ES" sz="7200" dirty="0" smtClean="0">
                <a:latin typeface="Times New Roman" pitchFamily="18" charset="0"/>
                <a:cs typeface="Times New Roman" pitchFamily="18" charset="0"/>
              </a:rPr>
              <a:t> 8 sermones.</a:t>
            </a:r>
          </a:p>
          <a:p>
            <a:r>
              <a:rPr lang="es-ES" sz="7200" dirty="0" smtClean="0">
                <a:latin typeface="Times New Roman" pitchFamily="18" charset="0"/>
                <a:cs typeface="Times New Roman" pitchFamily="18" charset="0"/>
              </a:rPr>
              <a:t> 10 de exposición de doctrina religiosa</a:t>
            </a:r>
          </a:p>
          <a:p>
            <a:r>
              <a:rPr lang="es-ES" sz="7200" dirty="0" smtClean="0">
                <a:latin typeface="Times New Roman" pitchFamily="18" charset="0"/>
                <a:cs typeface="Times New Roman" pitchFamily="18" charset="0"/>
              </a:rPr>
              <a:t> 3 miscelánea.</a:t>
            </a:r>
          </a:p>
          <a:p>
            <a:r>
              <a:rPr lang="es-ES" sz="7200" dirty="0" smtClean="0">
                <a:latin typeface="Times New Roman" pitchFamily="18" charset="0"/>
                <a:cs typeface="Times New Roman" pitchFamily="18" charset="0"/>
              </a:rPr>
              <a:t>En </a:t>
            </a:r>
            <a:r>
              <a:rPr lang="es-ES" sz="7200" dirty="0" smtClean="0">
                <a:latin typeface="Times New Roman" pitchFamily="18" charset="0"/>
                <a:cs typeface="Times New Roman" pitchFamily="18" charset="0"/>
              </a:rPr>
              <a:t>la segunda parte los temas son religiosos y se incluyen ocho sermones y unos  pequeños tratados políticos que podrían leerse de modo independiente entre sí, como es el caso de las cinco cartas (II, 30-34) cruzadas entre Plutarco y Trajano que forman en su conjunto un tratado propio del </a:t>
            </a:r>
            <a:r>
              <a:rPr lang="es-ES" sz="7200" i="1" dirty="0" err="1" smtClean="0">
                <a:latin typeface="Times New Roman" pitchFamily="18" charset="0"/>
                <a:cs typeface="Times New Roman" pitchFamily="18" charset="0"/>
              </a:rPr>
              <a:t>Relox</a:t>
            </a:r>
            <a:r>
              <a:rPr lang="es-ES" sz="7200" i="1" dirty="0" smtClean="0">
                <a:latin typeface="Times New Roman" pitchFamily="18" charset="0"/>
                <a:cs typeface="Times New Roman" pitchFamily="18" charset="0"/>
              </a:rPr>
              <a:t> </a:t>
            </a:r>
            <a:r>
              <a:rPr lang="es-ES" sz="7200" dirty="0" smtClean="0">
                <a:latin typeface="Times New Roman" pitchFamily="18" charset="0"/>
                <a:cs typeface="Times New Roman" pitchFamily="18" charset="0"/>
              </a:rPr>
              <a:t>o la </a:t>
            </a:r>
            <a:r>
              <a:rPr lang="es-ES" sz="7200" i="1" dirty="0" smtClean="0">
                <a:latin typeface="Times New Roman" pitchFamily="18" charset="0"/>
                <a:cs typeface="Times New Roman" pitchFamily="18" charset="0"/>
              </a:rPr>
              <a:t>Década</a:t>
            </a:r>
            <a:r>
              <a:rPr lang="es-ES" sz="7200" dirty="0" smtClean="0">
                <a:latin typeface="Times New Roman" pitchFamily="18" charset="0"/>
                <a:cs typeface="Times New Roman" pitchFamily="18" charset="0"/>
              </a:rPr>
              <a:t>.</a:t>
            </a:r>
          </a:p>
          <a:p>
            <a:r>
              <a:rPr lang="es-ES" sz="7200" dirty="0" smtClean="0">
                <a:latin typeface="Times New Roman" pitchFamily="18" charset="0"/>
                <a:cs typeface="Times New Roman" pitchFamily="18" charset="0"/>
              </a:rPr>
              <a:t>El narrador irónico con el argumento del manuscrito hallado piensa M. Pelayo que pudo tener su origen en las Epístolas. El libro que lee Hamlet: palabras, palabras, palabras del </a:t>
            </a:r>
            <a:r>
              <a:rPr lang="es-ES" sz="7200" dirty="0" err="1" smtClean="0">
                <a:latin typeface="Times New Roman" pitchFamily="18" charset="0"/>
                <a:cs typeface="Times New Roman" pitchFamily="18" charset="0"/>
              </a:rPr>
              <a:t>satirical</a:t>
            </a:r>
            <a:r>
              <a:rPr lang="es-ES" sz="7200" dirty="0" smtClean="0">
                <a:latin typeface="Times New Roman" pitchFamily="18" charset="0"/>
                <a:cs typeface="Times New Roman" pitchFamily="18" charset="0"/>
              </a:rPr>
              <a:t> s</a:t>
            </a:r>
            <a:r>
              <a:rPr lang="es-ES" sz="7200" dirty="0" smtClean="0">
                <a:latin typeface="Times New Roman" pitchFamily="18" charset="0"/>
                <a:cs typeface="Times New Roman" pitchFamily="18" charset="0"/>
              </a:rPr>
              <a:t>urge </a:t>
            </a:r>
            <a:r>
              <a:rPr lang="es-ES" sz="7200" dirty="0" smtClean="0">
                <a:latin typeface="Times New Roman" pitchFamily="18" charset="0"/>
                <a:cs typeface="Times New Roman" pitchFamily="18" charset="0"/>
              </a:rPr>
              <a:t>parece referirse a las epístolas de Guevara.</a:t>
            </a:r>
          </a:p>
          <a:p>
            <a:pPr>
              <a:buNone/>
            </a:pPr>
            <a:r>
              <a:rPr lang="es-ES" sz="7200" dirty="0" smtClean="0">
                <a:latin typeface="Times New Roman" pitchFamily="18" charset="0"/>
                <a:cs typeface="Times New Roman" pitchFamily="18" charset="0"/>
              </a:rPr>
              <a:t> </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dirty="0" smtClean="0">
                <a:solidFill>
                  <a:srgbClr val="002060"/>
                </a:solidFill>
              </a:rPr>
              <a:t>MENOSPRECIO DE CORTE Y ALABANZA DE ALDEA</a:t>
            </a:r>
            <a:endParaRPr lang="es-ES" sz="3200" dirty="0">
              <a:solidFill>
                <a:srgbClr val="002060"/>
              </a:solidFill>
            </a:endParaRPr>
          </a:p>
        </p:txBody>
      </p:sp>
      <p:sp>
        <p:nvSpPr>
          <p:cNvPr id="3" name="2 Marcador de contenido"/>
          <p:cNvSpPr>
            <a:spLocks noGrp="1"/>
          </p:cNvSpPr>
          <p:nvPr>
            <p:ph sz="quarter" idx="1"/>
          </p:nvPr>
        </p:nvSpPr>
        <p:spPr/>
        <p:txBody>
          <a:bodyPr>
            <a:normAutofit fontScale="25000" lnSpcReduction="20000"/>
          </a:bodyPr>
          <a:lstStyle/>
          <a:p>
            <a:pPr algn="just"/>
            <a:r>
              <a:rPr lang="es-ES" sz="8000" dirty="0" smtClean="0">
                <a:latin typeface="Times New Roman" pitchFamily="18" charset="0"/>
                <a:cs typeface="Times New Roman" pitchFamily="18" charset="0"/>
              </a:rPr>
              <a:t>Ya en la </a:t>
            </a:r>
            <a:r>
              <a:rPr lang="es-ES" sz="8000" i="1" dirty="0" smtClean="0">
                <a:latin typeface="Times New Roman" pitchFamily="18" charset="0"/>
                <a:cs typeface="Times New Roman" pitchFamily="18" charset="0"/>
              </a:rPr>
              <a:t>Década de Césares </a:t>
            </a:r>
            <a:r>
              <a:rPr lang="es-ES" sz="8000" dirty="0" smtClean="0">
                <a:latin typeface="Times New Roman" pitchFamily="18" charset="0"/>
                <a:cs typeface="Times New Roman" pitchFamily="18" charset="0"/>
              </a:rPr>
              <a:t>se presentaba la temática de la heroicidad que supone el abandono de la corte y el refugio en la aldea de dos emperadores romanos: </a:t>
            </a:r>
            <a:r>
              <a:rPr lang="es-ES" sz="8000" dirty="0" err="1" smtClean="0">
                <a:latin typeface="Times New Roman" pitchFamily="18" charset="0"/>
                <a:cs typeface="Times New Roman" pitchFamily="18" charset="0"/>
              </a:rPr>
              <a:t>Pertinax</a:t>
            </a:r>
            <a:r>
              <a:rPr lang="es-ES" sz="8000" dirty="0" smtClean="0">
                <a:latin typeface="Times New Roman" pitchFamily="18" charset="0"/>
                <a:cs typeface="Times New Roman" pitchFamily="18" charset="0"/>
              </a:rPr>
              <a:t> y Antonio Pío. Abandonando los honores públicos por una cómoda y relajante vida en el campo como prueba de humildad y de virtud.</a:t>
            </a:r>
          </a:p>
          <a:p>
            <a:pPr algn="just"/>
            <a:r>
              <a:rPr lang="es-ES" sz="8000" dirty="0" smtClean="0">
                <a:latin typeface="Times New Roman" pitchFamily="18" charset="0"/>
                <a:cs typeface="Times New Roman" pitchFamily="18" charset="0"/>
              </a:rPr>
              <a:t>Estructura: una </a:t>
            </a:r>
            <a:r>
              <a:rPr lang="es-ES" sz="8000" dirty="0" smtClean="0">
                <a:latin typeface="Times New Roman" pitchFamily="18" charset="0"/>
                <a:cs typeface="Times New Roman" pitchFamily="18" charset="0"/>
              </a:rPr>
              <a:t>de generalidades no muy conexas y definidas (capítulos I al IV); otra indicando los privilegios o ventajas de la vida en la aldea y los males e inconvenientes de la vida en la corte (capítulos V al XVII); y otra final en la que el autor lamenta haber vivido en la corte por los daños que esto le ocasionó, y se despide para siempre del mundo (capítulos XVIII al XX</a:t>
            </a:r>
            <a:r>
              <a:rPr lang="es-ES" sz="8000" dirty="0" smtClean="0">
                <a:latin typeface="Times New Roman" pitchFamily="18" charset="0"/>
                <a:cs typeface="Times New Roman" pitchFamily="18" charset="0"/>
              </a:rPr>
              <a:t>).</a:t>
            </a:r>
          </a:p>
          <a:p>
            <a:pPr algn="just"/>
            <a:r>
              <a:rPr lang="es-ES" sz="8000" dirty="0" smtClean="0">
                <a:latin typeface="Times New Roman" pitchFamily="18" charset="0"/>
                <a:cs typeface="Times New Roman" pitchFamily="18" charset="0"/>
              </a:rPr>
              <a:t>la génesis de la obra, ya que en dicho momento Guevara es trasladado a su Obispado de Mondoñedo. Márquez Villanueva apunta en este sentido que la dedicatoria al rey de Portugal Juan III, despreciando a Carlos V confirmaría dicho </a:t>
            </a:r>
            <a:r>
              <a:rPr lang="es-ES" sz="8000" dirty="0" smtClean="0">
                <a:latin typeface="Times New Roman" pitchFamily="18" charset="0"/>
                <a:cs typeface="Times New Roman" pitchFamily="18" charset="0"/>
              </a:rPr>
              <a:t>hecho. </a:t>
            </a:r>
            <a:r>
              <a:rPr lang="es-ES" sz="8000" dirty="0" smtClean="0">
                <a:latin typeface="Times New Roman" pitchFamily="18" charset="0"/>
                <a:cs typeface="Times New Roman" pitchFamily="18" charset="0"/>
              </a:rPr>
              <a:t>Guevara la usa para ponerse el mismo como ejemplo de su conocimiento de la verdadera naturaleza de la corte</a:t>
            </a:r>
            <a:r>
              <a:rPr lang="es-ES" sz="8000" dirty="0" smtClean="0">
                <a:latin typeface="Times New Roman" pitchFamily="18" charset="0"/>
                <a:cs typeface="Times New Roman" pitchFamily="18" charset="0"/>
              </a:rPr>
              <a:t>.</a:t>
            </a:r>
            <a:r>
              <a:rPr lang="es-ES" sz="8000" dirty="0" smtClean="0">
                <a:latin typeface="Times New Roman" pitchFamily="18" charset="0"/>
                <a:cs typeface="Times New Roman" pitchFamily="18" charset="0"/>
              </a:rPr>
              <a:t> Guevara pretendería retener a los hidalgos en el campo intentando con ello evitar el alza del poder del dinero y conseguir esquivar la crisis económica con el desarrollo de la </a:t>
            </a:r>
            <a:r>
              <a:rPr lang="es-ES" sz="8000" dirty="0" smtClean="0">
                <a:latin typeface="Times New Roman" pitchFamily="18" charset="0"/>
                <a:cs typeface="Times New Roman" pitchFamily="18" charset="0"/>
              </a:rPr>
              <a:t>agricultura en la crisis de 1538-9.</a:t>
            </a:r>
            <a:endParaRPr lang="es-ES" sz="8000" dirty="0" smtClean="0">
              <a:latin typeface="Times New Roman" pitchFamily="18" charset="0"/>
              <a:cs typeface="Times New Roman" pitchFamily="18" charset="0"/>
            </a:endParaRPr>
          </a:p>
          <a:p>
            <a:endParaRPr lang="es-ES" dirty="0" smtClean="0"/>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ARTE DE MAREAR</a:t>
            </a:r>
            <a:endParaRPr lang="es-ES" dirty="0">
              <a:solidFill>
                <a:srgbClr val="002060"/>
              </a:solidFill>
            </a:endParaRPr>
          </a:p>
        </p:txBody>
      </p:sp>
      <p:sp>
        <p:nvSpPr>
          <p:cNvPr id="3" name="2 Marcador de contenido"/>
          <p:cNvSpPr>
            <a:spLocks noGrp="1"/>
          </p:cNvSpPr>
          <p:nvPr>
            <p:ph sz="quarter" idx="1"/>
          </p:nvPr>
        </p:nvSpPr>
        <p:spPr/>
        <p:txBody>
          <a:bodyPr>
            <a:normAutofit/>
          </a:bodyPr>
          <a:lstStyle/>
          <a:p>
            <a:pPr algn="just"/>
            <a:r>
              <a:rPr lang="es-ES" sz="2800" dirty="0" smtClean="0"/>
              <a:t>Es esta una obra particular dentro de su producción por el tema tratado. Su destinatario era de nuevo Francisco de los Cobos de forma directa e, indirectamente, todo aquel que fuese a embarcarse. Los cuatro primeros capítulos de la obra nos ponen en conocimiento de lo que se nos avecina en el resto de la obra: descripción de la vida en la galera (V-VII), jerga marinera (VIII), definición del mar (IX) y consejos prácticos (X). no  parecen citas.</a:t>
            </a:r>
          </a:p>
          <a:p>
            <a:endParaRPr lang="es-ES"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OBRAS RELIGIOSAS</a:t>
            </a:r>
            <a:endParaRPr lang="es-ES" dirty="0">
              <a:solidFill>
                <a:srgbClr val="002060"/>
              </a:solidFill>
            </a:endParaRPr>
          </a:p>
        </p:txBody>
      </p:sp>
      <p:sp>
        <p:nvSpPr>
          <p:cNvPr id="3" name="2 Marcador de contenido"/>
          <p:cNvSpPr>
            <a:spLocks noGrp="1"/>
          </p:cNvSpPr>
          <p:nvPr>
            <p:ph sz="quarter" idx="1"/>
          </p:nvPr>
        </p:nvSpPr>
        <p:spPr/>
        <p:txBody>
          <a:bodyPr>
            <a:normAutofit fontScale="62500" lnSpcReduction="20000"/>
          </a:bodyPr>
          <a:lstStyle/>
          <a:p>
            <a:pPr algn="just"/>
            <a:r>
              <a:rPr lang="es-ES" b="1" dirty="0" smtClean="0"/>
              <a:t>Oratorio de </a:t>
            </a:r>
            <a:r>
              <a:rPr lang="es-ES" b="1" dirty="0" smtClean="0"/>
              <a:t>religiosos: </a:t>
            </a:r>
            <a:r>
              <a:rPr lang="es-ES" dirty="0" smtClean="0"/>
              <a:t>Con </a:t>
            </a:r>
            <a:r>
              <a:rPr lang="es-ES" dirty="0" smtClean="0"/>
              <a:t>ella comienza la primera de las tres últimas obras escritas por Antonio de Guevara, compartiendo todas ellas la clara vocación religiosa en su </a:t>
            </a:r>
            <a:r>
              <a:rPr lang="es-ES" dirty="0" smtClean="0"/>
              <a:t>redacción, que se </a:t>
            </a:r>
            <a:r>
              <a:rPr lang="es-ES" dirty="0" smtClean="0"/>
              <a:t>terminó de imprimir en Valladolid, por Juan de </a:t>
            </a:r>
            <a:r>
              <a:rPr lang="es-ES" dirty="0" err="1" smtClean="0"/>
              <a:t>Villaquirán</a:t>
            </a:r>
            <a:r>
              <a:rPr lang="es-ES" dirty="0" smtClean="0"/>
              <a:t>, </a:t>
            </a:r>
            <a:r>
              <a:rPr lang="es-ES" dirty="0" smtClean="0"/>
              <a:t>el1º </a:t>
            </a:r>
            <a:r>
              <a:rPr lang="es-ES" dirty="0" smtClean="0"/>
              <a:t>de diciembre de 1542. En los cincuenta y cinco capítulos de este libro, desarrolla Guevara varios puntos concernientes, sobre todo, a la vida religiosa, como son los deberes y virtudes de un buen religioso, singularmente lo que atañe a la pobreza, obediencia y castidad</a:t>
            </a:r>
            <a:r>
              <a:rPr lang="es-ES" dirty="0" smtClean="0"/>
              <a:t>.</a:t>
            </a:r>
          </a:p>
          <a:p>
            <a:pPr algn="just"/>
            <a:r>
              <a:rPr lang="es-ES" b="1" dirty="0" smtClean="0"/>
              <a:t>Monte </a:t>
            </a:r>
            <a:r>
              <a:rPr lang="es-ES" b="1" dirty="0" smtClean="0"/>
              <a:t>Calvario: </a:t>
            </a:r>
            <a:r>
              <a:rPr lang="es-ES" dirty="0" smtClean="0"/>
              <a:t>Lo </a:t>
            </a:r>
            <a:r>
              <a:rPr lang="es-ES" dirty="0" smtClean="0"/>
              <a:t>divide Guevara en dos partes: la primera se terminó de imprimir por vez primera </a:t>
            </a:r>
            <a:r>
              <a:rPr lang="es-ES" dirty="0" err="1" smtClean="0"/>
              <a:t>enValladolid</a:t>
            </a:r>
            <a:r>
              <a:rPr lang="es-ES" dirty="0" smtClean="0"/>
              <a:t>,  por Juan de </a:t>
            </a:r>
            <a:r>
              <a:rPr lang="es-ES" dirty="0" err="1" smtClean="0"/>
              <a:t>Villaquirán</a:t>
            </a:r>
            <a:r>
              <a:rPr lang="es-ES" dirty="0" smtClean="0"/>
              <a:t>, el 13 de enero de 1545; y la segunda se imprimió, ya muerto Fray Antonio, por Sebastián Martínez, criado del Autor, en Valladolid el 11 de enero de 1548. El contenido de esta obra la sintetiza el autor diciendo, en la portada, que la primera parte trata de «todos los misterios del monte </a:t>
            </a:r>
            <a:r>
              <a:rPr lang="es-ES" dirty="0" smtClean="0"/>
              <a:t>Calvario.</a:t>
            </a:r>
            <a:r>
              <a:rPr lang="es-ES" dirty="0" smtClean="0"/>
              <a:t> El estilo de la obra, que buscaba impactar en el lector o ser usada para dicho efecto en la predicación, es sencillo, sin artificios </a:t>
            </a:r>
            <a:r>
              <a:rPr lang="es-ES" dirty="0" smtClean="0"/>
              <a:t>retóricos.</a:t>
            </a:r>
          </a:p>
          <a:p>
            <a:pPr algn="just"/>
            <a:r>
              <a:rPr lang="es-ES" b="1" dirty="0" smtClean="0"/>
              <a:t>Constituciones </a:t>
            </a:r>
            <a:r>
              <a:rPr lang="es-ES" b="1" dirty="0" smtClean="0"/>
              <a:t>Sinodales: </a:t>
            </a:r>
            <a:r>
              <a:rPr lang="es-ES" dirty="0" smtClean="0"/>
              <a:t>Dentro </a:t>
            </a:r>
            <a:r>
              <a:rPr lang="es-ES" dirty="0" smtClean="0"/>
              <a:t>de la actividad pastoral de Guevara al frente de la diócesis de Mondoñedo, destacan las </a:t>
            </a:r>
            <a:r>
              <a:rPr lang="es-ES" i="1" dirty="0" smtClean="0"/>
              <a:t>Constituciones Sinodales</a:t>
            </a:r>
            <a:r>
              <a:rPr lang="es-ES" dirty="0" smtClean="0"/>
              <a:t>. De los sínodos de 1538 y 1540, desgraciadamente no han llegado a nosotros las constituciones aprobadas, aunque no cabe la menor duda de que fueron aprobadas y publicadas como el propio Guevara señala en las de 1541.</a:t>
            </a:r>
          </a:p>
          <a:p>
            <a:endParaRPr lang="es-ES" dirty="0" smtClean="0"/>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LIBRO I</a:t>
            </a:r>
            <a:endParaRPr lang="es-ES" dirty="0">
              <a:solidFill>
                <a:srgbClr val="002060"/>
              </a:solidFill>
            </a:endParaRPr>
          </a:p>
        </p:txBody>
      </p:sp>
      <p:sp>
        <p:nvSpPr>
          <p:cNvPr id="3" name="2 Marcador de contenido"/>
          <p:cNvSpPr>
            <a:spLocks noGrp="1"/>
          </p:cNvSpPr>
          <p:nvPr>
            <p:ph sz="quarter" idx="1"/>
          </p:nvPr>
        </p:nvSpPr>
        <p:spPr/>
        <p:txBody>
          <a:bodyPr>
            <a:normAutofit lnSpcReduction="10000"/>
          </a:bodyPr>
          <a:lstStyle/>
          <a:p>
            <a:pPr algn="just"/>
            <a:r>
              <a:rPr lang="es-ES" dirty="0" smtClean="0"/>
              <a:t>El primer libro es casi en su totalidad original. Es el libro donde se expone su teoría política de forma más clara: manifiesta la superioridad del Dios cristiano, que beneficia a los príncipes que son buenos cristianos; también es necesario que dichos príncipes en su obrar se aconsejen de grandes sabios. Ello da como resultado el establecimiento de una monarquía estable, inmune a las novedades extranjeras que la contaminarían, etc. Guevara organiza y </a:t>
            </a:r>
            <a:r>
              <a:rPr lang="es-ES" dirty="0" err="1" smtClean="0"/>
              <a:t>reexpone</a:t>
            </a:r>
            <a:r>
              <a:rPr lang="es-ES" dirty="0" smtClean="0"/>
              <a:t> en él, las ideas centrales del Imperio hispánico. No ha de ser un Imperio depredador, sino un Imperio que busca el bien de los súbditos y, entre ellos, el bien de los indios.</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RESTO DE LIBROS</a:t>
            </a:r>
            <a:endParaRPr lang="es-ES" dirty="0">
              <a:solidFill>
                <a:srgbClr val="002060"/>
              </a:solidFill>
            </a:endParaRPr>
          </a:p>
        </p:txBody>
      </p:sp>
      <p:sp>
        <p:nvSpPr>
          <p:cNvPr id="3" name="2 Marcador de contenido"/>
          <p:cNvSpPr>
            <a:spLocks noGrp="1"/>
          </p:cNvSpPr>
          <p:nvPr>
            <p:ph sz="quarter" idx="1"/>
          </p:nvPr>
        </p:nvSpPr>
        <p:spPr/>
        <p:txBody>
          <a:bodyPr>
            <a:normAutofit fontScale="92500"/>
          </a:bodyPr>
          <a:lstStyle/>
          <a:p>
            <a:pPr algn="just"/>
            <a:r>
              <a:rPr lang="es-ES" dirty="0" smtClean="0"/>
              <a:t>El segundo libro expone los ideales de vida “que los príncipes y grandes señores han de tener con sus mujeres y de cómo han de criar a sus hijos</a:t>
            </a:r>
            <a:r>
              <a:rPr lang="es-ES" dirty="0" smtClean="0"/>
              <a:t>”,</a:t>
            </a:r>
            <a:r>
              <a:rPr lang="es-ES" dirty="0" smtClean="0"/>
              <a:t> dentro de la corriente de libros de educación de príncipes.</a:t>
            </a:r>
          </a:p>
          <a:p>
            <a:pPr algn="just"/>
            <a:r>
              <a:rPr lang="es-ES" dirty="0" smtClean="0"/>
              <a:t>  </a:t>
            </a:r>
            <a:r>
              <a:rPr lang="es-ES" dirty="0" smtClean="0"/>
              <a:t>El libro tercero se abre con nuevos capítulos sobre la justicia, la administración de la  misma y las formas de escoger jueces</a:t>
            </a:r>
            <a:r>
              <a:rPr lang="es-ES" dirty="0" smtClean="0"/>
              <a:t>.</a:t>
            </a:r>
            <a:r>
              <a:rPr lang="es-ES" dirty="0" smtClean="0"/>
              <a:t> Es aquí donde inserta el diálogo con el villano. A tal efecto no podríamos olvidar que el pensamiento de Antonio de Guevara se encuentra presente en el Discurso del Emperador ante las Cortes de  Monzón en 1528 e incluso en la Oración ante el Papa Paulo III, en 1536, con motivo de su coronación como Emperador.</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MARCO AURELIO</a:t>
            </a:r>
            <a:endParaRPr lang="es-ES" dirty="0">
              <a:solidFill>
                <a:srgbClr val="002060"/>
              </a:solidFill>
            </a:endParaRPr>
          </a:p>
        </p:txBody>
      </p:sp>
      <p:sp>
        <p:nvSpPr>
          <p:cNvPr id="3" name="2 Marcador de contenido"/>
          <p:cNvSpPr>
            <a:spLocks noGrp="1"/>
          </p:cNvSpPr>
          <p:nvPr>
            <p:ph sz="quarter" idx="1"/>
          </p:nvPr>
        </p:nvSpPr>
        <p:spPr/>
        <p:txBody>
          <a:bodyPr>
            <a:normAutofit fontScale="77500" lnSpcReduction="20000"/>
          </a:bodyPr>
          <a:lstStyle/>
          <a:p>
            <a:pPr algn="just"/>
            <a:r>
              <a:rPr lang="es-ES" dirty="0" smtClean="0"/>
              <a:t>Es la primera obra escrita por Fray Antonio de Guevara, debía de superar el autor ya los cuarenta y cinco años cuando lo terminó. Siempre fue su obra más </a:t>
            </a:r>
            <a:r>
              <a:rPr lang="es-ES" dirty="0" smtClean="0"/>
              <a:t>apreciada. </a:t>
            </a:r>
            <a:r>
              <a:rPr lang="es-ES" dirty="0" smtClean="0"/>
              <a:t>. El </a:t>
            </a:r>
            <a:r>
              <a:rPr lang="es-ES" i="1" dirty="0" smtClean="0"/>
              <a:t>Marco Aurelio </a:t>
            </a:r>
            <a:r>
              <a:rPr lang="es-ES" dirty="0" smtClean="0"/>
              <a:t>apareció en el mercado sin la autorización de su autor, como bien declara en los preliminares del </a:t>
            </a:r>
            <a:r>
              <a:rPr lang="es-ES" i="1" dirty="0" err="1" smtClean="0"/>
              <a:t>Relox</a:t>
            </a:r>
            <a:r>
              <a:rPr lang="es-ES" i="1" dirty="0" smtClean="0"/>
              <a:t> de príncipes</a:t>
            </a:r>
            <a:r>
              <a:rPr lang="es-ES" dirty="0" smtClean="0"/>
              <a:t>, debido al robo del </a:t>
            </a:r>
            <a:r>
              <a:rPr lang="es-ES" dirty="0" smtClean="0"/>
              <a:t>manuscrito. </a:t>
            </a:r>
            <a:r>
              <a:rPr lang="es-ES" dirty="0" smtClean="0"/>
              <a:t>De dichas copias salieron las ediciones del libro a partir del año 1528</a:t>
            </a:r>
            <a:r>
              <a:rPr lang="es-ES" dirty="0" smtClean="0"/>
              <a:t>.</a:t>
            </a:r>
          </a:p>
          <a:p>
            <a:pPr algn="just"/>
            <a:r>
              <a:rPr lang="es-ES" dirty="0" smtClean="0"/>
              <a:t>Una </a:t>
            </a:r>
            <a:r>
              <a:rPr lang="es-ES" dirty="0" smtClean="0"/>
              <a:t>segunda redacción que aparecería en 1529 como el </a:t>
            </a:r>
            <a:r>
              <a:rPr lang="es-ES" i="1" dirty="0" err="1" smtClean="0"/>
              <a:t>Relox</a:t>
            </a:r>
            <a:r>
              <a:rPr lang="es-ES" i="1" dirty="0" smtClean="0"/>
              <a:t> de príncipes</a:t>
            </a:r>
            <a:r>
              <a:rPr lang="es-ES" dirty="0" smtClean="0"/>
              <a:t>. El </a:t>
            </a:r>
            <a:r>
              <a:rPr lang="es-ES" i="1" dirty="0" smtClean="0"/>
              <a:t>Marco Aurelio </a:t>
            </a:r>
            <a:r>
              <a:rPr lang="es-ES" dirty="0" smtClean="0"/>
              <a:t>circulaba por la corte ya en 1525. El autor asegura que había empezado a </a:t>
            </a:r>
            <a:r>
              <a:rPr lang="es-ES" dirty="0" smtClean="0"/>
              <a:t>trabajar </a:t>
            </a:r>
            <a:r>
              <a:rPr lang="es-ES" dirty="0" smtClean="0"/>
              <a:t>el texto en </a:t>
            </a:r>
            <a:r>
              <a:rPr lang="es-ES" dirty="0" smtClean="0"/>
              <a:t>1518. Su </a:t>
            </a:r>
            <a:r>
              <a:rPr lang="es-ES" dirty="0" smtClean="0"/>
              <a:t>composición consta de unos </a:t>
            </a:r>
            <a:r>
              <a:rPr lang="es-ES" dirty="0" smtClean="0"/>
              <a:t>preliminares </a:t>
            </a:r>
            <a:r>
              <a:rPr lang="es-ES" dirty="0" smtClean="0"/>
              <a:t>(prólogo y argumento) y de dos libros. El primero, dividido en cuarenta y  </a:t>
            </a:r>
            <a:r>
              <a:rPr lang="es-ES" dirty="0" smtClean="0"/>
              <a:t>ocho </a:t>
            </a:r>
            <a:r>
              <a:rPr lang="es-ES" dirty="0" smtClean="0"/>
              <a:t>capítulos, narra la vida del Emperador </a:t>
            </a:r>
            <a:r>
              <a:rPr lang="es-ES" dirty="0" err="1" smtClean="0"/>
              <a:t>MarcoAurelio</a:t>
            </a:r>
            <a:r>
              <a:rPr lang="es-ES" dirty="0" smtClean="0"/>
              <a:t> y el segundo es un epistolario  de dieciocho cartas del propio Marco Aurelio</a:t>
            </a:r>
            <a:r>
              <a:rPr lang="es-ES" dirty="0" smtClean="0"/>
              <a:t>.</a:t>
            </a:r>
            <a:r>
              <a:rPr lang="es-ES" dirty="0" smtClean="0"/>
              <a:t> Comienza Guevara al final del Argumento afirmando que encontró el original griego de la historia de Emperador Marco Aurelio en la Biblioteca Cosme de </a:t>
            </a:r>
            <a:r>
              <a:rPr lang="es-ES" dirty="0" err="1" smtClean="0"/>
              <a:t>Médicis</a:t>
            </a:r>
            <a:r>
              <a:rPr lang="es-ES" dirty="0" smtClean="0"/>
              <a:t>. A pesar de ello, sí disponía para su redacción de la difundida Historia </a:t>
            </a:r>
            <a:r>
              <a:rPr lang="es-ES" dirty="0" smtClean="0"/>
              <a:t>Augusta.</a:t>
            </a:r>
            <a:endParaRPr lang="es-ES" dirty="0" smtClean="0"/>
          </a:p>
          <a:p>
            <a:endParaRPr lang="es-ES" dirty="0" smtClean="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RELOJ DE PRÍNCIPES</a:t>
            </a:r>
            <a:endParaRPr lang="es-ES" dirty="0">
              <a:solidFill>
                <a:srgbClr val="002060"/>
              </a:solidFill>
            </a:endParaRPr>
          </a:p>
        </p:txBody>
      </p:sp>
      <p:sp>
        <p:nvSpPr>
          <p:cNvPr id="3" name="2 Marcador de contenido"/>
          <p:cNvSpPr>
            <a:spLocks noGrp="1"/>
          </p:cNvSpPr>
          <p:nvPr>
            <p:ph sz="quarter" idx="1"/>
          </p:nvPr>
        </p:nvSpPr>
        <p:spPr/>
        <p:txBody>
          <a:bodyPr>
            <a:normAutofit lnSpcReduction="10000"/>
          </a:bodyPr>
          <a:lstStyle/>
          <a:p>
            <a:pPr algn="just"/>
            <a:r>
              <a:rPr lang="es-ES" b="1" dirty="0" smtClean="0"/>
              <a:t>E</a:t>
            </a:r>
            <a:r>
              <a:rPr lang="es-ES" b="1" dirty="0" smtClean="0"/>
              <a:t>l </a:t>
            </a:r>
            <a:r>
              <a:rPr lang="es-ES" b="1" i="1" dirty="0" err="1" smtClean="0"/>
              <a:t>Relox</a:t>
            </a:r>
            <a:r>
              <a:rPr lang="es-ES" b="1" i="1" dirty="0" smtClean="0"/>
              <a:t> de príncipes</a:t>
            </a:r>
            <a:r>
              <a:rPr lang="es-ES" b="1" dirty="0" smtClean="0"/>
              <a:t>, impreso</a:t>
            </a:r>
            <a:r>
              <a:rPr lang="es-ES" dirty="0" smtClean="0"/>
              <a:t> en 1529. A pesar de ser una segunda redacción, ello no puede llevarnos a confundirnos y afirmar que sean la misma obra, por más que la última haya recogido una parte importante del primero. Las razones de tal confusión a la hora de buscar la identificación entre ambas obras se deben al impresor Germán </a:t>
            </a:r>
            <a:r>
              <a:rPr lang="es-ES" dirty="0" err="1" smtClean="0"/>
              <a:t>Gallarde</a:t>
            </a:r>
            <a:r>
              <a:rPr lang="es-ES" dirty="0" smtClean="0"/>
              <a:t>, quien al reeditar el </a:t>
            </a:r>
            <a:r>
              <a:rPr lang="es-ES" i="1" dirty="0" err="1" smtClean="0"/>
              <a:t>Relox</a:t>
            </a:r>
            <a:r>
              <a:rPr lang="es-ES" i="1" dirty="0" smtClean="0"/>
              <a:t> </a:t>
            </a:r>
            <a:r>
              <a:rPr lang="es-ES" dirty="0" smtClean="0"/>
              <a:t>en septiembre de 1529, cinco meses después de aparecer la primera edición (Valladolid, Nicolás Thierry, 8 de abril de 1529), sustituye el título original de la nueva redacción de la obra, por el de </a:t>
            </a:r>
            <a:r>
              <a:rPr lang="es-ES" i="1" dirty="0" smtClean="0"/>
              <a:t>Libro del elocuentísimo Emperador Marco Aurelio con el </a:t>
            </a:r>
            <a:r>
              <a:rPr lang="es-ES" i="1" dirty="0" err="1" smtClean="0"/>
              <a:t>Relox</a:t>
            </a:r>
            <a:r>
              <a:rPr lang="es-ES" i="1" dirty="0" smtClean="0"/>
              <a:t> de </a:t>
            </a:r>
            <a:r>
              <a:rPr lang="es-ES" i="1" dirty="0" smtClean="0"/>
              <a:t>príncipes.</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ESTRUCTURA</a:t>
            </a:r>
            <a:endParaRPr lang="es-ES" dirty="0">
              <a:solidFill>
                <a:srgbClr val="002060"/>
              </a:solidFill>
            </a:endParaRPr>
          </a:p>
        </p:txBody>
      </p:sp>
      <p:sp>
        <p:nvSpPr>
          <p:cNvPr id="3" name="2 Marcador de contenido"/>
          <p:cNvSpPr>
            <a:spLocks noGrp="1"/>
          </p:cNvSpPr>
          <p:nvPr>
            <p:ph sz="quarter" idx="1"/>
          </p:nvPr>
        </p:nvSpPr>
        <p:spPr/>
        <p:txBody>
          <a:bodyPr>
            <a:normAutofit fontScale="92500" lnSpcReduction="10000"/>
          </a:bodyPr>
          <a:lstStyle/>
          <a:p>
            <a:pPr algn="just"/>
            <a:r>
              <a:rPr lang="es-ES" dirty="0" smtClean="0"/>
              <a:t>En total son veinticuatro capítulos del </a:t>
            </a:r>
            <a:r>
              <a:rPr lang="es-ES" i="1" dirty="0" smtClean="0"/>
              <a:t>Marco Aurelio </a:t>
            </a:r>
            <a:r>
              <a:rPr lang="es-ES" dirty="0" smtClean="0"/>
              <a:t>desarrollados en veintisiete del </a:t>
            </a:r>
            <a:r>
              <a:rPr lang="es-ES" i="1" dirty="0" err="1" smtClean="0"/>
              <a:t>Relox</a:t>
            </a:r>
            <a:r>
              <a:rPr lang="es-ES" i="1" dirty="0" smtClean="0"/>
              <a:t> </a:t>
            </a:r>
            <a:r>
              <a:rPr lang="es-ES" dirty="0" smtClean="0"/>
              <a:t>y nueve cartas del epistolario que supondrán veinticuatro nuevos capítulos. Lo que lleva a afirmar que la mitad de la primera edición es desechada para preparar la nueva versión. Lo que más sorprende en la redacción del </a:t>
            </a:r>
            <a:r>
              <a:rPr lang="es-ES" i="1" dirty="0" err="1" smtClean="0"/>
              <a:t>Relox</a:t>
            </a:r>
            <a:r>
              <a:rPr lang="es-ES" i="1" dirty="0" smtClean="0"/>
              <a:t> </a:t>
            </a:r>
            <a:r>
              <a:rPr lang="es-ES" dirty="0" smtClean="0"/>
              <a:t>es la falta de las seis cartas (XIII-XVIII), que Marco Aurelio cruzaba con sus enamoradas y cortesanas romanas, ya que ellas fueron en buena medida las responsables del éxito inicial de la obra. La justificación según él mismo confiesa se debe a que ellas no son propias de la dignidad de un predicador. Conclusión: de los ciento cuarenta y cuatro capítulos que componen el </a:t>
            </a:r>
            <a:r>
              <a:rPr lang="es-ES" i="1" dirty="0" err="1" smtClean="0"/>
              <a:t>Relox</a:t>
            </a:r>
            <a:r>
              <a:rPr lang="es-ES" dirty="0" smtClean="0"/>
              <a:t>, sólo cincuenta y dos están presentes en el </a:t>
            </a:r>
            <a:r>
              <a:rPr lang="es-ES" i="1" dirty="0" smtClean="0"/>
              <a:t>Libro áureo</a:t>
            </a:r>
            <a:r>
              <a:rPr lang="es-ES" dirty="0" smtClean="0"/>
              <a:t>. </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DÉCADA DE CÉSARES</a:t>
            </a:r>
            <a:endParaRPr lang="es-ES" dirty="0">
              <a:solidFill>
                <a:srgbClr val="002060"/>
              </a:solidFill>
            </a:endParaRPr>
          </a:p>
        </p:txBody>
      </p:sp>
      <p:sp>
        <p:nvSpPr>
          <p:cNvPr id="3" name="2 Marcador de contenido"/>
          <p:cNvSpPr>
            <a:spLocks noGrp="1"/>
          </p:cNvSpPr>
          <p:nvPr>
            <p:ph sz="quarter" idx="1"/>
          </p:nvPr>
        </p:nvSpPr>
        <p:spPr/>
        <p:txBody>
          <a:bodyPr>
            <a:normAutofit fontScale="85000" lnSpcReduction="10000"/>
          </a:bodyPr>
          <a:lstStyle/>
          <a:p>
            <a:pPr algn="just"/>
            <a:r>
              <a:rPr lang="es-ES" dirty="0" smtClean="0"/>
              <a:t>Durante los años 1529 y 1539 no publica, como decíamos, nada. Pero ello no indica que permaneciese ocioso. En 1539 aparece en Valladolid, en las prensas de Juan de </a:t>
            </a:r>
            <a:r>
              <a:rPr lang="es-ES" dirty="0" err="1" smtClean="0"/>
              <a:t>Villaquirán</a:t>
            </a:r>
            <a:r>
              <a:rPr lang="es-ES" dirty="0" smtClean="0"/>
              <a:t>, un centón en el que se incluyen: la </a:t>
            </a:r>
            <a:r>
              <a:rPr lang="es-ES" i="1" dirty="0" smtClean="0"/>
              <a:t>Década de Césares</a:t>
            </a:r>
            <a:r>
              <a:rPr lang="es-ES" dirty="0" smtClean="0"/>
              <a:t>, el </a:t>
            </a:r>
            <a:r>
              <a:rPr lang="es-ES" i="1" dirty="0" smtClean="0"/>
              <a:t>Aviso de privados</a:t>
            </a:r>
            <a:r>
              <a:rPr lang="es-ES" dirty="0" smtClean="0"/>
              <a:t>, el </a:t>
            </a:r>
            <a:r>
              <a:rPr lang="es-ES" i="1" dirty="0" smtClean="0"/>
              <a:t>Menosprecio de corte </a:t>
            </a:r>
            <a:r>
              <a:rPr lang="es-ES" dirty="0" smtClean="0"/>
              <a:t>y el </a:t>
            </a:r>
            <a:r>
              <a:rPr lang="es-ES" i="1" dirty="0" smtClean="0"/>
              <a:t>Arte de marear</a:t>
            </a:r>
            <a:r>
              <a:rPr lang="es-ES" dirty="0" smtClean="0"/>
              <a:t>. Del mismo modo la primera  parte de las </a:t>
            </a:r>
            <a:r>
              <a:rPr lang="es-ES" i="1" dirty="0" smtClean="0"/>
              <a:t>Epístolas Familiares </a:t>
            </a:r>
            <a:r>
              <a:rPr lang="es-ES" dirty="0" smtClean="0"/>
              <a:t>está a punto de aparecer.</a:t>
            </a:r>
          </a:p>
          <a:p>
            <a:pPr algn="just"/>
            <a:r>
              <a:rPr lang="es-ES" dirty="0" smtClean="0"/>
              <a:t>La </a:t>
            </a:r>
            <a:r>
              <a:rPr lang="es-ES" i="1" dirty="0" smtClean="0"/>
              <a:t>Década de Césares </a:t>
            </a:r>
            <a:r>
              <a:rPr lang="es-ES" dirty="0" smtClean="0"/>
              <a:t>recoge la vida de “diez emperadores romanos que imperaron en tiempos de Marco Aurelio”. Se sirve en la narración del molde clásico de la década, lo que nos remitía de forma directa a Tito Livio, pero no sigue el orden cronológico, sino  que década se refiere al número de diez emperadores. Así el de Trajano, destacando la  </a:t>
            </a:r>
            <a:r>
              <a:rPr lang="es-ES" dirty="0" err="1" smtClean="0"/>
              <a:t>inculación</a:t>
            </a:r>
            <a:r>
              <a:rPr lang="es-ES" dirty="0" smtClean="0"/>
              <a:t> española, consta de veinte capítulos y el de Juliano no pasa de cinco. Usa como modelo principal de su narración a la </a:t>
            </a:r>
            <a:r>
              <a:rPr lang="es-ES" i="1" dirty="0" smtClean="0"/>
              <a:t>Historia Augusta.</a:t>
            </a:r>
            <a:endParaRPr lang="es-ES"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AVISO DE PRIVADOS</a:t>
            </a:r>
            <a:endParaRPr lang="es-ES" dirty="0">
              <a:solidFill>
                <a:srgbClr val="002060"/>
              </a:solidFill>
            </a:endParaRPr>
          </a:p>
        </p:txBody>
      </p:sp>
      <p:sp>
        <p:nvSpPr>
          <p:cNvPr id="3" name="2 Marcador de contenido"/>
          <p:cNvSpPr>
            <a:spLocks noGrp="1"/>
          </p:cNvSpPr>
          <p:nvPr>
            <p:ph sz="quarter" idx="1"/>
          </p:nvPr>
        </p:nvSpPr>
        <p:spPr/>
        <p:txBody>
          <a:bodyPr>
            <a:normAutofit/>
          </a:bodyPr>
          <a:lstStyle/>
          <a:p>
            <a:pPr algn="just"/>
            <a:r>
              <a:rPr lang="es-ES" dirty="0" smtClean="0"/>
              <a:t>Guevara escribe este libro con toda su experiencia de cortesano. La temática lo aproxima al </a:t>
            </a:r>
            <a:r>
              <a:rPr lang="es-ES" i="1" dirty="0" smtClean="0"/>
              <a:t>Menosprecio </a:t>
            </a:r>
            <a:r>
              <a:rPr lang="es-ES" dirty="0" smtClean="0"/>
              <a:t>de corte, no en vano René Costes las consideraba complementarias, siendo el </a:t>
            </a:r>
            <a:r>
              <a:rPr lang="es-ES" i="1" dirty="0" smtClean="0"/>
              <a:t>Menosprecio </a:t>
            </a:r>
            <a:r>
              <a:rPr lang="es-ES" dirty="0" smtClean="0"/>
              <a:t>una continuación para aquél cortesano que quiera dejar de serlo, mostrándole el camino. No en vano la idea del retiro ya aparecía en el </a:t>
            </a:r>
            <a:r>
              <a:rPr lang="es-ES" i="1" dirty="0" smtClean="0"/>
              <a:t>Aviso </a:t>
            </a:r>
            <a:r>
              <a:rPr lang="es-ES" dirty="0" smtClean="0"/>
              <a:t>en el capítulo XVI</a:t>
            </a:r>
            <a:r>
              <a:rPr lang="es-ES" dirty="0" smtClean="0"/>
              <a:t>.</a:t>
            </a:r>
            <a:r>
              <a:rPr lang="es-ES" dirty="0" smtClean="0"/>
              <a:t> A diferencia de </a:t>
            </a:r>
            <a:r>
              <a:rPr lang="es-ES" dirty="0" err="1" smtClean="0"/>
              <a:t>Castiglione</a:t>
            </a:r>
            <a:r>
              <a:rPr lang="es-ES" dirty="0" smtClean="0"/>
              <a:t> donde la corte es el ámbito donde se  </a:t>
            </a:r>
            <a:r>
              <a:rPr lang="es-ES" dirty="0" err="1" smtClean="0"/>
              <a:t>uede</a:t>
            </a:r>
            <a:r>
              <a:rPr lang="es-ES" dirty="0" smtClean="0"/>
              <a:t> mejorar la naturaleza humana, Guevara no cree que esto pueda producirse, más  </a:t>
            </a:r>
            <a:r>
              <a:rPr lang="es-ES" dirty="0" err="1" smtClean="0"/>
              <a:t>ien</a:t>
            </a:r>
            <a:r>
              <a:rPr lang="es-ES" dirty="0" smtClean="0"/>
              <a:t> es el lugar donde toda naturaleza va a intentar ser corrompida.</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EPÍSTOLAS FAMILIARES</a:t>
            </a:r>
            <a:endParaRPr lang="es-ES" dirty="0">
              <a:solidFill>
                <a:srgbClr val="002060"/>
              </a:solidFill>
            </a:endParaRPr>
          </a:p>
        </p:txBody>
      </p:sp>
      <p:sp>
        <p:nvSpPr>
          <p:cNvPr id="3" name="2 Marcador de contenido"/>
          <p:cNvSpPr>
            <a:spLocks noGrp="1"/>
          </p:cNvSpPr>
          <p:nvPr>
            <p:ph sz="quarter" idx="1"/>
          </p:nvPr>
        </p:nvSpPr>
        <p:spPr/>
        <p:txBody>
          <a:bodyPr>
            <a:normAutofit/>
          </a:bodyPr>
          <a:lstStyle/>
          <a:p>
            <a:pPr algn="just"/>
            <a:r>
              <a:rPr lang="es-ES" dirty="0" smtClean="0"/>
              <a:t>El 29 de agosto del mismo año aparecen estampadas las </a:t>
            </a:r>
            <a:r>
              <a:rPr lang="es-ES" i="1" dirty="0" smtClean="0"/>
              <a:t>Epístolas Familiares</a:t>
            </a:r>
            <a:r>
              <a:rPr lang="es-ES" dirty="0" smtClean="0"/>
              <a:t>.</a:t>
            </a:r>
            <a:r>
              <a:rPr lang="es-ES" dirty="0" smtClean="0"/>
              <a:t> La portada de la segunda edición, terminada el 10 de febrero de 1541, tenía una sorpresa al fatigado lector: la segunda parte se quedaba imprimiendo. En realidad, nunca se denominan epístolas siempre cartas o letras. Frente a los epistolarios clásicos el autor no es un personaje relevante, sino el mismo Guevara. </a:t>
            </a:r>
            <a:r>
              <a:rPr lang="es-ES" dirty="0" smtClean="0"/>
              <a:t>Tiene influencia </a:t>
            </a:r>
            <a:r>
              <a:rPr lang="es-ES" dirty="0" smtClean="0"/>
              <a:t>de las </a:t>
            </a:r>
            <a:r>
              <a:rPr lang="es-ES" i="1" dirty="0" smtClean="0"/>
              <a:t>Letras </a:t>
            </a:r>
            <a:r>
              <a:rPr lang="es-ES" dirty="0" smtClean="0"/>
              <a:t>de Fernando del </a:t>
            </a:r>
            <a:r>
              <a:rPr lang="es-ES" dirty="0" smtClean="0"/>
              <a:t>Pulgar.</a:t>
            </a:r>
            <a:r>
              <a:rPr lang="es-ES" dirty="0" smtClean="0"/>
              <a:t> En esta segunda línea de influencia estarían las </a:t>
            </a:r>
            <a:r>
              <a:rPr lang="es-ES" i="1" dirty="0" err="1" smtClean="0"/>
              <a:t>Lettere</a:t>
            </a:r>
            <a:r>
              <a:rPr lang="es-ES" i="1" dirty="0" smtClean="0"/>
              <a:t> </a:t>
            </a:r>
            <a:r>
              <a:rPr lang="es-ES" dirty="0" smtClean="0"/>
              <a:t>de Aretino. </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ESTRUCTURA</a:t>
            </a:r>
            <a:endParaRPr lang="es-ES" dirty="0">
              <a:solidFill>
                <a:srgbClr val="002060"/>
              </a:solidFill>
            </a:endParaRPr>
          </a:p>
        </p:txBody>
      </p:sp>
      <p:sp>
        <p:nvSpPr>
          <p:cNvPr id="3" name="2 Marcador de contenido"/>
          <p:cNvSpPr>
            <a:spLocks noGrp="1"/>
          </p:cNvSpPr>
          <p:nvPr>
            <p:ph sz="quarter" idx="1"/>
          </p:nvPr>
        </p:nvSpPr>
        <p:spPr/>
        <p:txBody>
          <a:bodyPr>
            <a:normAutofit fontScale="70000" lnSpcReduction="20000"/>
          </a:bodyPr>
          <a:lstStyle/>
          <a:p>
            <a:pPr algn="just">
              <a:lnSpc>
                <a:spcPct val="115000"/>
              </a:lnSpc>
              <a:spcAft>
                <a:spcPts val="0"/>
              </a:spcAft>
            </a:pPr>
            <a:r>
              <a:rPr lang="es-ES" dirty="0" smtClean="0">
                <a:latin typeface="TimesNewRoman"/>
                <a:ea typeface="Calibri"/>
                <a:cs typeface="TimesNewRoman"/>
              </a:rPr>
              <a:t>En ella, las epístolas llevan un título </a:t>
            </a:r>
            <a:r>
              <a:rPr lang="es-ES" dirty="0" smtClean="0">
                <a:latin typeface="TimesNewRoman"/>
                <a:ea typeface="Calibri"/>
                <a:cs typeface="TimesNewRoman"/>
              </a:rPr>
              <a:t>o un </a:t>
            </a:r>
            <a:r>
              <a:rPr lang="es-ES" dirty="0" smtClean="0">
                <a:latin typeface="TimesNewRoman"/>
                <a:ea typeface="Calibri"/>
                <a:cs typeface="TimesNewRoman"/>
              </a:rPr>
              <a:t>encabezamiento, distinto de la </a:t>
            </a:r>
            <a:r>
              <a:rPr lang="es-ES" i="1" dirty="0" err="1" smtClean="0">
                <a:latin typeface="Times New Roman"/>
                <a:ea typeface="Calibri"/>
                <a:cs typeface="Times New Roman"/>
              </a:rPr>
              <a:t>salutatio</a:t>
            </a:r>
            <a:r>
              <a:rPr lang="es-ES" dirty="0" smtClean="0">
                <a:latin typeface="TimesNewRoman"/>
                <a:ea typeface="Calibri"/>
                <a:cs typeface="TimesNewRoman"/>
              </a:rPr>
              <a:t>. El título es de la forma “Letra para…Como señalábamos anteriormente Guevara prescinde a veces de los encabezamientos,  </a:t>
            </a:r>
            <a:r>
              <a:rPr lang="es-ES" dirty="0" err="1" smtClean="0">
                <a:latin typeface="TimesNewRoman"/>
                <a:ea typeface="Calibri"/>
                <a:cs typeface="TimesNewRoman"/>
              </a:rPr>
              <a:t>s</a:t>
            </a:r>
            <a:r>
              <a:rPr lang="es-ES" i="1" dirty="0" err="1" smtClean="0">
                <a:latin typeface="Times New Roman"/>
                <a:ea typeface="Calibri"/>
                <a:cs typeface="Times New Roman"/>
              </a:rPr>
              <a:t>alutatio</a:t>
            </a:r>
            <a:r>
              <a:rPr lang="es-ES" dirty="0" smtClean="0">
                <a:latin typeface="TimesNewRoman"/>
                <a:ea typeface="Calibri"/>
                <a:cs typeface="TimesNewRoman"/>
              </a:rPr>
              <a:t>, abandonando los patrones encorsetados medievales y que él conocía tan </a:t>
            </a:r>
            <a:r>
              <a:rPr lang="es-ES" dirty="0" smtClean="0">
                <a:latin typeface="TimesNewRoman"/>
                <a:ea typeface="Calibri"/>
                <a:cs typeface="TimesNewRoman"/>
              </a:rPr>
              <a:t>bien, donde </a:t>
            </a:r>
            <a:r>
              <a:rPr lang="es-ES" dirty="0" smtClean="0">
                <a:latin typeface="TimesNewRoman"/>
                <a:ea typeface="Calibri"/>
                <a:cs typeface="TimesNewRoman"/>
              </a:rPr>
              <a:t>tras el </a:t>
            </a:r>
            <a:r>
              <a:rPr lang="es-ES" i="1" dirty="0" err="1" smtClean="0">
                <a:latin typeface="Times New Roman"/>
                <a:ea typeface="Calibri"/>
                <a:cs typeface="Times New Roman"/>
              </a:rPr>
              <a:t>salutatio</a:t>
            </a:r>
            <a:r>
              <a:rPr lang="es-ES" i="1" dirty="0" smtClean="0">
                <a:latin typeface="Times New Roman"/>
                <a:ea typeface="Calibri"/>
                <a:cs typeface="Times New Roman"/>
              </a:rPr>
              <a:t> </a:t>
            </a:r>
            <a:r>
              <a:rPr lang="es-ES" dirty="0" smtClean="0">
                <a:latin typeface="TimesNewRoman"/>
                <a:ea typeface="Calibri"/>
                <a:cs typeface="TimesNewRoman"/>
              </a:rPr>
              <a:t>vendría el </a:t>
            </a:r>
            <a:r>
              <a:rPr lang="es-ES" i="1" dirty="0" err="1" smtClean="0">
                <a:latin typeface="Times New Roman"/>
                <a:ea typeface="Calibri"/>
                <a:cs typeface="Times New Roman"/>
              </a:rPr>
              <a:t>exordium</a:t>
            </a:r>
            <a:r>
              <a:rPr lang="es-ES" dirty="0" smtClean="0">
                <a:latin typeface="TimesNewRoman"/>
                <a:ea typeface="Calibri"/>
                <a:cs typeface="TimesNewRoman"/>
              </a:rPr>
              <a:t>, destinada a atraer la atención de la carta, </a:t>
            </a:r>
            <a:r>
              <a:rPr lang="es-ES" dirty="0" smtClean="0">
                <a:latin typeface="TimesNewRoman"/>
                <a:ea typeface="Calibri"/>
                <a:cs typeface="TimesNewRoman"/>
              </a:rPr>
              <a:t>la </a:t>
            </a:r>
            <a:r>
              <a:rPr lang="es-ES" i="1" dirty="0" err="1" smtClean="0">
                <a:latin typeface="Times New Roman"/>
                <a:ea typeface="Calibri"/>
                <a:cs typeface="Times New Roman"/>
              </a:rPr>
              <a:t>narratio</a:t>
            </a:r>
            <a:r>
              <a:rPr lang="es-ES" i="1" dirty="0" smtClean="0">
                <a:latin typeface="Times New Roman"/>
                <a:ea typeface="Calibri"/>
                <a:cs typeface="Times New Roman"/>
              </a:rPr>
              <a:t> </a:t>
            </a:r>
            <a:r>
              <a:rPr lang="es-ES" dirty="0" smtClean="0">
                <a:latin typeface="TimesNewRoman"/>
                <a:ea typeface="Calibri"/>
                <a:cs typeface="TimesNewRoman"/>
              </a:rPr>
              <a:t>donde se desarrolla el nudo del discurso y la </a:t>
            </a:r>
            <a:r>
              <a:rPr lang="es-ES" i="1" dirty="0" err="1" smtClean="0">
                <a:latin typeface="Times New Roman"/>
                <a:ea typeface="Calibri"/>
                <a:cs typeface="Times New Roman"/>
              </a:rPr>
              <a:t>petitio</a:t>
            </a:r>
            <a:r>
              <a:rPr lang="es-ES" i="1" dirty="0" smtClean="0">
                <a:latin typeface="Times New Roman"/>
                <a:ea typeface="Calibri"/>
                <a:cs typeface="Times New Roman"/>
              </a:rPr>
              <a:t> </a:t>
            </a:r>
            <a:r>
              <a:rPr lang="es-ES" dirty="0" smtClean="0">
                <a:latin typeface="TimesNewRoman"/>
                <a:ea typeface="Calibri"/>
                <a:cs typeface="TimesNewRoman"/>
              </a:rPr>
              <a:t>antes de la despedida, </a:t>
            </a:r>
            <a:r>
              <a:rPr lang="es-ES" dirty="0" smtClean="0">
                <a:latin typeface="TimesNewRoman"/>
                <a:ea typeface="Calibri"/>
                <a:cs typeface="TimesNewRoman"/>
              </a:rPr>
              <a:t>para terminar </a:t>
            </a:r>
            <a:r>
              <a:rPr lang="es-ES" dirty="0" smtClean="0">
                <a:latin typeface="TimesNewRoman"/>
                <a:ea typeface="Calibri"/>
                <a:cs typeface="TimesNewRoman"/>
              </a:rPr>
              <a:t>con la </a:t>
            </a:r>
            <a:r>
              <a:rPr lang="es-ES" i="1" dirty="0" err="1" smtClean="0">
                <a:latin typeface="Times New Roman"/>
                <a:ea typeface="Calibri"/>
              </a:rPr>
              <a:t>conclusio</a:t>
            </a:r>
            <a:r>
              <a:rPr lang="es-ES" i="1" dirty="0" smtClean="0">
                <a:latin typeface="Times New Roman"/>
                <a:ea typeface="Calibri"/>
              </a:rPr>
              <a:t> </a:t>
            </a:r>
            <a:r>
              <a:rPr lang="es-ES" dirty="0" smtClean="0">
                <a:latin typeface="TimesNewRoman"/>
                <a:ea typeface="Calibri"/>
                <a:cs typeface="TimesNewRoman"/>
              </a:rPr>
              <a:t>a modo de despedida</a:t>
            </a:r>
            <a:r>
              <a:rPr lang="es-ES" dirty="0" smtClean="0">
                <a:latin typeface="TimesNewRoman"/>
                <a:ea typeface="Calibri"/>
                <a:cs typeface="TimesNewRoman"/>
              </a:rPr>
              <a:t>.</a:t>
            </a:r>
          </a:p>
          <a:p>
            <a:pPr algn="just">
              <a:lnSpc>
                <a:spcPct val="115000"/>
              </a:lnSpc>
              <a:spcAft>
                <a:spcPts val="0"/>
              </a:spcAft>
            </a:pPr>
            <a:r>
              <a:rPr lang="es-ES" dirty="0" smtClean="0">
                <a:latin typeface="Times New Roman" pitchFamily="18" charset="0"/>
                <a:cs typeface="Times New Roman" pitchFamily="18" charset="0"/>
              </a:rPr>
              <a:t>En </a:t>
            </a:r>
            <a:r>
              <a:rPr lang="es-ES" dirty="0" smtClean="0">
                <a:latin typeface="Times New Roman" pitchFamily="18" charset="0"/>
                <a:cs typeface="Times New Roman" pitchFamily="18" charset="0"/>
              </a:rPr>
              <a:t>cuanto a la </a:t>
            </a:r>
            <a:r>
              <a:rPr lang="es-ES" i="1" dirty="0" err="1" smtClean="0">
                <a:latin typeface="Times New Roman" pitchFamily="18" charset="0"/>
                <a:cs typeface="Times New Roman" pitchFamily="18" charset="0"/>
              </a:rPr>
              <a:t>narratio</a:t>
            </a:r>
            <a:r>
              <a:rPr lang="es-ES" dirty="0" smtClean="0">
                <a:latin typeface="Times New Roman" pitchFamily="18" charset="0"/>
                <a:cs typeface="Times New Roman" pitchFamily="18" charset="0"/>
              </a:rPr>
              <a:t>, muchos y muy distintos son los temas abordados pese a la uniformidad mantenida en ambos volúmenes. El primer volumen publicado en 1539 abre con una carta al Emperador Carlos V y cierra con una carta a “el capitán de </a:t>
            </a:r>
            <a:r>
              <a:rPr lang="es-ES" dirty="0" err="1" smtClean="0">
                <a:latin typeface="Times New Roman" pitchFamily="18" charset="0"/>
                <a:cs typeface="Times New Roman" pitchFamily="18" charset="0"/>
              </a:rPr>
              <a:t>Cereçeda</a:t>
            </a:r>
            <a:r>
              <a:rPr lang="es-ES" dirty="0" smtClean="0">
                <a:latin typeface="Times New Roman" pitchFamily="18" charset="0"/>
                <a:cs typeface="Times New Roman" pitchFamily="18" charset="0"/>
              </a:rPr>
              <a:t>, en que se ponen las señales del hombre que quiere morir.</a:t>
            </a:r>
            <a:r>
              <a:rPr lang="es-ES" dirty="0" smtClean="0"/>
              <a:t> </a:t>
            </a:r>
            <a:r>
              <a:rPr lang="es-ES" sz="2900" dirty="0" smtClean="0">
                <a:latin typeface="Times New Roman" pitchFamily="18" charset="0"/>
                <a:cs typeface="Times New Roman" pitchFamily="18" charset="0"/>
              </a:rPr>
              <a:t>Cierra este primer volumen, como el </a:t>
            </a:r>
            <a:r>
              <a:rPr lang="es-ES" sz="2900" i="1" dirty="0" smtClean="0">
                <a:latin typeface="Times New Roman" pitchFamily="18" charset="0"/>
                <a:cs typeface="Times New Roman" pitchFamily="18" charset="0"/>
              </a:rPr>
              <a:t>Marco Aurelio </a:t>
            </a:r>
            <a:r>
              <a:rPr lang="es-ES" sz="2900" dirty="0" smtClean="0">
                <a:latin typeface="Times New Roman" pitchFamily="18" charset="0"/>
                <a:cs typeface="Times New Roman" pitchFamily="18" charset="0"/>
              </a:rPr>
              <a:t>o el </a:t>
            </a:r>
            <a:r>
              <a:rPr lang="es-ES" sz="2900" i="1" dirty="0" err="1" smtClean="0">
                <a:latin typeface="Times New Roman" pitchFamily="18" charset="0"/>
                <a:cs typeface="Times New Roman" pitchFamily="18" charset="0"/>
              </a:rPr>
              <a:t>Relox</a:t>
            </a:r>
            <a:r>
              <a:rPr lang="es-ES" sz="2900" dirty="0" smtClean="0">
                <a:latin typeface="Times New Roman" pitchFamily="18" charset="0"/>
                <a:cs typeface="Times New Roman" pitchFamily="18" charset="0"/>
              </a:rPr>
              <a:t>, abordando el tema de la muerte, recuperando el tópico latino, humanista o erasmiano, de que la filosofía es meditación sobre la muerte. </a:t>
            </a:r>
            <a:endParaRPr lang="es-ES" sz="29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002060"/>
                </a:solidFill>
              </a:rPr>
              <a:t>TEMAS PRIMERA PARTE</a:t>
            </a:r>
            <a:endParaRPr lang="es-ES" dirty="0">
              <a:solidFill>
                <a:srgbClr val="002060"/>
              </a:solidFill>
            </a:endParaRPr>
          </a:p>
        </p:txBody>
      </p:sp>
      <p:sp>
        <p:nvSpPr>
          <p:cNvPr id="3" name="2 Marcador de contenido"/>
          <p:cNvSpPr>
            <a:spLocks noGrp="1"/>
          </p:cNvSpPr>
          <p:nvPr>
            <p:ph sz="quarter" idx="1"/>
          </p:nvPr>
        </p:nvSpPr>
        <p:spPr/>
        <p:txBody>
          <a:bodyPr>
            <a:normAutofit fontScale="25000" lnSpcReduction="20000"/>
          </a:bodyPr>
          <a:lstStyle/>
          <a:p>
            <a:r>
              <a:rPr lang="es-ES" sz="6400" dirty="0" smtClean="0"/>
              <a:t> </a:t>
            </a:r>
            <a:r>
              <a:rPr lang="es-ES" sz="6400" dirty="0" smtClean="0">
                <a:latin typeface="Times New Roman" pitchFamily="18" charset="0"/>
                <a:cs typeface="Times New Roman" pitchFamily="18" charset="0"/>
              </a:rPr>
              <a:t>17 sobre aspectos relacionados con el Humanismo.</a:t>
            </a:r>
          </a:p>
          <a:p>
            <a:pPr algn="just"/>
            <a:r>
              <a:rPr lang="es-ES" sz="6400" dirty="0" smtClean="0">
                <a:latin typeface="Times New Roman" pitchFamily="18" charset="0"/>
                <a:cs typeface="Times New Roman" pitchFamily="18" charset="0"/>
              </a:rPr>
              <a:t> 27 centradas en temas morales.</a:t>
            </a:r>
          </a:p>
          <a:p>
            <a:pPr algn="just"/>
            <a:r>
              <a:rPr lang="es-ES" sz="6400" dirty="0" smtClean="0">
                <a:latin typeface="Times New Roman" pitchFamily="18" charset="0"/>
                <a:cs typeface="Times New Roman" pitchFamily="18" charset="0"/>
              </a:rPr>
              <a:t> 7 de contenidos políticos. El 30 de 1520 del mismo mes y año se encontraba en </a:t>
            </a:r>
            <a:r>
              <a:rPr lang="es-ES" sz="6400" dirty="0" err="1" smtClean="0">
                <a:latin typeface="Times New Roman" pitchFamily="18" charset="0"/>
                <a:cs typeface="Times New Roman" pitchFamily="18" charset="0"/>
              </a:rPr>
              <a:t>Villabrágima</a:t>
            </a:r>
            <a:r>
              <a:rPr lang="es-ES" sz="6400" dirty="0" smtClean="0">
                <a:latin typeface="Times New Roman" pitchFamily="18" charset="0"/>
                <a:cs typeface="Times New Roman" pitchFamily="18" charset="0"/>
              </a:rPr>
              <a:t> como portador de unas provisiones imperiales para terminar la Insurrección de los comuneros con el denominado "razonamiento de </a:t>
            </a:r>
            <a:r>
              <a:rPr lang="es-ES" sz="6400" dirty="0" err="1" smtClean="0">
                <a:latin typeface="Times New Roman" pitchFamily="18" charset="0"/>
                <a:cs typeface="Times New Roman" pitchFamily="18" charset="0"/>
              </a:rPr>
              <a:t>Villabrágima</a:t>
            </a:r>
            <a:r>
              <a:rPr lang="es-ES" sz="6400" dirty="0" smtClean="0">
                <a:latin typeface="Times New Roman" pitchFamily="18" charset="0"/>
                <a:cs typeface="Times New Roman" pitchFamily="18" charset="0"/>
              </a:rPr>
              <a:t>"; sin embargo, salió de este encuentro «mal tratado y peor servido». Estuvo, pues, en la Corte del emperador Carlos I durante la Guerra de las Comunidades de Castilla, y este le premió su fidelidad nombrándole predicador real en 1521. Acompañó a su señor en su viaje a Inglaterra en junio de 1522, donde tanto habrían de influir sus obras, y en mayo de 1523 asistió al capítulo general de su orden en Burgos. Como </a:t>
            </a:r>
            <a:r>
              <a:rPr lang="es-ES" sz="6400" dirty="0" err="1" smtClean="0">
                <a:latin typeface="Times New Roman" pitchFamily="18" charset="0"/>
                <a:cs typeface="Times New Roman" pitchFamily="18" charset="0"/>
              </a:rPr>
              <a:t>exp«los</a:t>
            </a:r>
            <a:r>
              <a:rPr lang="es-ES" sz="6400" dirty="0" smtClean="0">
                <a:latin typeface="Times New Roman" pitchFamily="18" charset="0"/>
                <a:cs typeface="Times New Roman" pitchFamily="18" charset="0"/>
              </a:rPr>
              <a:t> populares que a estos capitanes seguían eran comuneros de Salamanca, villanos de Sayago, forajidos de Ávila, </a:t>
            </a:r>
            <a:r>
              <a:rPr lang="es-ES" sz="6400" dirty="0" err="1" smtClean="0">
                <a:latin typeface="Times New Roman" pitchFamily="18" charset="0"/>
                <a:cs typeface="Times New Roman" pitchFamily="18" charset="0"/>
              </a:rPr>
              <a:t>homicianos</a:t>
            </a:r>
            <a:r>
              <a:rPr lang="es-ES" sz="6400" dirty="0" smtClean="0">
                <a:latin typeface="Times New Roman" pitchFamily="18" charset="0"/>
                <a:cs typeface="Times New Roman" pitchFamily="18" charset="0"/>
              </a:rPr>
              <a:t> de León, bandoleros de Zamora, </a:t>
            </a:r>
            <a:r>
              <a:rPr lang="es-ES" sz="6400" dirty="0" err="1" smtClean="0">
                <a:latin typeface="Times New Roman" pitchFamily="18" charset="0"/>
                <a:cs typeface="Times New Roman" pitchFamily="18" charset="0"/>
              </a:rPr>
              <a:t>perayles</a:t>
            </a:r>
            <a:r>
              <a:rPr lang="es-ES" sz="6400" dirty="0" smtClean="0">
                <a:latin typeface="Times New Roman" pitchFamily="18" charset="0"/>
                <a:cs typeface="Times New Roman" pitchFamily="18" charset="0"/>
              </a:rPr>
              <a:t> de Segovia, boneteros de Toledo, freneros de Valladolid, celemineros de Medina..., cuyo intento no era seguir a los que tenían mejor justicia, sino a quien les daba mejor paga».</a:t>
            </a:r>
          </a:p>
          <a:p>
            <a:pPr algn="just"/>
            <a:r>
              <a:rPr lang="es-ES" sz="6400" dirty="0" smtClean="0">
                <a:latin typeface="Times New Roman" pitchFamily="18" charset="0"/>
                <a:cs typeface="Times New Roman" pitchFamily="18" charset="0"/>
              </a:rPr>
              <a:t> </a:t>
            </a:r>
            <a:r>
              <a:rPr lang="es-ES" sz="6400" dirty="0" smtClean="0">
                <a:latin typeface="Times New Roman" pitchFamily="18" charset="0"/>
                <a:cs typeface="Times New Roman" pitchFamily="18" charset="0"/>
              </a:rPr>
              <a:t>7 exponiendo pasajes bíblicos. </a:t>
            </a:r>
          </a:p>
          <a:p>
            <a:pPr algn="just"/>
            <a:r>
              <a:rPr lang="es-ES" sz="6400" dirty="0" smtClean="0">
                <a:latin typeface="Times New Roman" pitchFamily="18" charset="0"/>
                <a:cs typeface="Times New Roman" pitchFamily="18" charset="0"/>
              </a:rPr>
              <a:t> 7 tratando de asuntos contemporáneos.</a:t>
            </a:r>
          </a:p>
          <a:p>
            <a:pPr algn="just"/>
            <a:r>
              <a:rPr lang="es-ES" sz="6400" dirty="0" smtClean="0">
                <a:latin typeface="Times New Roman" pitchFamily="18" charset="0"/>
                <a:cs typeface="Times New Roman" pitchFamily="18" charset="0"/>
              </a:rPr>
              <a:t> 4 miscelánea.</a:t>
            </a:r>
          </a:p>
          <a:p>
            <a:pPr algn="just"/>
            <a:r>
              <a:rPr lang="es-ES" sz="6400" dirty="0" smtClean="0">
                <a:latin typeface="Times New Roman" pitchFamily="18" charset="0"/>
                <a:cs typeface="Times New Roman" pitchFamily="18" charset="0"/>
              </a:rPr>
              <a:t>Como expresa en la «Letra para Don Antonio de Acuña»: «los populares que a estos capitanes seguían eran comuneros de Salamanca, villanos de Sayago, forajidos de Ávila, </a:t>
            </a:r>
            <a:r>
              <a:rPr lang="es-ES" sz="6400" dirty="0" err="1" smtClean="0">
                <a:latin typeface="Times New Roman" pitchFamily="18" charset="0"/>
                <a:cs typeface="Times New Roman" pitchFamily="18" charset="0"/>
              </a:rPr>
              <a:t>homicianos</a:t>
            </a:r>
            <a:r>
              <a:rPr lang="es-ES" sz="6400" dirty="0" smtClean="0">
                <a:latin typeface="Times New Roman" pitchFamily="18" charset="0"/>
                <a:cs typeface="Times New Roman" pitchFamily="18" charset="0"/>
              </a:rPr>
              <a:t> de León, bandoleros de Zamora, </a:t>
            </a:r>
            <a:r>
              <a:rPr lang="es-ES" sz="6400" dirty="0" err="1" smtClean="0">
                <a:latin typeface="Times New Roman" pitchFamily="18" charset="0"/>
                <a:cs typeface="Times New Roman" pitchFamily="18" charset="0"/>
              </a:rPr>
              <a:t>perayles</a:t>
            </a:r>
            <a:r>
              <a:rPr lang="es-ES" sz="6400" dirty="0" smtClean="0">
                <a:latin typeface="Times New Roman" pitchFamily="18" charset="0"/>
                <a:cs typeface="Times New Roman" pitchFamily="18" charset="0"/>
              </a:rPr>
              <a:t> de Segovia, boneteros de Toledo, freneros de Valladolid, celemineros de Medina..., cuyo intento no era seguir a los que tenían mejor justicia, sino a quien les daba mejor paga».</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TotalTime>
  <Words>2390</Words>
  <Application>Microsoft Office PowerPoint</Application>
  <PresentationFormat>Presentación en pantalla (4:3)</PresentationFormat>
  <Paragraphs>53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Mirador</vt:lpstr>
      <vt:lpstr>FRAY ANTONIO DE GUEVARA</vt:lpstr>
      <vt:lpstr>MARCO AURELIO</vt:lpstr>
      <vt:lpstr>RELOJ DE PRÍNCIPES</vt:lpstr>
      <vt:lpstr>ESTRUCTURA</vt:lpstr>
      <vt:lpstr>DÉCADA DE CÉSARES</vt:lpstr>
      <vt:lpstr>AVISO DE PRIVADOS</vt:lpstr>
      <vt:lpstr>EPÍSTOLAS FAMILIARES</vt:lpstr>
      <vt:lpstr>ESTRUCTURA</vt:lpstr>
      <vt:lpstr>TEMAS PRIMERA PARTE</vt:lpstr>
      <vt:lpstr>TEMAS SEGUNDA PARTE</vt:lpstr>
      <vt:lpstr>MENOSPRECIO DE CORTE Y ALABANZA DE ALDEA</vt:lpstr>
      <vt:lpstr>ARTE DE MAREAR</vt:lpstr>
      <vt:lpstr>OBRAS RELIGIOSAS</vt:lpstr>
      <vt:lpstr>LIBRO I</vt:lpstr>
      <vt:lpstr>RESTO DE LIBROS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FRAY ANTONIO DE GUEVARA</dc:title>
  <dc:creator>gmoreno</dc:creator>
  <cp:lastModifiedBy>gmoreno</cp:lastModifiedBy>
  <cp:revision>8</cp:revision>
  <dcterms:created xsi:type="dcterms:W3CDTF">2020-03-07T11:43:37Z</dcterms:created>
  <dcterms:modified xsi:type="dcterms:W3CDTF">2020-03-07T12:37:29Z</dcterms:modified>
</cp:coreProperties>
</file>