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CB5C708A-F31E-4B23-8428-FE8C57CA5179}" type="datetimeFigureOut">
              <a:rPr lang="es-ES" smtClean="0"/>
              <a:pPr/>
              <a:t>13/09/2022</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E3B3DDEC-373E-4EFA-8F3F-47BDF29A77FE}"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B5C708A-F31E-4B23-8428-FE8C57CA5179}" type="datetimeFigureOut">
              <a:rPr lang="es-ES" smtClean="0"/>
              <a:pPr/>
              <a:t>13/09/2022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E3B3DDEC-373E-4EFA-8F3F-47BDF29A77FE}"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B5C708A-F31E-4B23-8428-FE8C57CA5179}" type="datetimeFigureOut">
              <a:rPr lang="es-ES" smtClean="0"/>
              <a:pPr/>
              <a:t>13/09/2022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E3B3DDEC-373E-4EFA-8F3F-47BDF29A77FE}"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B5C708A-F31E-4B23-8428-FE8C57CA5179}" type="datetimeFigureOut">
              <a:rPr lang="es-ES" smtClean="0"/>
              <a:pPr/>
              <a:t>13/09/2022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E3B3DDEC-373E-4EFA-8F3F-47BDF29A77FE}"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CB5C708A-F31E-4B23-8428-FE8C57CA5179}" type="datetimeFigureOut">
              <a:rPr lang="es-ES" smtClean="0"/>
              <a:pPr/>
              <a:t>13/09/2022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E3B3DDEC-373E-4EFA-8F3F-47BDF29A77FE}"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B5C708A-F31E-4B23-8428-FE8C57CA5179}" type="datetimeFigureOut">
              <a:rPr lang="es-ES" smtClean="0"/>
              <a:pPr/>
              <a:t>13/09/2022</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E3B3DDEC-373E-4EFA-8F3F-47BDF29A77FE}"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CB5C708A-F31E-4B23-8428-FE8C57CA5179}" type="datetimeFigureOut">
              <a:rPr lang="es-ES" smtClean="0"/>
              <a:pPr/>
              <a:t>13/09/2022</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E3B3DDEC-373E-4EFA-8F3F-47BDF29A77FE}"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CB5C708A-F31E-4B23-8428-FE8C57CA5179}" type="datetimeFigureOut">
              <a:rPr lang="es-ES" smtClean="0"/>
              <a:pPr/>
              <a:t>13/09/2022</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E3B3DDEC-373E-4EFA-8F3F-47BDF29A77FE}"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CB5C708A-F31E-4B23-8428-FE8C57CA5179}" type="datetimeFigureOut">
              <a:rPr lang="es-ES" smtClean="0"/>
              <a:pPr/>
              <a:t>13/09/2022</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E3B3DDEC-373E-4EFA-8F3F-47BDF29A77FE}"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CB5C708A-F31E-4B23-8428-FE8C57CA5179}" type="datetimeFigureOut">
              <a:rPr lang="es-ES" smtClean="0"/>
              <a:pPr/>
              <a:t>13/09/2022</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E3B3DDEC-373E-4EFA-8F3F-47BDF29A77FE}"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CB5C708A-F31E-4B23-8428-FE8C57CA5179}" type="datetimeFigureOut">
              <a:rPr lang="es-ES" smtClean="0"/>
              <a:pPr/>
              <a:t>13/09/2022</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E3B3DDEC-373E-4EFA-8F3F-47BDF29A77FE}"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B5C708A-F31E-4B23-8428-FE8C57CA5179}" type="datetimeFigureOut">
              <a:rPr lang="es-ES" smtClean="0"/>
              <a:pPr/>
              <a:t>13/09/2022</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3B3DDEC-373E-4EFA-8F3F-47BDF29A77FE}"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ctr"/>
            <a:r>
              <a:rPr lang="es-ES" dirty="0" smtClean="0">
                <a:solidFill>
                  <a:schemeClr val="accent1">
                    <a:lumMod val="75000"/>
                  </a:schemeClr>
                </a:solidFill>
              </a:rPr>
              <a:t>EL TEATRO ESPAÑOL ANTERIOR A 1936</a:t>
            </a:r>
            <a:endParaRPr lang="es-ES" dirty="0">
              <a:solidFill>
                <a:schemeClr val="accent1">
                  <a:lumMod val="75000"/>
                </a:schemeClr>
              </a:solidFill>
            </a:endParaRPr>
          </a:p>
        </p:txBody>
      </p:sp>
      <p:sp>
        <p:nvSpPr>
          <p:cNvPr id="3" name="2 Subtítulo"/>
          <p:cNvSpPr>
            <a:spLocks noGrp="1"/>
          </p:cNvSpPr>
          <p:nvPr>
            <p:ph type="subTitle" idx="1"/>
          </p:nvPr>
        </p:nvSpPr>
        <p:spPr/>
        <p:txBody>
          <a:bodyPr/>
          <a:lstStyle/>
          <a:p>
            <a:endParaRPr lang="es-E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62500" lnSpcReduction="20000"/>
          </a:bodyPr>
          <a:lstStyle/>
          <a:p>
            <a:pPr algn="just"/>
            <a:r>
              <a:rPr lang="es-ES" dirty="0" smtClean="0"/>
              <a:t>tres grandes bloques con un gran tema: desarrolla </a:t>
            </a:r>
            <a:r>
              <a:rPr lang="es-ES" sz="3200" b="1" i="1" u="sng" dirty="0" smtClean="0"/>
              <a:t>el conflicto autoridad/libertad.</a:t>
            </a:r>
          </a:p>
          <a:p>
            <a:pPr algn="just"/>
            <a:r>
              <a:rPr lang="es-ES" dirty="0" smtClean="0"/>
              <a:t>1. </a:t>
            </a:r>
            <a:r>
              <a:rPr lang="es-ES" dirty="0" smtClean="0">
                <a:solidFill>
                  <a:schemeClr val="accent2"/>
                </a:solidFill>
              </a:rPr>
              <a:t>PRIMERAS PIEZAS TEATRALES</a:t>
            </a:r>
            <a:r>
              <a:rPr lang="es-ES" dirty="0" smtClean="0"/>
              <a:t>.  En 1920 El </a:t>
            </a:r>
            <a:r>
              <a:rPr lang="es-ES" dirty="0" err="1" smtClean="0"/>
              <a:t>maleﬁcio</a:t>
            </a:r>
            <a:r>
              <a:rPr lang="es-ES" dirty="0" smtClean="0"/>
              <a:t> de la mariposa, obra de influencia modernista sobre el amor entre una cucaracha y una linda mariposa, que inaugura ya el tema fundamental de la dramaturgia lorquiana: la insatisfacción amorosa.</a:t>
            </a:r>
          </a:p>
          <a:p>
            <a:pPr algn="just"/>
            <a:r>
              <a:rPr lang="es-ES" dirty="0" smtClean="0"/>
              <a:t>  El estreno fue un fracaso del que Lorca se resarció pronto con Mariana Pineda, drama histórico basado en la heroína ajusticiada por Fernando VII en Granada por haber bordado una bandera liberal.</a:t>
            </a:r>
          </a:p>
          <a:p>
            <a:pPr algn="just"/>
            <a:r>
              <a:rPr lang="es-ES" dirty="0" smtClean="0"/>
              <a:t>  A estas dos obras se unen las farsas trágicas sobre amores desgraciados de La zapatera prodigiosa y Amor de don </a:t>
            </a:r>
            <a:r>
              <a:rPr lang="es-ES" dirty="0" err="1" smtClean="0"/>
              <a:t>Perlimplín</a:t>
            </a:r>
            <a:r>
              <a:rPr lang="es-ES" dirty="0" smtClean="0"/>
              <a:t> con </a:t>
            </a:r>
            <a:r>
              <a:rPr lang="es-ES" dirty="0" err="1" smtClean="0"/>
              <a:t>Belisa</a:t>
            </a:r>
            <a:r>
              <a:rPr lang="es-ES" dirty="0" smtClean="0"/>
              <a:t> en su jardín.  </a:t>
            </a:r>
          </a:p>
          <a:p>
            <a:pPr algn="just"/>
            <a:r>
              <a:rPr lang="es-ES" dirty="0" smtClean="0"/>
              <a:t> 2. </a:t>
            </a:r>
            <a:r>
              <a:rPr lang="es-ES" dirty="0" smtClean="0">
                <a:solidFill>
                  <a:schemeClr val="accent2"/>
                </a:solidFill>
              </a:rPr>
              <a:t>TEATRO VANGUARDISTA</a:t>
            </a:r>
            <a:r>
              <a:rPr lang="es-ES" dirty="0" smtClean="0"/>
              <a:t>: Las comedias imposibles o misterios.  Lorca dio este nombre a las comedias creadas bajo el influjo surrealista que le vale para explorar en los instintos ocultos del hombre.</a:t>
            </a:r>
          </a:p>
          <a:p>
            <a:pPr algn="just"/>
            <a:r>
              <a:rPr lang="es-ES" dirty="0" smtClean="0"/>
              <a:t>  Así en El público (incompleta) Lorca defiende el amor como un instinto ajeno a la voluntad.</a:t>
            </a:r>
            <a:endParaRPr lang="es-ES" dirty="0"/>
          </a:p>
        </p:txBody>
      </p:sp>
      <p:sp>
        <p:nvSpPr>
          <p:cNvPr id="3" name="2 Título"/>
          <p:cNvSpPr>
            <a:spLocks noGrp="1"/>
          </p:cNvSpPr>
          <p:nvPr>
            <p:ph type="title"/>
          </p:nvPr>
        </p:nvSpPr>
        <p:spPr/>
        <p:txBody>
          <a:bodyPr/>
          <a:lstStyle/>
          <a:p>
            <a:pPr algn="ctr"/>
            <a:r>
              <a:rPr lang="es-ES" b="0" dirty="0" smtClean="0">
                <a:solidFill>
                  <a:schemeClr val="accent1"/>
                </a:solidFill>
              </a:rPr>
              <a:t>Federico García Lorca</a:t>
            </a:r>
            <a:endParaRPr lang="es-ES" dirty="0">
              <a:solidFill>
                <a:schemeClr val="accen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0000" lnSpcReduction="20000"/>
          </a:bodyPr>
          <a:lstStyle/>
          <a:p>
            <a:pPr algn="just"/>
            <a:r>
              <a:rPr lang="es-ES" dirty="0" smtClean="0"/>
              <a:t>.  Bodas de sangre y Yerma son dos tragedias de aire clásico, en las que Lorca mezcla la prosa y el verso, utiliza coros como en la tragedia griega para comentar la acción, maneja elementos simbólicos y alegóricos. En Bodas de sangre (una novia huye con su antiguo novio el día de su boda") aparecen temas conocidos de Lorca (el amor, la violencia, la muerte, las normas sociales que reprimen los instintos). En Yerma aborda otros temas muy lorquianos: la esterilidad, la opresión de la mujer, el anhelo de realización que choca con la moral tradicional. </a:t>
            </a:r>
          </a:p>
          <a:p>
            <a:pPr algn="just"/>
            <a:r>
              <a:rPr lang="es-ES" dirty="0" smtClean="0"/>
              <a:t> Doña Rosita la soltera es un drama urbano, también en prosa y verso -aunque aquí el verso sirve para satirizar y parodiar-, que trata de las señoritas solteras de provincias condenadas socialmente.</a:t>
            </a:r>
          </a:p>
          <a:p>
            <a:pPr algn="just"/>
            <a:r>
              <a:rPr lang="es-ES" dirty="0" smtClean="0"/>
              <a:t>La casa de Bernarda Alba es un drama con rasgos más realistas y utilización casi exclusiva de la prosa. </a:t>
            </a:r>
            <a:r>
              <a:rPr lang="es-ES" smtClean="0"/>
              <a:t>Es </a:t>
            </a:r>
            <a:r>
              <a:rPr lang="es-ES" dirty="0" smtClean="0"/>
              <a:t>un apasionado alegato contra el autoritarismo familiar que encarna la figura de Bernarda Alba y que desemboca en muerte y dolor.</a:t>
            </a:r>
            <a:endParaRPr lang="es-ES" dirty="0"/>
          </a:p>
        </p:txBody>
      </p:sp>
      <p:sp>
        <p:nvSpPr>
          <p:cNvPr id="3" name="2 Título"/>
          <p:cNvSpPr>
            <a:spLocks noGrp="1"/>
          </p:cNvSpPr>
          <p:nvPr>
            <p:ph type="title"/>
          </p:nvPr>
        </p:nvSpPr>
        <p:spPr/>
        <p:txBody>
          <a:bodyPr/>
          <a:lstStyle/>
          <a:p>
            <a:pPr algn="ctr"/>
            <a:r>
              <a:rPr lang="es-ES" dirty="0" smtClean="0">
                <a:solidFill>
                  <a:schemeClr val="accent2"/>
                </a:solidFill>
              </a:rPr>
              <a:t>3. Etapa de plenitud</a:t>
            </a:r>
            <a:endParaRPr lang="es-ES" dirty="0">
              <a:solidFill>
                <a:schemeClr val="accent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7500" lnSpcReduction="20000"/>
          </a:bodyPr>
          <a:lstStyle/>
          <a:p>
            <a:pPr algn="just"/>
            <a:r>
              <a:rPr lang="es-ES" dirty="0" smtClean="0">
                <a:solidFill>
                  <a:srgbClr val="0D0D0D"/>
                </a:solidFill>
                <a:latin typeface="NotoSansMono-Regular_5j"/>
              </a:rPr>
              <a:t>El teatro español de la primera mitad del siglo XX no ha sido valorado positivamente por la crítica, a pesar de la abundancia de autores, tendencias y público.  </a:t>
            </a:r>
          </a:p>
          <a:p>
            <a:pPr algn="just"/>
            <a:r>
              <a:rPr lang="es-ES" dirty="0" smtClean="0">
                <a:solidFill>
                  <a:srgbClr val="0D0D0D"/>
                </a:solidFill>
                <a:latin typeface="NotoSansMono-Regular_5j"/>
              </a:rPr>
              <a:t>Salvo excepciones, los dramaturgos españoles ignoraban la evolución del teatro del resto de Europa, desarrollando un teatro caracterizado por fuertes condicionamientos comerciales. </a:t>
            </a:r>
          </a:p>
          <a:p>
            <a:pPr algn="just"/>
            <a:r>
              <a:rPr lang="es-ES" dirty="0" smtClean="0">
                <a:solidFill>
                  <a:srgbClr val="0D0D0D"/>
                </a:solidFill>
                <a:latin typeface="NotoSansMono-Regular_5j"/>
              </a:rPr>
              <a:t>Dos tendencias muy marcadas: </a:t>
            </a:r>
          </a:p>
          <a:p>
            <a:pPr algn="just"/>
            <a:r>
              <a:rPr lang="es-ES" dirty="0" smtClean="0">
                <a:solidFill>
                  <a:srgbClr val="0D0D0D"/>
                </a:solidFill>
                <a:latin typeface="NotoSansMono-Bold_5o"/>
              </a:rPr>
              <a:t>A. </a:t>
            </a:r>
            <a:r>
              <a:rPr lang="es-ES" dirty="0" smtClean="0">
                <a:solidFill>
                  <a:schemeClr val="accent2"/>
                </a:solidFill>
                <a:latin typeface="NotoSansMono-Bold_5o"/>
              </a:rPr>
              <a:t>Teatro comercial</a:t>
            </a:r>
            <a:r>
              <a:rPr lang="es-ES" dirty="0" smtClean="0">
                <a:solidFill>
                  <a:srgbClr val="0D0D0D"/>
                </a:solidFill>
                <a:latin typeface="NotoSansMono-Regular_5j"/>
              </a:rPr>
              <a:t>, orientado hacia un público burgués, escasamente crítico y que aporta pocas novedades técnicas. Esta tendencia es la que triunfa en las salas teatrales de la época. </a:t>
            </a:r>
          </a:p>
          <a:p>
            <a:pPr algn="just"/>
            <a:r>
              <a:rPr lang="es-ES" dirty="0" smtClean="0">
                <a:solidFill>
                  <a:srgbClr val="0D0D0D"/>
                </a:solidFill>
                <a:latin typeface="NotoSansMono-Bold_5o"/>
              </a:rPr>
              <a:t>B. </a:t>
            </a:r>
            <a:r>
              <a:rPr lang="es-ES" dirty="0" smtClean="0">
                <a:solidFill>
                  <a:schemeClr val="accent2"/>
                </a:solidFill>
                <a:latin typeface="NotoSansMono-Bold_5o"/>
              </a:rPr>
              <a:t>Teatro innovador</a:t>
            </a:r>
            <a:r>
              <a:rPr lang="es-ES" dirty="0" smtClean="0">
                <a:solidFill>
                  <a:srgbClr val="0D0D0D"/>
                </a:solidFill>
                <a:latin typeface="NotoSansMono-Bold_5o"/>
              </a:rPr>
              <a:t>, </a:t>
            </a:r>
            <a:r>
              <a:rPr lang="es-ES" dirty="0" smtClean="0">
                <a:solidFill>
                  <a:srgbClr val="0D0D0D"/>
                </a:solidFill>
                <a:latin typeface="NotoSansMono-Regular_5j"/>
              </a:rPr>
              <a:t>que pretende ofrecer un nuevo tipo de obras, bien por su carga crítica, bien por sus novedades técnicas, o bien por ambas. Esta tendencia, por lo general, no tuvo éxito comercial.</a:t>
            </a:r>
            <a:endParaRPr lang="es-ES" dirty="0"/>
          </a:p>
        </p:txBody>
      </p:sp>
      <p:sp>
        <p:nvSpPr>
          <p:cNvPr id="3" name="2 Título"/>
          <p:cNvSpPr>
            <a:spLocks noGrp="1"/>
          </p:cNvSpPr>
          <p:nvPr>
            <p:ph type="title"/>
          </p:nvPr>
        </p:nvSpPr>
        <p:spPr/>
        <p:txBody>
          <a:bodyPr/>
          <a:lstStyle/>
          <a:p>
            <a:r>
              <a:rPr lang="es-ES" b="0" dirty="0" smtClean="0">
                <a:solidFill>
                  <a:schemeClr val="accent1">
                    <a:lumMod val="75000"/>
                  </a:schemeClr>
                </a:solidFill>
              </a:rPr>
              <a:t>CONSIDERACIONES GENERALES</a:t>
            </a:r>
            <a:endParaRPr lang="es-ES" dirty="0">
              <a:solidFill>
                <a:schemeClr val="accent1">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smtClean="0"/>
              <a:t>tendencias en teatro comercial: </a:t>
            </a:r>
          </a:p>
          <a:p>
            <a:r>
              <a:rPr lang="es-ES" dirty="0" smtClean="0"/>
              <a:t>A. </a:t>
            </a:r>
            <a:r>
              <a:rPr lang="es-ES" dirty="0" smtClean="0">
                <a:solidFill>
                  <a:schemeClr val="accent2"/>
                </a:solidFill>
              </a:rPr>
              <a:t>La alta comedia </a:t>
            </a:r>
            <a:r>
              <a:rPr lang="es-ES" dirty="0" smtClean="0"/>
              <a:t>o comedia burguesa, representada por Jacinto Benavente. </a:t>
            </a:r>
          </a:p>
          <a:p>
            <a:r>
              <a:rPr lang="es-ES" dirty="0" smtClean="0"/>
              <a:t>B. </a:t>
            </a:r>
            <a:r>
              <a:rPr lang="es-ES" dirty="0" smtClean="0">
                <a:solidFill>
                  <a:schemeClr val="accent2"/>
                </a:solidFill>
              </a:rPr>
              <a:t>El teatro en verso o teatro poético modernista</a:t>
            </a:r>
            <a:r>
              <a:rPr lang="es-ES" dirty="0" smtClean="0"/>
              <a:t>, representado por </a:t>
            </a:r>
            <a:r>
              <a:rPr lang="es-ES" dirty="0" err="1" smtClean="0"/>
              <a:t>Fco</a:t>
            </a:r>
            <a:r>
              <a:rPr lang="es-ES" dirty="0" smtClean="0"/>
              <a:t>. Villaespesa, Eduardo Marquina o los hermanos Machado. </a:t>
            </a:r>
          </a:p>
          <a:p>
            <a:r>
              <a:rPr lang="es-ES" dirty="0" smtClean="0"/>
              <a:t>C. </a:t>
            </a:r>
            <a:r>
              <a:rPr lang="es-ES" dirty="0" smtClean="0">
                <a:solidFill>
                  <a:schemeClr val="accent2"/>
                </a:solidFill>
              </a:rPr>
              <a:t>El teatro cómico</a:t>
            </a:r>
            <a:r>
              <a:rPr lang="es-ES" dirty="0" smtClean="0"/>
              <a:t>, representado por los hermanos Álvarez Quintero o Carlos Arniches. </a:t>
            </a:r>
            <a:endParaRPr lang="es-ES" dirty="0"/>
          </a:p>
        </p:txBody>
      </p:sp>
      <p:sp>
        <p:nvSpPr>
          <p:cNvPr id="3" name="2 Título"/>
          <p:cNvSpPr>
            <a:spLocks noGrp="1"/>
          </p:cNvSpPr>
          <p:nvPr>
            <p:ph type="title"/>
          </p:nvPr>
        </p:nvSpPr>
        <p:spPr/>
        <p:txBody>
          <a:bodyPr>
            <a:normAutofit/>
          </a:bodyPr>
          <a:lstStyle/>
          <a:p>
            <a:r>
              <a:rPr lang="es-ES" sz="3200" b="0" dirty="0" smtClean="0">
                <a:solidFill>
                  <a:srgbClr val="0070C0"/>
                </a:solidFill>
              </a:rPr>
              <a:t>PANORAMA DEL TEATRO COMERCIAL </a:t>
            </a:r>
            <a:endParaRPr lang="es-ES" sz="3200" dirty="0">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85000" lnSpcReduction="10000"/>
          </a:bodyPr>
          <a:lstStyle/>
          <a:p>
            <a:pPr algn="just"/>
            <a:r>
              <a:rPr lang="es-ES" dirty="0" smtClean="0"/>
              <a:t>• Teatro sin grandilocuencia, sin excesos, con atención preferente a los ambientes cotidianos burgueses sin una crítica social o política profunda.</a:t>
            </a:r>
          </a:p>
          <a:p>
            <a:pPr algn="just"/>
            <a:r>
              <a:rPr lang="es-ES" dirty="0" smtClean="0"/>
              <a:t> • Estéticamente anclado en el realismo alejado de las vanguardias, aunque sus obras poseen una buena construcción dramática y un lenguaje cuidado. </a:t>
            </a:r>
          </a:p>
          <a:p>
            <a:pPr algn="just"/>
            <a:r>
              <a:rPr lang="es-ES" dirty="0" smtClean="0"/>
              <a:t>• Su obra bascula entre la crítica amable de los ideales burgueses (como en Los intereses creados) o el intento de drama rural (como en La Malquerida o Señora Ama).</a:t>
            </a:r>
          </a:p>
          <a:p>
            <a:pPr algn="just"/>
            <a:r>
              <a:rPr lang="es-ES" dirty="0" smtClean="0"/>
              <a:t> • Se ganó el favor del público y tuvo una popularidad enorme, en 1922 gana el Premio </a:t>
            </a:r>
            <a:r>
              <a:rPr lang="es-ES" dirty="0" err="1" smtClean="0"/>
              <a:t>Nóbel</a:t>
            </a:r>
            <a:r>
              <a:rPr lang="es-ES" dirty="0" smtClean="0"/>
              <a:t>.</a:t>
            </a:r>
            <a:endParaRPr lang="es-ES" dirty="0"/>
          </a:p>
        </p:txBody>
      </p:sp>
      <p:sp>
        <p:nvSpPr>
          <p:cNvPr id="3" name="2 Título"/>
          <p:cNvSpPr>
            <a:spLocks noGrp="1"/>
          </p:cNvSpPr>
          <p:nvPr>
            <p:ph type="title"/>
          </p:nvPr>
        </p:nvSpPr>
        <p:spPr/>
        <p:txBody>
          <a:bodyPr>
            <a:normAutofit/>
          </a:bodyPr>
          <a:lstStyle/>
          <a:p>
            <a:pPr algn="ctr"/>
            <a:r>
              <a:rPr lang="es-ES" sz="3200" b="0" dirty="0" smtClean="0">
                <a:solidFill>
                  <a:srgbClr val="0070C0"/>
                </a:solidFill>
              </a:rPr>
              <a:t>La alta comedia o comedia burguesa, Jacinto Benavente (1866-1954)</a:t>
            </a:r>
            <a:endParaRPr lang="es-ES" sz="3200" dirty="0">
              <a:solidFill>
                <a:srgbClr val="0070C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85000" lnSpcReduction="10000"/>
          </a:bodyPr>
          <a:lstStyle/>
          <a:p>
            <a:pPr algn="just"/>
            <a:r>
              <a:rPr lang="es-ES" dirty="0" smtClean="0"/>
              <a:t>• En un primer momento modernista, fue un intento por constituir un drama lírico, pero con el tiempo quedó como un teatro histórico en verso al más puro modo casticista. </a:t>
            </a:r>
          </a:p>
          <a:p>
            <a:pPr algn="just"/>
            <a:r>
              <a:rPr lang="es-ES" dirty="0" smtClean="0"/>
              <a:t>• Así, reivindican una vuelta a la tradición teatral española, comedias barrocas y dramas románticos. </a:t>
            </a:r>
          </a:p>
          <a:p>
            <a:pPr algn="just"/>
            <a:r>
              <a:rPr lang="es-ES" dirty="0" smtClean="0"/>
              <a:t>• Se recrean asuntos de la historia nacional y se utiliza un verso sonoro, efectista y retórico. </a:t>
            </a:r>
          </a:p>
          <a:p>
            <a:pPr algn="just"/>
            <a:r>
              <a:rPr lang="es-ES" dirty="0" smtClean="0"/>
              <a:t>• Destacan: Francisco Villaespesa (1877-1936): Doña María de Padilla. </a:t>
            </a:r>
          </a:p>
          <a:p>
            <a:pPr algn="just"/>
            <a:r>
              <a:rPr lang="es-ES" dirty="0" smtClean="0"/>
              <a:t>Eduardo Marquina (1879-1946): Las hijas del Cid. </a:t>
            </a:r>
          </a:p>
          <a:p>
            <a:pPr algn="just"/>
            <a:r>
              <a:rPr lang="es-ES" dirty="0" smtClean="0"/>
              <a:t>Antonio y Manuel Machado: La Lola se va a los puertos. </a:t>
            </a:r>
            <a:endParaRPr lang="es-ES" dirty="0"/>
          </a:p>
        </p:txBody>
      </p:sp>
      <p:sp>
        <p:nvSpPr>
          <p:cNvPr id="3" name="2 Título"/>
          <p:cNvSpPr>
            <a:spLocks noGrp="1"/>
          </p:cNvSpPr>
          <p:nvPr>
            <p:ph type="title"/>
          </p:nvPr>
        </p:nvSpPr>
        <p:spPr/>
        <p:txBody>
          <a:bodyPr/>
          <a:lstStyle/>
          <a:p>
            <a:pPr algn="ctr"/>
            <a:r>
              <a:rPr lang="es-ES" b="0" dirty="0" smtClean="0">
                <a:solidFill>
                  <a:srgbClr val="0070C0"/>
                </a:solidFill>
              </a:rPr>
              <a:t>El teatro poético</a:t>
            </a:r>
            <a:endParaRPr lang="es-ES" dirty="0">
              <a:solidFill>
                <a:srgbClr val="0070C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7500" lnSpcReduction="20000"/>
          </a:bodyPr>
          <a:lstStyle/>
          <a:p>
            <a:pPr algn="just"/>
            <a:r>
              <a:rPr lang="es-ES" dirty="0" smtClean="0"/>
              <a:t>De tipos y ambientes castizos, con obras que abordan temas superficiales con una trama fácil (que se resuelve favorablemente) y personajes populares que resultan divertidos por su lenguaje.</a:t>
            </a:r>
          </a:p>
          <a:p>
            <a:pPr algn="just"/>
            <a:r>
              <a:rPr lang="es-ES" dirty="0" smtClean="0"/>
              <a:t>  Hermanos Álvarez Quintero (El ojito derecho o El patio) presentan en la imagen de una Andalucía superficial, tópica e incluso falseada.</a:t>
            </a:r>
          </a:p>
          <a:p>
            <a:pPr algn="just"/>
            <a:r>
              <a:rPr lang="es-ES" dirty="0" smtClean="0"/>
              <a:t>  Carlos Arniches, sainetes de ambiente madrileño o "tragedia grotesca“, como La señorita de </a:t>
            </a:r>
            <a:r>
              <a:rPr lang="es-ES" dirty="0" err="1" smtClean="0"/>
              <a:t>Trévelez</a:t>
            </a:r>
            <a:r>
              <a:rPr lang="es-ES" dirty="0" smtClean="0"/>
              <a:t>.</a:t>
            </a:r>
          </a:p>
          <a:p>
            <a:pPr algn="just"/>
            <a:r>
              <a:rPr lang="es-ES" dirty="0" smtClean="0"/>
              <a:t>  Entre 1915 y 1935 un nuevo género humorístico: el astracán, se busca solo la risa, la conversión de todos los elementos en su forma más cómica e histriónica, incluso a costa de la verosimilitud y desfigurando el lenguaje natural. </a:t>
            </a:r>
          </a:p>
          <a:p>
            <a:pPr algn="just"/>
            <a:r>
              <a:rPr lang="es-ES" dirty="0" smtClean="0"/>
              <a:t> Pedro Muñoz Seca, sus mayores éxitos son La venganza de don Mendo (1918) o Los extremeños se tocan (1926). </a:t>
            </a:r>
            <a:endParaRPr lang="es-ES" dirty="0"/>
          </a:p>
        </p:txBody>
      </p:sp>
      <p:sp>
        <p:nvSpPr>
          <p:cNvPr id="3" name="2 Título"/>
          <p:cNvSpPr>
            <a:spLocks noGrp="1"/>
          </p:cNvSpPr>
          <p:nvPr>
            <p:ph type="title"/>
          </p:nvPr>
        </p:nvSpPr>
        <p:spPr/>
        <p:txBody>
          <a:bodyPr/>
          <a:lstStyle/>
          <a:p>
            <a:pPr algn="ctr"/>
            <a:r>
              <a:rPr lang="es-ES" b="0" dirty="0" smtClean="0">
                <a:solidFill>
                  <a:srgbClr val="0070C0"/>
                </a:solidFill>
              </a:rPr>
              <a:t>El teatro cómico</a:t>
            </a:r>
            <a:endParaRPr lang="es-ES" dirty="0">
              <a:solidFill>
                <a:srgbClr val="0070C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62500" lnSpcReduction="20000"/>
          </a:bodyPr>
          <a:lstStyle/>
          <a:p>
            <a:pPr algn="just"/>
            <a:r>
              <a:rPr lang="es-ES" dirty="0" smtClean="0"/>
              <a:t>Al margen de pretensiones comerciales, estos autores pretenden hacer un teatro que sirva como cauce para la expresión de sus conflictos religiosos, existenciales y sociales. </a:t>
            </a:r>
          </a:p>
          <a:p>
            <a:pPr algn="just"/>
            <a:r>
              <a:rPr lang="es-ES" dirty="0" smtClean="0"/>
              <a:t> Harán un teatro intelectual y complejo que enlazará con las tendencias filosóficas y teatrales más renovadoras del panorama occidental de la época. </a:t>
            </a:r>
          </a:p>
          <a:p>
            <a:pPr algn="just"/>
            <a:r>
              <a:rPr lang="es-ES" dirty="0" smtClean="0"/>
              <a:t> Técnicamente, intentarán romper definitivamente con las formas realistas de la </a:t>
            </a:r>
            <a:r>
              <a:rPr lang="es-ES" dirty="0" smtClean="0"/>
              <a:t>representación, incluso con teatro de rasgos vanguardista como Ramón Gómez de la Serna en Los medios seres.. </a:t>
            </a:r>
            <a:endParaRPr lang="es-ES" dirty="0" smtClean="0"/>
          </a:p>
          <a:p>
            <a:pPr algn="just"/>
            <a:r>
              <a:rPr lang="es-ES" dirty="0" smtClean="0"/>
              <a:t> Destacan: </a:t>
            </a:r>
          </a:p>
          <a:p>
            <a:pPr algn="just"/>
            <a:r>
              <a:rPr lang="es-ES" dirty="0" smtClean="0"/>
              <a:t> en la Generación del 98 Ramón del Valle-Inclán, Azorín (Lo invisible) y Miguel de </a:t>
            </a:r>
            <a:r>
              <a:rPr lang="es-ES" dirty="0" smtClean="0"/>
              <a:t>Unamuno </a:t>
            </a:r>
            <a:r>
              <a:rPr lang="es-ES" dirty="0" smtClean="0"/>
              <a:t>con la renovación de la </a:t>
            </a:r>
            <a:r>
              <a:rPr lang="es-ES" dirty="0" smtClean="0"/>
              <a:t>tragedia junto con Jacinto Grau. Unamuno escribe un teatro de gran desnudez escénica, sin concesiones sobre el sentido de la existencia humana, que va influir en el teatro trágico posterior de García Lorca o Buero Vallejo, con obras como El otro, Fedra o Raquel encadenada.</a:t>
            </a:r>
            <a:endParaRPr lang="es-ES" dirty="0" smtClean="0"/>
          </a:p>
          <a:p>
            <a:pPr algn="just"/>
            <a:r>
              <a:rPr lang="es-ES" dirty="0" smtClean="0"/>
              <a:t>  y en la Generación del 27 Rafael Alberti, </a:t>
            </a:r>
            <a:r>
              <a:rPr lang="es-ES" dirty="0" smtClean="0"/>
              <a:t>Pedro Salinas</a:t>
            </a:r>
            <a:r>
              <a:rPr lang="es-ES" dirty="0" smtClean="0"/>
              <a:t> </a:t>
            </a:r>
            <a:r>
              <a:rPr lang="es-ES" dirty="0" smtClean="0"/>
              <a:t>y, sobre todo, Federico García Lorca.</a:t>
            </a:r>
            <a:endParaRPr lang="es-ES" dirty="0"/>
          </a:p>
        </p:txBody>
      </p:sp>
      <p:sp>
        <p:nvSpPr>
          <p:cNvPr id="3" name="2 Título"/>
          <p:cNvSpPr>
            <a:spLocks noGrp="1"/>
          </p:cNvSpPr>
          <p:nvPr>
            <p:ph type="title"/>
          </p:nvPr>
        </p:nvSpPr>
        <p:spPr/>
        <p:txBody>
          <a:bodyPr/>
          <a:lstStyle/>
          <a:p>
            <a:pPr algn="ctr"/>
            <a:r>
              <a:rPr lang="es-ES" dirty="0" smtClean="0">
                <a:solidFill>
                  <a:srgbClr val="0070C0"/>
                </a:solidFill>
              </a:rPr>
              <a:t>El teatro innovador</a:t>
            </a:r>
            <a:endParaRPr lang="es-ES" dirty="0">
              <a:solidFill>
                <a:srgbClr val="0070C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0000" lnSpcReduction="20000"/>
          </a:bodyPr>
          <a:lstStyle/>
          <a:p>
            <a:pPr algn="just"/>
            <a:r>
              <a:rPr lang="es-ES" dirty="0" smtClean="0"/>
              <a:t>Es el gran dramaturgo de nuestro teatro contemporáneo por su personalidad creadora y su originalidad en el uso del idioma.  La evolución teatral de Valle es paralela al cambio ideológico por el que pasa de un Modernismo elegante y nostálgico a una literatura crítica, basada en una feroz distorsión de la realidad, el esperpento, a partir de 1920. </a:t>
            </a:r>
          </a:p>
          <a:p>
            <a:pPr algn="just"/>
            <a:r>
              <a:rPr lang="es-ES" dirty="0" smtClean="0"/>
              <a:t> Su obra teatral suele agruparse en tres ciclos o paletas: </a:t>
            </a:r>
          </a:p>
          <a:p>
            <a:pPr algn="just"/>
            <a:r>
              <a:rPr lang="es-ES" dirty="0" smtClean="0"/>
              <a:t>A) </a:t>
            </a:r>
            <a:r>
              <a:rPr lang="es-ES" dirty="0" smtClean="0">
                <a:solidFill>
                  <a:schemeClr val="accent2"/>
                </a:solidFill>
              </a:rPr>
              <a:t>EL MITO</a:t>
            </a:r>
            <a:r>
              <a:rPr lang="es-ES" dirty="0" smtClean="0"/>
              <a:t>: La acción transcurre en una Galicia mítica, intemporal: Comedias bárbaras, Divinas palabras, obra de transición con el esperpento. </a:t>
            </a:r>
          </a:p>
          <a:p>
            <a:pPr algn="just"/>
            <a:r>
              <a:rPr lang="es-ES" dirty="0" smtClean="0"/>
              <a:t>B) </a:t>
            </a:r>
            <a:r>
              <a:rPr lang="es-ES" dirty="0" smtClean="0">
                <a:solidFill>
                  <a:schemeClr val="accent2"/>
                </a:solidFill>
              </a:rPr>
              <a:t>LA FARSA</a:t>
            </a:r>
            <a:r>
              <a:rPr lang="es-ES" dirty="0" smtClean="0"/>
              <a:t>: Obras situadas en un espacio más 'ridículo', propio del siglo XVIII: jardines, rosas, cisnes: La marquesa Rosalinda, Farsa y licencia de la reina castiza.</a:t>
            </a:r>
          </a:p>
          <a:p>
            <a:pPr algn="just"/>
            <a:r>
              <a:rPr lang="es-ES" dirty="0" smtClean="0"/>
              <a:t> C) </a:t>
            </a:r>
            <a:r>
              <a:rPr lang="es-ES" dirty="0" smtClean="0">
                <a:solidFill>
                  <a:schemeClr val="accent2"/>
                </a:solidFill>
              </a:rPr>
              <a:t>EL ESPERPENTO</a:t>
            </a:r>
            <a:r>
              <a:rPr lang="es-ES" dirty="0" smtClean="0"/>
              <a:t>: Luces de Bohemia, (1920), la trilogía Martes de carnaval (Los cuernos de don Friolera, 1921; Las galas del difunto, 1926; La hija del capitán, 1927).</a:t>
            </a:r>
            <a:endParaRPr lang="es-ES" dirty="0"/>
          </a:p>
        </p:txBody>
      </p:sp>
      <p:sp>
        <p:nvSpPr>
          <p:cNvPr id="3" name="2 Título"/>
          <p:cNvSpPr>
            <a:spLocks noGrp="1"/>
          </p:cNvSpPr>
          <p:nvPr>
            <p:ph type="title"/>
          </p:nvPr>
        </p:nvSpPr>
        <p:spPr/>
        <p:txBody>
          <a:bodyPr/>
          <a:lstStyle/>
          <a:p>
            <a:pPr algn="ctr"/>
            <a:r>
              <a:rPr lang="es-ES" b="0" dirty="0" smtClean="0">
                <a:solidFill>
                  <a:srgbClr val="0070C0"/>
                </a:solidFill>
              </a:rPr>
              <a:t>Ramón María del Valle Inclán</a:t>
            </a:r>
            <a:endParaRPr lang="es-ES" dirty="0">
              <a:solidFill>
                <a:srgbClr val="0070C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85000" lnSpcReduction="20000"/>
          </a:bodyPr>
          <a:lstStyle/>
          <a:p>
            <a:pPr algn="just"/>
            <a:r>
              <a:rPr lang="es-ES" dirty="0" smtClean="0"/>
              <a:t>- El esperpento es una estética deformadora no solo </a:t>
            </a:r>
            <a:r>
              <a:rPr lang="es-ES" dirty="0" err="1" smtClean="0"/>
              <a:t>tatral</a:t>
            </a:r>
            <a:r>
              <a:rPr lang="es-ES" dirty="0" smtClean="0"/>
              <a:t>: consiste en aplicar a personajes y situaciones una óptica (como en Luces de bohemia y los espejos cóncavos de un establecimiento del callejón del Gato, en la escena XII). </a:t>
            </a:r>
          </a:p>
          <a:p>
            <a:pPr algn="just"/>
            <a:r>
              <a:rPr lang="es-ES" dirty="0" smtClean="0"/>
              <a:t>- Se entremezclan lo trágico y lo burlesco. El sentido trágico de la vida española sólo puede darse con una estética sistemáticamente deformada. </a:t>
            </a:r>
          </a:p>
          <a:p>
            <a:pPr algn="just"/>
            <a:r>
              <a:rPr lang="es-ES" dirty="0" smtClean="0"/>
              <a:t>- Valle-Inclán, con el esperpento, destaca como un gran innovador teatral, que anticipó técnicas cinematográficas (saltos en el tiempo, escenarios múltiples, etc.) y acercó el teatro español al teatro del resto de Europa. </a:t>
            </a:r>
          </a:p>
          <a:p>
            <a:r>
              <a:rPr lang="es-ES" dirty="0" smtClean="0"/>
              <a:t/>
            </a:r>
            <a:br>
              <a:rPr lang="es-ES" dirty="0" smtClean="0"/>
            </a:br>
            <a:endParaRPr lang="es-ES" dirty="0"/>
          </a:p>
        </p:txBody>
      </p:sp>
      <p:sp>
        <p:nvSpPr>
          <p:cNvPr id="3" name="2 Título"/>
          <p:cNvSpPr>
            <a:spLocks noGrp="1"/>
          </p:cNvSpPr>
          <p:nvPr>
            <p:ph type="title"/>
          </p:nvPr>
        </p:nvSpPr>
        <p:spPr/>
        <p:txBody>
          <a:bodyPr/>
          <a:lstStyle/>
          <a:p>
            <a:pPr algn="ctr"/>
            <a:r>
              <a:rPr lang="es-ES" b="0" dirty="0" smtClean="0">
                <a:solidFill>
                  <a:schemeClr val="accent1"/>
                </a:solidFill>
              </a:rPr>
              <a:t>El esperpento en Valle Inclán</a:t>
            </a:r>
            <a:endParaRPr lang="es-ES" dirty="0">
              <a:solidFill>
                <a:schemeClr val="accent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79</TotalTime>
  <Words>1455</Words>
  <Application>Microsoft Office PowerPoint</Application>
  <PresentationFormat>Presentación en pantalla (4:3)</PresentationFormat>
  <Paragraphs>59</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Concurrencia</vt:lpstr>
      <vt:lpstr>EL TEATRO ESPAÑOL ANTERIOR A 1936</vt:lpstr>
      <vt:lpstr>CONSIDERACIONES GENERALES</vt:lpstr>
      <vt:lpstr>PANORAMA DEL TEATRO COMERCIAL </vt:lpstr>
      <vt:lpstr>La alta comedia o comedia burguesa, Jacinto Benavente (1866-1954)</vt:lpstr>
      <vt:lpstr>El teatro poético</vt:lpstr>
      <vt:lpstr>El teatro cómico</vt:lpstr>
      <vt:lpstr>El teatro innovador</vt:lpstr>
      <vt:lpstr>Ramón María del Valle Inclán</vt:lpstr>
      <vt:lpstr>El esperpento en Valle Inclán</vt:lpstr>
      <vt:lpstr>Federico García Lorca</vt:lpstr>
      <vt:lpstr>3. Etapa de plenitud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TEATRO ESPAÑOL ANTERIOR A 1936</dc:title>
  <dc:creator>gmoreno</dc:creator>
  <cp:lastModifiedBy>gmoreno</cp:lastModifiedBy>
  <cp:revision>11</cp:revision>
  <dcterms:created xsi:type="dcterms:W3CDTF">2022-09-12T15:24:10Z</dcterms:created>
  <dcterms:modified xsi:type="dcterms:W3CDTF">2022-09-13T16:25:40Z</dcterms:modified>
</cp:coreProperties>
</file>