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2" r:id="rId5"/>
    <p:sldId id="263" r:id="rId6"/>
    <p:sldId id="264" r:id="rId7"/>
    <p:sldId id="265" r:id="rId8"/>
    <p:sldId id="259" r:id="rId9"/>
    <p:sldId id="260" r:id="rId10"/>
    <p:sldId id="261" r:id="rId11"/>
    <p:sldId id="266" r:id="rId12"/>
    <p:sldId id="267"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EC4F58B8-B1AA-4EFB-94E3-DD17C53EE2F9}" type="datetimeFigureOut">
              <a:rPr lang="es-ES" smtClean="0"/>
              <a:pPr/>
              <a:t>23/02/2023</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FBD4523-E9D7-485D-A356-EBCB70D44A1A}"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C4F58B8-B1AA-4EFB-94E3-DD17C53EE2F9}" type="datetimeFigureOut">
              <a:rPr lang="es-ES" smtClean="0"/>
              <a:pPr/>
              <a:t>23/02/2023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C4F58B8-B1AA-4EFB-94E3-DD17C53EE2F9}" type="datetimeFigureOut">
              <a:rPr lang="es-ES" smtClean="0"/>
              <a:pPr/>
              <a:t>23/02/2023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EC4F58B8-B1AA-4EFB-94E3-DD17C53EE2F9}" type="datetimeFigureOut">
              <a:rPr lang="es-ES" smtClean="0"/>
              <a:pPr/>
              <a:t>23/02/2023</a:t>
            </a:fld>
            <a:endParaRPr lang="es-ES"/>
          </a:p>
        </p:txBody>
      </p:sp>
      <p:sp>
        <p:nvSpPr>
          <p:cNvPr id="9" name="8 Marcador de número de diapositiva"/>
          <p:cNvSpPr>
            <a:spLocks noGrp="1"/>
          </p:cNvSpPr>
          <p:nvPr>
            <p:ph type="sldNum" sz="quarter" idx="15"/>
          </p:nvPr>
        </p:nvSpPr>
        <p:spPr/>
        <p:txBody>
          <a:bodyPr rtlCol="0"/>
          <a:lstStyle/>
          <a:p>
            <a:fld id="{4FBD4523-E9D7-485D-A356-EBCB70D44A1A}"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EC4F58B8-B1AA-4EFB-94E3-DD17C53EE2F9}" type="datetimeFigureOut">
              <a:rPr lang="es-ES" smtClean="0"/>
              <a:pPr/>
              <a:t>23/02/2023</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FBD4523-E9D7-485D-A356-EBCB70D44A1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C4F58B8-B1AA-4EFB-94E3-DD17C53EE2F9}" type="datetimeFigureOut">
              <a:rPr lang="es-ES" smtClean="0"/>
              <a:pPr/>
              <a:t>23/02/2023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C4F58B8-B1AA-4EFB-94E3-DD17C53EE2F9}" type="datetimeFigureOut">
              <a:rPr lang="es-ES" smtClean="0"/>
              <a:pPr/>
              <a:t>23/02/2023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EC4F58B8-B1AA-4EFB-94E3-DD17C53EE2F9}" type="datetimeFigureOut">
              <a:rPr lang="es-ES" smtClean="0"/>
              <a:pPr/>
              <a:t>23/02/2023</a:t>
            </a:fld>
            <a:endParaRPr lang="es-ES"/>
          </a:p>
        </p:txBody>
      </p:sp>
      <p:sp>
        <p:nvSpPr>
          <p:cNvPr id="7" name="6 Marcador de número de diapositiva"/>
          <p:cNvSpPr>
            <a:spLocks noGrp="1"/>
          </p:cNvSpPr>
          <p:nvPr>
            <p:ph type="sldNum" sz="quarter" idx="11"/>
          </p:nvPr>
        </p:nvSpPr>
        <p:spPr/>
        <p:txBody>
          <a:bodyPr rtlCol="0"/>
          <a:lstStyle/>
          <a:p>
            <a:fld id="{4FBD4523-E9D7-485D-A356-EBCB70D44A1A}"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C4F58B8-B1AA-4EFB-94E3-DD17C53EE2F9}" type="datetimeFigureOut">
              <a:rPr lang="es-ES" smtClean="0"/>
              <a:pPr/>
              <a:t>23/02/2023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EC4F58B8-B1AA-4EFB-94E3-DD17C53EE2F9}" type="datetimeFigureOut">
              <a:rPr lang="es-ES" smtClean="0"/>
              <a:pPr/>
              <a:t>23/02/2023</a:t>
            </a:fld>
            <a:endParaRPr lang="es-ES"/>
          </a:p>
        </p:txBody>
      </p:sp>
      <p:sp>
        <p:nvSpPr>
          <p:cNvPr id="22" name="21 Marcador de número de diapositiva"/>
          <p:cNvSpPr>
            <a:spLocks noGrp="1"/>
          </p:cNvSpPr>
          <p:nvPr>
            <p:ph type="sldNum" sz="quarter" idx="15"/>
          </p:nvPr>
        </p:nvSpPr>
        <p:spPr/>
        <p:txBody>
          <a:bodyPr rtlCol="0"/>
          <a:lstStyle/>
          <a:p>
            <a:fld id="{4FBD4523-E9D7-485D-A356-EBCB70D44A1A}"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EC4F58B8-B1AA-4EFB-94E3-DD17C53EE2F9}" type="datetimeFigureOut">
              <a:rPr lang="es-ES" smtClean="0"/>
              <a:pPr/>
              <a:t>23/02/2023</a:t>
            </a:fld>
            <a:endParaRPr lang="es-ES"/>
          </a:p>
        </p:txBody>
      </p:sp>
      <p:sp>
        <p:nvSpPr>
          <p:cNvPr id="18" name="17 Marcador de número de diapositiva"/>
          <p:cNvSpPr>
            <a:spLocks noGrp="1"/>
          </p:cNvSpPr>
          <p:nvPr>
            <p:ph type="sldNum" sz="quarter" idx="11"/>
          </p:nvPr>
        </p:nvSpPr>
        <p:spPr/>
        <p:txBody>
          <a:bodyPr rtlCol="0"/>
          <a:lstStyle/>
          <a:p>
            <a:fld id="{4FBD4523-E9D7-485D-A356-EBCB70D44A1A}"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C4F58B8-B1AA-4EFB-94E3-DD17C53EE2F9}" type="datetimeFigureOut">
              <a:rPr lang="es-ES" smtClean="0"/>
              <a:pPr/>
              <a:t>23/02/2023</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FBD4523-E9D7-485D-A356-EBCB70D44A1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MARIBEL Y LA EXTRAÑA FAMILIA</a:t>
            </a:r>
            <a:endParaRPr lang="es-ES" dirty="0"/>
          </a:p>
        </p:txBody>
      </p:sp>
      <p:sp>
        <p:nvSpPr>
          <p:cNvPr id="3" name="2 Subtítulo"/>
          <p:cNvSpPr>
            <a:spLocks noGrp="1"/>
          </p:cNvSpPr>
          <p:nvPr>
            <p:ph type="subTitle" idx="1"/>
          </p:nvPr>
        </p:nvSpPr>
        <p:spPr/>
        <p:txBody>
          <a:bodyPr/>
          <a:lstStyle/>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C00000"/>
                </a:solidFill>
              </a:rPr>
              <a:t>CONTEXTO  LITERARIO</a:t>
            </a:r>
            <a:endParaRPr lang="es-ES" dirty="0"/>
          </a:p>
        </p:txBody>
      </p:sp>
      <p:sp>
        <p:nvSpPr>
          <p:cNvPr id="3" name="2 Marcador de contenido"/>
          <p:cNvSpPr>
            <a:spLocks noGrp="1"/>
          </p:cNvSpPr>
          <p:nvPr>
            <p:ph sz="quarter" idx="1"/>
          </p:nvPr>
        </p:nvSpPr>
        <p:spPr/>
        <p:txBody>
          <a:bodyPr>
            <a:normAutofit fontScale="77500" lnSpcReduction="20000"/>
          </a:bodyPr>
          <a:lstStyle/>
          <a:p>
            <a:pPr algn="just"/>
            <a:r>
              <a:rPr lang="es-ES" dirty="0" smtClean="0"/>
              <a:t>Literariamente la novela tiene las características de la novela rural de Delibes en la técnica y estilo con su enorme capacidad léxica y de reproducción de la lengua rural, que se acaba identificando con la del narrador, pero pasada por renovación narrativa que supuso la novela de los años 60 y 70</a:t>
            </a:r>
            <a:r>
              <a:rPr lang="es-ES" dirty="0" smtClean="0"/>
              <a:t>.</a:t>
            </a:r>
          </a:p>
          <a:p>
            <a:pPr algn="just"/>
            <a:r>
              <a:rPr lang="es-ES" u="sng" dirty="0" smtClean="0"/>
              <a:t>Los santos inocentes</a:t>
            </a:r>
            <a:r>
              <a:rPr lang="es-ES" i="1" dirty="0" smtClean="0"/>
              <a:t> </a:t>
            </a:r>
            <a:r>
              <a:rPr lang="es-ES" dirty="0" smtClean="0"/>
              <a:t>constituye la última obra de la trilogía rural de Delibes, de la que también forman parte </a:t>
            </a:r>
            <a:r>
              <a:rPr lang="es-ES" i="1" u="sng" dirty="0" smtClean="0"/>
              <a:t>El camino</a:t>
            </a:r>
            <a:r>
              <a:rPr lang="es-ES" i="1" dirty="0" smtClean="0"/>
              <a:t> </a:t>
            </a:r>
            <a:r>
              <a:rPr lang="es-ES" dirty="0" smtClean="0"/>
              <a:t>y </a:t>
            </a:r>
            <a:r>
              <a:rPr lang="es-ES" i="1" u="sng" dirty="0" smtClean="0"/>
              <a:t>Las ratas</a:t>
            </a:r>
            <a:r>
              <a:rPr lang="es-ES" i="1" dirty="0" smtClean="0"/>
              <a:t>. </a:t>
            </a:r>
            <a:r>
              <a:rPr lang="es-ES" dirty="0" smtClean="0"/>
              <a:t>Dos son los factores comunes a las tres: el personaje central del inocente,   el amor y la vehemencia emocional con que Delibes defiende la vida del campo, una especie de “Arcadia” no exenta de amenazas.</a:t>
            </a:r>
            <a:endParaRPr lang="es-ES" dirty="0" smtClean="0"/>
          </a:p>
          <a:p>
            <a:pPr algn="just"/>
            <a:r>
              <a:rPr lang="es-ES" dirty="0" smtClean="0"/>
              <a:t>Frente a esta novela se opone la nueva novela rural posterior (</a:t>
            </a:r>
            <a:r>
              <a:rPr lang="es-ES" i="1" dirty="0" smtClean="0"/>
              <a:t>Intemperie </a:t>
            </a:r>
            <a:r>
              <a:rPr lang="es-ES" dirty="0" smtClean="0"/>
              <a:t>de Jesús Carrasco de 2013) novela profundamente telúrica y ante todo un ejercicio de estilo donde se difumina la crítica social y la humanidad de los personajes; o </a:t>
            </a:r>
            <a:r>
              <a:rPr lang="es-ES" i="1" dirty="0" smtClean="0"/>
              <a:t>Mazurca para dos muertos </a:t>
            </a:r>
            <a:r>
              <a:rPr lang="es-ES" dirty="0" smtClean="0"/>
              <a:t>de Cela, más coetánea, con los rasgos más tremendistas y violentos de Cela, determinados por la guerra civil.</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FF0000"/>
                </a:solidFill>
              </a:rPr>
              <a:t>LOS PERSONAJES</a:t>
            </a:r>
            <a:endParaRPr lang="es-ES" dirty="0">
              <a:solidFill>
                <a:srgbClr val="FF0000"/>
              </a:solidFill>
            </a:endParaRPr>
          </a:p>
        </p:txBody>
      </p:sp>
      <p:sp>
        <p:nvSpPr>
          <p:cNvPr id="3" name="2 Marcador de contenido"/>
          <p:cNvSpPr>
            <a:spLocks noGrp="1"/>
          </p:cNvSpPr>
          <p:nvPr>
            <p:ph sz="quarter" idx="1"/>
          </p:nvPr>
        </p:nvSpPr>
        <p:spPr/>
        <p:txBody>
          <a:bodyPr>
            <a:normAutofit fontScale="85000" lnSpcReduction="20000"/>
          </a:bodyPr>
          <a:lstStyle/>
          <a:p>
            <a:pPr algn="just"/>
            <a:r>
              <a:rPr lang="es-ES" dirty="0" smtClean="0"/>
              <a:t>Delibes</a:t>
            </a:r>
            <a:r>
              <a:rPr lang="es-ES" dirty="0" smtClean="0"/>
              <a:t> </a:t>
            </a:r>
            <a:r>
              <a:rPr lang="es-ES" b="1" dirty="0" smtClean="0"/>
              <a:t>enfrenta dos mundos antagónicos: el del orden natural</a:t>
            </a:r>
            <a:r>
              <a:rPr lang="es-ES" dirty="0" smtClean="0"/>
              <a:t>, asociado con la vida rural</a:t>
            </a:r>
            <a:r>
              <a:rPr lang="es-ES" b="1" dirty="0" smtClean="0"/>
              <a:t> y el del caos y la necedad incomprensiva</a:t>
            </a:r>
            <a:r>
              <a:rPr lang="es-ES" dirty="0" smtClean="0"/>
              <a:t>, asociado con la cultura urbana, de la que son portadores los personajes elevados. Este enfrentamiento, no obstante, no se manifiesta en la forma de un </a:t>
            </a:r>
            <a:r>
              <a:rPr lang="es-ES" b="1" dirty="0" smtClean="0"/>
              <a:t>maniqueísmo </a:t>
            </a:r>
            <a:r>
              <a:rPr lang="es-ES" dirty="0" smtClean="0"/>
              <a:t>rígido, en el que los hombres del campo representan </a:t>
            </a:r>
            <a:r>
              <a:rPr lang="es-ES" i="1" dirty="0" smtClean="0"/>
              <a:t>todos y siempre</a:t>
            </a:r>
            <a:r>
              <a:rPr lang="es-ES" dirty="0" smtClean="0"/>
              <a:t> la bondad y la </a:t>
            </a:r>
            <a:r>
              <a:rPr lang="es-ES" dirty="0" smtClean="0"/>
              <a:t>inocencia (locus </a:t>
            </a:r>
            <a:r>
              <a:rPr lang="es-ES" dirty="0" err="1" smtClean="0"/>
              <a:t>amoenus</a:t>
            </a:r>
            <a:r>
              <a:rPr lang="es-ES" dirty="0" smtClean="0"/>
              <a:t>) , </a:t>
            </a:r>
            <a:r>
              <a:rPr lang="es-ES" dirty="0" smtClean="0"/>
              <a:t>y la civilización urbana, en su totalidad, las fuerzas del deterioro y la </a:t>
            </a:r>
            <a:r>
              <a:rPr lang="es-ES" dirty="0" smtClean="0"/>
              <a:t>destrucción. </a:t>
            </a:r>
            <a:r>
              <a:rPr lang="es-ES" dirty="0" smtClean="0"/>
              <a:t>En </a:t>
            </a:r>
            <a:r>
              <a:rPr lang="es-ES" i="1" dirty="0" smtClean="0"/>
              <a:t>LSI</a:t>
            </a:r>
            <a:r>
              <a:rPr lang="es-ES" dirty="0" smtClean="0"/>
              <a:t> no aparecen representantes de la </a:t>
            </a:r>
            <a:r>
              <a:rPr lang="es-ES" b="1" dirty="0" smtClean="0"/>
              <a:t>clase media</a:t>
            </a:r>
            <a:r>
              <a:rPr lang="es-ES" dirty="0" smtClean="0"/>
              <a:t>, a no ser como sombras fugaces en segundo plano, como Manolo, el médico </a:t>
            </a:r>
            <a:endParaRPr lang="es-ES" dirty="0" smtClean="0"/>
          </a:p>
          <a:p>
            <a:pPr algn="just"/>
            <a:r>
              <a:rPr lang="es-ES" dirty="0" smtClean="0"/>
              <a:t>Aparecen en la novela dos tipos de personajes. Los sencillos, que son inocentes e íntegros, que viven en armonía con la naturaleza (Paco el Bajo), pero confinados en el campo; los terratenientes, orgullosos e inauténticos, que viven en la naturaleza como una forma de diversión y temporalmente (señorito Iván). Es, pues, una novela rural y social con momentos de profundo lirismo.</a:t>
            </a:r>
          </a:p>
          <a:p>
            <a:pPr algn="just"/>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FF0000"/>
                </a:solidFill>
              </a:rPr>
              <a:t>estructura</a:t>
            </a:r>
            <a:endParaRPr lang="es-ES" dirty="0">
              <a:solidFill>
                <a:srgbClr val="FF0000"/>
              </a:solidFill>
            </a:endParaRPr>
          </a:p>
        </p:txBody>
      </p:sp>
      <p:sp>
        <p:nvSpPr>
          <p:cNvPr id="3" name="2 Marcador de contenido"/>
          <p:cNvSpPr>
            <a:spLocks noGrp="1"/>
          </p:cNvSpPr>
          <p:nvPr>
            <p:ph sz="quarter" idx="1"/>
          </p:nvPr>
        </p:nvSpPr>
        <p:spPr/>
        <p:txBody>
          <a:bodyPr>
            <a:normAutofit fontScale="70000" lnSpcReduction="20000"/>
          </a:bodyPr>
          <a:lstStyle/>
          <a:p>
            <a:pPr algn="just"/>
            <a:r>
              <a:rPr lang="es-ES" u="sng" dirty="0" smtClean="0"/>
              <a:t>Los santos inocentes</a:t>
            </a:r>
            <a:r>
              <a:rPr lang="es-ES" dirty="0" smtClean="0"/>
              <a:t> es una novela que consta de seis largos párrafos que constituyen cada uno una secuencia o capítulo, a los que el autor llama “libros”. La razón de esta denominación responde a que cada uno de ellos presenta independencia argumental. Cada unidad textual funciona como una narración poemática </a:t>
            </a:r>
            <a:r>
              <a:rPr lang="es-ES" dirty="0" smtClean="0"/>
              <a:t>autónoma.</a:t>
            </a:r>
          </a:p>
          <a:p>
            <a:r>
              <a:rPr lang="es-ES" dirty="0" smtClean="0"/>
              <a:t>La obra responde al esquema tradicional de la novela: planteamiento, nudo y </a:t>
            </a:r>
            <a:r>
              <a:rPr lang="es-ES" dirty="0" smtClean="0"/>
              <a:t>desenlace. </a:t>
            </a:r>
            <a:r>
              <a:rPr lang="es-ES" dirty="0" smtClean="0"/>
              <a:t/>
            </a:r>
            <a:br>
              <a:rPr lang="es-ES" dirty="0" smtClean="0"/>
            </a:br>
            <a:endParaRPr lang="es-ES" dirty="0" smtClean="0"/>
          </a:p>
          <a:p>
            <a:r>
              <a:rPr lang="es-ES" dirty="0" smtClean="0"/>
              <a:t>-En los tres primeros libros o capítulos («Azarías», «Paco, el Bajo», «La </a:t>
            </a:r>
            <a:r>
              <a:rPr lang="es-ES" dirty="0" err="1" smtClean="0"/>
              <a:t>milana</a:t>
            </a:r>
            <a:r>
              <a:rPr lang="es-ES" dirty="0" smtClean="0"/>
              <a:t>») son presentados los   personajes humildes (y también “humillados”), </a:t>
            </a:r>
            <a:r>
              <a:rPr lang="es-ES" dirty="0" smtClean="0"/>
              <a:t>desde </a:t>
            </a:r>
            <a:r>
              <a:rPr lang="es-ES" dirty="0" smtClean="0"/>
              <a:t>una doble perspectiva:</a:t>
            </a:r>
            <a:br>
              <a:rPr lang="es-ES" dirty="0" smtClean="0"/>
            </a:br>
            <a:endParaRPr lang="es-ES" dirty="0" smtClean="0"/>
          </a:p>
          <a:p>
            <a:pPr lvl="1"/>
            <a:r>
              <a:rPr lang="es-ES" i="1" dirty="0" smtClean="0"/>
              <a:t>a) </a:t>
            </a:r>
            <a:r>
              <a:rPr lang="es-ES" b="1" dirty="0" smtClean="0"/>
              <a:t>Social</a:t>
            </a:r>
            <a:r>
              <a:rPr lang="es-ES" i="1" dirty="0" smtClean="0"/>
              <a:t>, </a:t>
            </a:r>
            <a:r>
              <a:rPr lang="es-ES" dirty="0" smtClean="0"/>
              <a:t>a través de la cual resalta la miseria</a:t>
            </a:r>
            <a:r>
              <a:rPr lang="es-ES" i="1" dirty="0" smtClean="0"/>
              <a:t> </a:t>
            </a:r>
            <a:r>
              <a:rPr lang="es-ES" dirty="0" smtClean="0"/>
              <a:t>marcada </a:t>
            </a:r>
            <a:r>
              <a:rPr lang="es-ES" dirty="0" smtClean="0"/>
              <a:t>por una especie de determinismo biológico (subnormalidad) o histórico (pobreza) que les induce a la sumisión</a:t>
            </a:r>
            <a:r>
              <a:rPr lang="es-ES" i="1" dirty="0" smtClean="0"/>
              <a:t>.</a:t>
            </a:r>
            <a:br>
              <a:rPr lang="es-ES" i="1" dirty="0" smtClean="0"/>
            </a:br>
            <a:endParaRPr lang="es-ES" dirty="0" smtClean="0"/>
          </a:p>
          <a:p>
            <a:pPr lvl="1" algn="just"/>
            <a:r>
              <a:rPr lang="es-ES" i="1" dirty="0" smtClean="0"/>
              <a:t>b) </a:t>
            </a:r>
            <a:r>
              <a:rPr lang="es-ES" b="1" dirty="0" smtClean="0"/>
              <a:t>Existencial,</a:t>
            </a:r>
            <a:r>
              <a:rPr lang="es-ES" i="1" dirty="0" smtClean="0"/>
              <a:t> </a:t>
            </a:r>
            <a:r>
              <a:rPr lang="es-ES" dirty="0" smtClean="0"/>
              <a:t>que resalta la hombría de bien que, sin embargo, preside el comportamiento de los oprimidos, los cuales se afanan en la búsqueda de calor humano</a:t>
            </a:r>
            <a:r>
              <a:rPr lang="es-ES" i="1" dirty="0" smtClean="0"/>
              <a:t> </a:t>
            </a:r>
            <a:r>
              <a:rPr lang="es-ES" dirty="0" smtClean="0"/>
              <a:t>(Azarías), o en intentar la redención</a:t>
            </a:r>
            <a:r>
              <a:rPr lang="es-ES" i="1" dirty="0" smtClean="0"/>
              <a:t> </a:t>
            </a:r>
            <a:r>
              <a:rPr lang="es-ES" dirty="0" smtClean="0"/>
              <a:t>para sus </a:t>
            </a:r>
            <a:r>
              <a:rPr lang="es-ES" dirty="0" smtClean="0"/>
              <a:t>hijos.</a:t>
            </a:r>
            <a:endParaRPr lang="es-ES" dirty="0" smtClean="0"/>
          </a:p>
          <a:p>
            <a:pPr algn="just"/>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solidFill>
                  <a:srgbClr val="FF0000"/>
                </a:solidFill>
              </a:rPr>
              <a:t>Estructura </a:t>
            </a:r>
            <a:r>
              <a:rPr lang="es-ES" dirty="0" err="1" smtClean="0">
                <a:solidFill>
                  <a:srgbClr val="FF0000"/>
                </a:solidFill>
              </a:rPr>
              <a:t>ii</a:t>
            </a:r>
            <a:endParaRPr lang="es-ES" dirty="0">
              <a:solidFill>
                <a:srgbClr val="FF0000"/>
              </a:solidFill>
            </a:endParaRPr>
          </a:p>
        </p:txBody>
      </p:sp>
      <p:sp>
        <p:nvSpPr>
          <p:cNvPr id="3" name="2 Marcador de contenido"/>
          <p:cNvSpPr>
            <a:spLocks noGrp="1"/>
          </p:cNvSpPr>
          <p:nvPr>
            <p:ph sz="quarter" idx="1"/>
          </p:nvPr>
        </p:nvSpPr>
        <p:spPr/>
        <p:txBody>
          <a:bodyPr>
            <a:normAutofit fontScale="77500" lnSpcReduction="20000"/>
          </a:bodyPr>
          <a:lstStyle/>
          <a:p>
            <a:pPr algn="just"/>
            <a:r>
              <a:rPr lang="es-ES" dirty="0" smtClean="0"/>
              <a:t>El libro tercero dota de coherencia a las historias contadas en los dos primeros libros a través de un engarce múltiple: entre </a:t>
            </a:r>
            <a:r>
              <a:rPr lang="es-ES" b="1" dirty="0" smtClean="0"/>
              <a:t>personajes (</a:t>
            </a:r>
            <a:r>
              <a:rPr lang="es-ES" dirty="0" smtClean="0"/>
              <a:t>Azarías se integra en la familia de Paco, el Bajo), </a:t>
            </a:r>
            <a:r>
              <a:rPr lang="es-ES" b="1" dirty="0" smtClean="0"/>
              <a:t>temático </a:t>
            </a:r>
            <a:r>
              <a:rPr lang="es-ES" dirty="0" smtClean="0"/>
              <a:t>(el amor al prójimo entre los humildes), </a:t>
            </a:r>
            <a:r>
              <a:rPr lang="es-ES" b="1" dirty="0" smtClean="0"/>
              <a:t>espacial</a:t>
            </a:r>
            <a:r>
              <a:rPr lang="es-ES" dirty="0" smtClean="0"/>
              <a:t> (convivencia en un mismo cortijo), etc.</a:t>
            </a:r>
          </a:p>
          <a:p>
            <a:pPr algn="just"/>
            <a:r>
              <a:rPr lang="es-ES" dirty="0" smtClean="0"/>
              <a:t>Si la estructura externa de la  historia se presenta como un itinerario episódico dramático hacia un desenlace trágico, el discurso está organizado a través </a:t>
            </a:r>
            <a:r>
              <a:rPr lang="es-ES" dirty="0" smtClean="0"/>
              <a:t>de </a:t>
            </a:r>
            <a:r>
              <a:rPr lang="es-ES" dirty="0" smtClean="0"/>
              <a:t>una </a:t>
            </a:r>
            <a:r>
              <a:rPr lang="es-ES" b="1" dirty="0" smtClean="0"/>
              <a:t>estructura interna</a:t>
            </a:r>
            <a:r>
              <a:rPr lang="es-ES" dirty="0" smtClean="0"/>
              <a:t> que da sentido pleno a los tres elementos imprescindibles, según confiesa el propio Delibes, en todo relato: un hombre, un paisaje, una pasión</a:t>
            </a:r>
            <a:r>
              <a:rPr lang="es-ES" dirty="0" smtClean="0"/>
              <a:t>.</a:t>
            </a:r>
          </a:p>
          <a:p>
            <a:pPr algn="just">
              <a:buNone/>
            </a:pPr>
            <a:r>
              <a:rPr lang="es-ES" dirty="0" smtClean="0"/>
              <a:t>- </a:t>
            </a:r>
            <a:r>
              <a:rPr lang="es-ES" b="1" dirty="0" smtClean="0"/>
              <a:t>El perfil humano de los personajes</a:t>
            </a:r>
            <a:r>
              <a:rPr lang="es-ES" i="1" dirty="0" smtClean="0"/>
              <a:t>, y </a:t>
            </a:r>
            <a:r>
              <a:rPr lang="es-ES" dirty="0" smtClean="0"/>
              <a:t>especialmente del Azarías, eje sobre el que gira el relato. </a:t>
            </a:r>
            <a:endParaRPr lang="es-ES" dirty="0" smtClean="0"/>
          </a:p>
          <a:p>
            <a:pPr algn="just">
              <a:buNone/>
            </a:pPr>
            <a:r>
              <a:rPr lang="es-ES" dirty="0" smtClean="0"/>
              <a:t>-</a:t>
            </a:r>
            <a:r>
              <a:rPr lang="es-ES" b="1" dirty="0" smtClean="0"/>
              <a:t>El marco en el que sitúa los hechos</a:t>
            </a:r>
            <a:r>
              <a:rPr lang="es-ES" i="1" dirty="0" smtClean="0"/>
              <a:t>. </a:t>
            </a:r>
            <a:r>
              <a:rPr lang="es-ES" dirty="0" smtClean="0"/>
              <a:t>El cortijo es el universo espacial en el que ubica la historia</a:t>
            </a:r>
            <a:r>
              <a:rPr lang="es-ES" dirty="0" smtClean="0"/>
              <a:t>.</a:t>
            </a:r>
          </a:p>
          <a:p>
            <a:pPr algn="just">
              <a:buNone/>
            </a:pPr>
            <a:r>
              <a:rPr lang="es-ES" dirty="0" smtClean="0"/>
              <a:t>-</a:t>
            </a:r>
            <a:r>
              <a:rPr lang="es-ES" b="1" dirty="0" smtClean="0"/>
              <a:t>El enfrentamiento de pasiones</a:t>
            </a:r>
            <a:r>
              <a:rPr lang="es-ES" i="1" dirty="0" smtClean="0"/>
              <a:t>. </a:t>
            </a:r>
            <a:r>
              <a:rPr lang="es-ES" dirty="0" smtClean="0"/>
              <a:t>Delibes enfrenta dos concepciones del mundo: la de los señoritos, basada en el desprecio por la naturaleza y por los hombres, y la de los humildes</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t> </a:t>
            </a:r>
            <a:r>
              <a:rPr lang="es-ES" b="1" dirty="0" smtClean="0">
                <a:solidFill>
                  <a:srgbClr val="FF0000"/>
                </a:solidFill>
              </a:rPr>
              <a:t>Temas principales y temas secundarios</a:t>
            </a:r>
            <a:endParaRPr lang="es-ES" dirty="0">
              <a:solidFill>
                <a:srgbClr val="FF0000"/>
              </a:solidFill>
            </a:endParaRPr>
          </a:p>
        </p:txBody>
      </p:sp>
      <p:sp>
        <p:nvSpPr>
          <p:cNvPr id="3" name="2 Marcador de contenido"/>
          <p:cNvSpPr>
            <a:spLocks noGrp="1"/>
          </p:cNvSpPr>
          <p:nvPr>
            <p:ph sz="quarter" idx="1"/>
          </p:nvPr>
        </p:nvSpPr>
        <p:spPr/>
        <p:txBody>
          <a:bodyPr>
            <a:normAutofit fontScale="77500" lnSpcReduction="20000"/>
          </a:bodyPr>
          <a:lstStyle/>
          <a:p>
            <a:pPr marL="457200" indent="-457200" algn="just">
              <a:buFont typeface="+mj-lt"/>
              <a:buAutoNum type="arabicPeriod"/>
            </a:pPr>
            <a:r>
              <a:rPr lang="es-ES" dirty="0" smtClean="0"/>
              <a:t>La obra plantea como tema principal la situación de </a:t>
            </a:r>
            <a:r>
              <a:rPr lang="es-ES" b="1" dirty="0" smtClean="0"/>
              <a:t>injusticia social</a:t>
            </a:r>
            <a:r>
              <a:rPr lang="es-ES" dirty="0" smtClean="0"/>
              <a:t> que sufren unos sirvientes por parte de sus señores. </a:t>
            </a:r>
            <a:endParaRPr lang="es-ES" dirty="0" smtClean="0"/>
          </a:p>
          <a:p>
            <a:pPr marL="457200" indent="-457200" algn="just">
              <a:buFont typeface="+mj-lt"/>
              <a:buAutoNum type="arabicPeriod"/>
            </a:pPr>
            <a:r>
              <a:rPr lang="es-ES" b="1" dirty="0" smtClean="0"/>
              <a:t>la educación de los desheredados</a:t>
            </a:r>
            <a:r>
              <a:rPr lang="es-ES" dirty="0" smtClean="0"/>
              <a:t>, o mejor dicho, el tema de la </a:t>
            </a:r>
            <a:r>
              <a:rPr lang="es-ES" b="1" dirty="0" smtClean="0"/>
              <a:t>incultura y el analfabetismo</a:t>
            </a:r>
            <a:r>
              <a:rPr lang="es-ES" dirty="0" smtClean="0"/>
              <a:t>.</a:t>
            </a:r>
          </a:p>
          <a:p>
            <a:pPr marL="457200" indent="-457200" algn="just">
              <a:buFont typeface="+mj-lt"/>
              <a:buAutoNum type="arabicPeriod"/>
            </a:pPr>
            <a:r>
              <a:rPr lang="es-ES" dirty="0" smtClean="0"/>
              <a:t>el tema de </a:t>
            </a:r>
            <a:r>
              <a:rPr lang="es-ES" b="1" dirty="0" smtClean="0"/>
              <a:t>la formación religiosa</a:t>
            </a:r>
            <a:r>
              <a:rPr lang="es-ES" dirty="0" smtClean="0"/>
              <a:t>, la catequesis, que sirve </a:t>
            </a:r>
            <a:r>
              <a:rPr lang="es-ES" dirty="0" smtClean="0"/>
              <a:t>al </a:t>
            </a:r>
            <a:r>
              <a:rPr lang="es-ES" dirty="0" smtClean="0"/>
              <a:t>objeto de prepararlo para la comunión. </a:t>
            </a:r>
            <a:endParaRPr lang="es-ES" dirty="0" smtClean="0"/>
          </a:p>
          <a:p>
            <a:pPr marL="457200" indent="-457200" algn="just">
              <a:buFont typeface="+mj-lt"/>
              <a:buAutoNum type="arabicPeriod"/>
            </a:pPr>
            <a:r>
              <a:rPr lang="es-ES" dirty="0" smtClean="0"/>
              <a:t>otros temas secundarios está presentes en esta novela:</a:t>
            </a:r>
            <a:br>
              <a:rPr lang="es-ES" dirty="0" smtClean="0"/>
            </a:br>
            <a:endParaRPr lang="es-ES" dirty="0" smtClean="0"/>
          </a:p>
          <a:p>
            <a:pPr algn="just">
              <a:buNone/>
            </a:pPr>
            <a:r>
              <a:rPr lang="es-ES" dirty="0" smtClean="0"/>
              <a:t> </a:t>
            </a:r>
            <a:r>
              <a:rPr lang="es-ES" dirty="0" smtClean="0"/>
              <a:t>-</a:t>
            </a:r>
            <a:r>
              <a:rPr lang="es-ES" b="1" dirty="0" smtClean="0"/>
              <a:t>La relación del hombre con la naturaleza</a:t>
            </a:r>
            <a:r>
              <a:rPr lang="es-ES" dirty="0" smtClean="0"/>
              <a:t>.</a:t>
            </a:r>
          </a:p>
          <a:p>
            <a:pPr algn="just">
              <a:buNone/>
            </a:pPr>
            <a:r>
              <a:rPr lang="es-ES" dirty="0" smtClean="0"/>
              <a:t> -</a:t>
            </a:r>
            <a:r>
              <a:rPr lang="es-ES" b="1" dirty="0" smtClean="0"/>
              <a:t>El calor humano y el amor al </a:t>
            </a:r>
            <a:r>
              <a:rPr lang="es-ES" b="1" dirty="0" smtClean="0"/>
              <a:t>prójimo.</a:t>
            </a:r>
          </a:p>
          <a:p>
            <a:pPr algn="just">
              <a:buNone/>
            </a:pPr>
            <a:r>
              <a:rPr lang="es-ES" dirty="0" smtClean="0"/>
              <a:t>-La </a:t>
            </a:r>
            <a:r>
              <a:rPr lang="es-ES" b="1" dirty="0" smtClean="0"/>
              <a:t>pasión por la caza</a:t>
            </a:r>
            <a:r>
              <a:rPr lang="es-ES" dirty="0" smtClean="0"/>
              <a:t>.</a:t>
            </a:r>
          </a:p>
          <a:p>
            <a:pPr algn="just">
              <a:buNone/>
            </a:pPr>
            <a:r>
              <a:rPr lang="es-ES" dirty="0" smtClean="0"/>
              <a:t>-</a:t>
            </a:r>
            <a:r>
              <a:rPr lang="es-ES" dirty="0" smtClean="0"/>
              <a:t>La </a:t>
            </a:r>
            <a:r>
              <a:rPr lang="es-ES" b="1" dirty="0" smtClean="0"/>
              <a:t>insumisión</a:t>
            </a:r>
            <a:r>
              <a:rPr lang="es-ES" dirty="0" smtClean="0"/>
              <a:t>. En el Libro quinto aparece dicha insumisión por parte de </a:t>
            </a:r>
            <a:r>
              <a:rPr lang="es-ES" dirty="0" err="1" smtClean="0"/>
              <a:t>Quirce</a:t>
            </a:r>
            <a:r>
              <a:rPr lang="es-ES" dirty="0" smtClean="0"/>
              <a:t>, único personaje humilde que desafía de algún modo al señorito </a:t>
            </a:r>
            <a:r>
              <a:rPr lang="es-ES" dirty="0" smtClean="0"/>
              <a:t>.</a:t>
            </a:r>
          </a:p>
          <a:p>
            <a:pPr algn="just">
              <a:buNone/>
            </a:pPr>
            <a:r>
              <a:rPr lang="es-ES" dirty="0" smtClean="0"/>
              <a:t>-El</a:t>
            </a:r>
            <a:r>
              <a:rPr lang="es-ES" dirty="0" smtClean="0"/>
              <a:t> </a:t>
            </a:r>
            <a:r>
              <a:rPr lang="es-ES" b="1" dirty="0" smtClean="0"/>
              <a:t>mundo de la infancia</a:t>
            </a:r>
            <a:r>
              <a:rPr lang="es-ES" dirty="0" smtClean="0"/>
              <a:t> en personajes como la Niña Chica, Nieves o Azarías, y </a:t>
            </a:r>
            <a:r>
              <a:rPr lang="es-ES" b="1" dirty="0" smtClean="0"/>
              <a:t>el tema de la muerte</a:t>
            </a:r>
            <a:r>
              <a:rPr lang="es-ES" dirty="0" smtClean="0"/>
              <a:t>,</a:t>
            </a:r>
            <a:r>
              <a:rPr lang="es-ES" dirty="0" smtClean="0"/>
              <a:t> </a:t>
            </a:r>
            <a:r>
              <a:rPr lang="es-ES" b="1" dirty="0" smtClean="0"/>
              <a:t>la imposible redención de los </a:t>
            </a:r>
            <a:r>
              <a:rPr lang="es-ES" b="1" dirty="0" smtClean="0"/>
              <a:t>inocentes</a:t>
            </a:r>
            <a:r>
              <a:rPr lang="es-ES" dirty="0" smtClean="0"/>
              <a:t>.</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CONTEXTO HISTÓRICO</a:t>
            </a:r>
            <a:endParaRPr lang="es-ES" dirty="0">
              <a:solidFill>
                <a:srgbClr val="C00000"/>
              </a:solidFill>
            </a:endParaRPr>
          </a:p>
        </p:txBody>
      </p:sp>
      <p:sp>
        <p:nvSpPr>
          <p:cNvPr id="3" name="2 Marcador de contenido"/>
          <p:cNvSpPr>
            <a:spLocks noGrp="1"/>
          </p:cNvSpPr>
          <p:nvPr>
            <p:ph sz="quarter" idx="1"/>
          </p:nvPr>
        </p:nvSpPr>
        <p:spPr/>
        <p:txBody>
          <a:bodyPr>
            <a:normAutofit fontScale="77500" lnSpcReduction="20000"/>
          </a:bodyPr>
          <a:lstStyle/>
          <a:p>
            <a:pPr algn="just"/>
            <a:r>
              <a:rPr lang="es-ES" dirty="0" smtClean="0"/>
              <a:t>Se representa en el momento de apertura del régimen franquista año 1959: concordato con la Santa Sede (53), bases americanas, entrada en la ONU (55), una vez superada la autarquía de los años 40. Eisenhower es recibido por Franco en este año. Los tecnócratas del OPUS van a entrar en el gobierno y de este año es el Plan de Estabilización </a:t>
            </a:r>
            <a:r>
              <a:rPr lang="es-ES" dirty="0"/>
              <a:t>E</a:t>
            </a:r>
            <a:r>
              <a:rPr lang="es-ES" dirty="0" smtClean="0"/>
              <a:t>conómica y los posteriores planes de desarrollo.</a:t>
            </a:r>
          </a:p>
          <a:p>
            <a:pPr algn="just"/>
            <a:r>
              <a:rPr lang="es-ES" dirty="0" smtClean="0"/>
              <a:t> Se percibe en la obra el cambio de la vida rural a la urbana (el pueblo de Cuenca de donde proceden Marcelino y su madre y al que se desplazan en el último acto), fundamental en este periodo. También el cambio social y político se refleja en la obra. La aparición de Maribel y sus amigas (chicas de alterne), un atrevimiento que permite la nueva apertura, y la confrontación de la vieja y extraña familia (viejo régimen) con la novedad y juventud de </a:t>
            </a:r>
            <a:r>
              <a:rPr lang="es-ES" dirty="0"/>
              <a:t>M</a:t>
            </a:r>
            <a:r>
              <a:rPr lang="es-ES" dirty="0" smtClean="0"/>
              <a:t>aribel y sus amigas (nueva sociedad), que buscan madre y tía para Marcelino. Se añaden como rasgos de modernidad la presencia de la música de Elvis </a:t>
            </a:r>
            <a:r>
              <a:rPr lang="es-ES" dirty="0" err="1" smtClean="0"/>
              <a:t>Presley</a:t>
            </a:r>
            <a:r>
              <a:rPr lang="es-ES" dirty="0" smtClean="0"/>
              <a:t>, los cocteles, la ropa atrevida de las amigas de Maribel….</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CONTEXTO LITERARIO</a:t>
            </a:r>
            <a:endParaRPr lang="es-ES" dirty="0">
              <a:solidFill>
                <a:srgbClr val="C00000"/>
              </a:solidFill>
            </a:endParaRPr>
          </a:p>
        </p:txBody>
      </p:sp>
      <p:sp>
        <p:nvSpPr>
          <p:cNvPr id="3" name="2 Marcador de contenido"/>
          <p:cNvSpPr>
            <a:spLocks noGrp="1"/>
          </p:cNvSpPr>
          <p:nvPr>
            <p:ph sz="quarter" idx="1"/>
          </p:nvPr>
        </p:nvSpPr>
        <p:spPr/>
        <p:txBody>
          <a:bodyPr>
            <a:normAutofit/>
          </a:bodyPr>
          <a:lstStyle/>
          <a:p>
            <a:pPr algn="just"/>
            <a:r>
              <a:rPr lang="es-ES" dirty="0" smtClean="0"/>
              <a:t>Miguel </a:t>
            </a:r>
            <a:r>
              <a:rPr lang="es-ES" dirty="0" err="1" smtClean="0"/>
              <a:t>Mihura</a:t>
            </a:r>
            <a:r>
              <a:rPr lang="es-ES" dirty="0" smtClean="0"/>
              <a:t> pertenece a la otra Generación del 27, la de prosistas y humoristas, influidos también por la Vanguardia (Surrealismo).</a:t>
            </a:r>
          </a:p>
          <a:p>
            <a:pPr algn="just"/>
            <a:r>
              <a:rPr lang="es-ES" dirty="0" smtClean="0"/>
              <a:t>En relación con los años 40-50 pertenecen a la renovación de la comedia de humor junto a </a:t>
            </a:r>
            <a:r>
              <a:rPr lang="es-ES" dirty="0" err="1" smtClean="0"/>
              <a:t>Jardiel</a:t>
            </a:r>
            <a:r>
              <a:rPr lang="es-ES" dirty="0" smtClean="0"/>
              <a:t> Poncela o Tono, que estuvieron en la década de los 30 en Hollywood. </a:t>
            </a:r>
            <a:r>
              <a:rPr lang="es-ES" dirty="0" err="1" smtClean="0"/>
              <a:t>Mihura</a:t>
            </a:r>
            <a:r>
              <a:rPr lang="es-ES" dirty="0" smtClean="0"/>
              <a:t> fundará La Codorniz, revista que creará una nuevo tipo de humor en los años en los años 40.</a:t>
            </a:r>
          </a:p>
          <a:p>
            <a:pPr algn="just"/>
            <a:endParaRPr lang="es-ES" dirty="0" smtClean="0"/>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dirty="0" smtClean="0">
                <a:solidFill>
                  <a:srgbClr val="FF0000"/>
                </a:solidFill>
              </a:rPr>
              <a:t>UBICACIÓN DE LA COMEDIA </a:t>
            </a:r>
            <a:br>
              <a:rPr lang="es-ES" sz="2800" dirty="0" smtClean="0">
                <a:solidFill>
                  <a:srgbClr val="FF0000"/>
                </a:solidFill>
              </a:rPr>
            </a:br>
            <a:r>
              <a:rPr lang="es-ES" sz="2800" dirty="0" smtClean="0">
                <a:solidFill>
                  <a:srgbClr val="FF0000"/>
                </a:solidFill>
              </a:rPr>
              <a:t>EN SU PRODUCCIÓN</a:t>
            </a:r>
            <a:endParaRPr lang="es-ES" sz="2800" dirty="0">
              <a:solidFill>
                <a:srgbClr val="FF0000"/>
              </a:solidFill>
            </a:endParaRPr>
          </a:p>
        </p:txBody>
      </p:sp>
      <p:sp>
        <p:nvSpPr>
          <p:cNvPr id="3" name="2 Marcador de contenido"/>
          <p:cNvSpPr>
            <a:spLocks noGrp="1"/>
          </p:cNvSpPr>
          <p:nvPr>
            <p:ph sz="quarter" idx="1"/>
          </p:nvPr>
        </p:nvSpPr>
        <p:spPr/>
        <p:txBody>
          <a:bodyPr>
            <a:normAutofit fontScale="92500" lnSpcReduction="10000"/>
          </a:bodyPr>
          <a:lstStyle/>
          <a:p>
            <a:pPr algn="just"/>
            <a:r>
              <a:rPr lang="es-ES" dirty="0" smtClean="0"/>
              <a:t>La obra pertenece al segundo periodo teatral creativo de Miguel </a:t>
            </a:r>
            <a:r>
              <a:rPr lang="es-ES" dirty="0" err="1" smtClean="0"/>
              <a:t>Mihura</a:t>
            </a:r>
            <a:r>
              <a:rPr lang="es-ES" dirty="0" smtClean="0"/>
              <a:t> desde 1953 a 1968, en que retorna a la creación teatral tras el éxito relativo de </a:t>
            </a:r>
            <a:r>
              <a:rPr lang="es-ES" i="1" dirty="0" smtClean="0"/>
              <a:t>Tres sombreros de copa </a:t>
            </a:r>
            <a:r>
              <a:rPr lang="es-ES" dirty="0" smtClean="0"/>
              <a:t>en 1952, después de veinte años de su escritura y tras el estreno último de 1946 de </a:t>
            </a:r>
            <a:r>
              <a:rPr lang="es-ES" i="1" dirty="0" smtClean="0"/>
              <a:t>El caso de la mujer asesinadita.</a:t>
            </a:r>
          </a:p>
          <a:p>
            <a:pPr algn="just"/>
            <a:r>
              <a:rPr lang="es-ES" dirty="0" smtClean="0"/>
              <a:t>Frente a la renovación que supuso Tres sombreros de copa, en Maribel </a:t>
            </a:r>
            <a:r>
              <a:rPr lang="es-ES" dirty="0" err="1" smtClean="0"/>
              <a:t>Mihura</a:t>
            </a:r>
            <a:r>
              <a:rPr lang="es-ES" dirty="0" smtClean="0"/>
              <a:t> realiza concesiones al público con un teatro menos </a:t>
            </a:r>
            <a:r>
              <a:rPr lang="es-ES" dirty="0" err="1" smtClean="0"/>
              <a:t>ronovador</a:t>
            </a:r>
            <a:r>
              <a:rPr lang="es-ES" dirty="0" smtClean="0"/>
              <a:t>, pero con atrevimientos humorísticos, como la escena inicial de la visita, donde el misterio y el suspense (quizá tomado del cine en películas como </a:t>
            </a:r>
            <a:r>
              <a:rPr lang="es-ES" i="1" dirty="0" smtClean="0"/>
              <a:t>Sospecha</a:t>
            </a:r>
            <a:r>
              <a:rPr lang="es-ES" dirty="0" smtClean="0"/>
              <a:t> de </a:t>
            </a:r>
            <a:r>
              <a:rPr lang="es-ES" dirty="0" err="1" smtClean="0"/>
              <a:t>hitchcock</a:t>
            </a:r>
            <a:r>
              <a:rPr lang="es-ES" dirty="0" smtClean="0"/>
              <a:t>), que según avanza la obra, suplantan al humor atrevido de Tres sombreros de copa, que anunciaba el teatro del absurdo.</a:t>
            </a:r>
          </a:p>
          <a:p>
            <a:endParaRPr lang="es-ES" i="1" dirty="0" smtClean="0"/>
          </a:p>
          <a:p>
            <a:endParaRPr lang="es-E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800" dirty="0" smtClean="0">
                <a:solidFill>
                  <a:srgbClr val="FF0000"/>
                </a:solidFill>
              </a:rPr>
              <a:t>TEMA  E IDEOLOGÍA</a:t>
            </a:r>
            <a:endParaRPr lang="es-ES" sz="4800" dirty="0">
              <a:solidFill>
                <a:srgbClr val="FF0000"/>
              </a:solidFill>
            </a:endParaRPr>
          </a:p>
        </p:txBody>
      </p:sp>
      <p:sp>
        <p:nvSpPr>
          <p:cNvPr id="3" name="2 Marcador de contenido"/>
          <p:cNvSpPr>
            <a:spLocks noGrp="1"/>
          </p:cNvSpPr>
          <p:nvPr>
            <p:ph sz="quarter" idx="1"/>
          </p:nvPr>
        </p:nvSpPr>
        <p:spPr/>
        <p:txBody>
          <a:bodyPr>
            <a:normAutofit lnSpcReduction="10000"/>
          </a:bodyPr>
          <a:lstStyle/>
          <a:p>
            <a:pPr algn="just"/>
            <a:r>
              <a:rPr lang="es-ES" dirty="0" smtClean="0"/>
              <a:t>La crítica del convencionalismo social.</a:t>
            </a:r>
          </a:p>
          <a:p>
            <a:pPr algn="just"/>
            <a:r>
              <a:rPr lang="es-ES" dirty="0" err="1" smtClean="0"/>
              <a:t>Mihura</a:t>
            </a:r>
            <a:r>
              <a:rPr lang="es-ES" dirty="0" smtClean="0"/>
              <a:t> rechaza el teatro ideológico o de compromiso social. Este segundo periodo teatral de </a:t>
            </a:r>
            <a:r>
              <a:rPr lang="es-ES" dirty="0" err="1" smtClean="0"/>
              <a:t>Mihura</a:t>
            </a:r>
            <a:r>
              <a:rPr lang="es-ES" dirty="0" smtClean="0"/>
              <a:t> supone un predominio del oficio teatral frente a la carga crítica o la novedad humorística anticipadora del absurdo de </a:t>
            </a:r>
            <a:r>
              <a:rPr lang="es-ES" i="1" dirty="0" smtClean="0"/>
              <a:t>Tres sombreros de copa</a:t>
            </a:r>
            <a:r>
              <a:rPr lang="es-ES" dirty="0" smtClean="0"/>
              <a:t>.</a:t>
            </a:r>
          </a:p>
          <a:p>
            <a:pPr algn="just"/>
            <a:r>
              <a:rPr lang="es-ES" dirty="0" smtClean="0"/>
              <a:t>Se presenta en las dos obras el conflicto hombre/mujer como reflejo del conflicto hombre (tímido en ambos casos)/ sociedad que lleva al hombre a la </a:t>
            </a:r>
            <a:r>
              <a:rPr lang="es-ES" dirty="0" err="1" smtClean="0"/>
              <a:t>automarginación</a:t>
            </a:r>
            <a:r>
              <a:rPr lang="es-ES" dirty="0" smtClean="0"/>
              <a:t> (Tres sombreros) o a la integración como sucede en esta obra, gracias a la bondad del personaje y su familia.</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600" dirty="0" smtClean="0">
                <a:solidFill>
                  <a:srgbClr val="FF0000"/>
                </a:solidFill>
              </a:rPr>
              <a:t>ESTRUCTURA</a:t>
            </a:r>
            <a:endParaRPr lang="es-ES" sz="6600" dirty="0">
              <a:solidFill>
                <a:srgbClr val="FF0000"/>
              </a:solidFill>
            </a:endParaRPr>
          </a:p>
        </p:txBody>
      </p:sp>
      <p:sp>
        <p:nvSpPr>
          <p:cNvPr id="3" name="2 Marcador de contenido"/>
          <p:cNvSpPr>
            <a:spLocks noGrp="1"/>
          </p:cNvSpPr>
          <p:nvPr>
            <p:ph sz="quarter" idx="1"/>
          </p:nvPr>
        </p:nvSpPr>
        <p:spPr/>
        <p:txBody>
          <a:bodyPr>
            <a:normAutofit lnSpcReduction="10000"/>
          </a:bodyPr>
          <a:lstStyle/>
          <a:p>
            <a:pPr algn="just"/>
            <a:r>
              <a:rPr lang="es-ES" dirty="0" smtClean="0"/>
              <a:t>La  comedia se divide en tres actos.</a:t>
            </a:r>
          </a:p>
          <a:p>
            <a:pPr algn="just"/>
            <a:r>
              <a:rPr lang="es-ES" dirty="0" smtClean="0"/>
              <a:t>A partir del segundo acto la obra toma un nuevo sesgo hacia el misterio y el thriller por las sospechas de la muerte de la mujer de Marcelino, que frenan el cambio y transformación de Maribel.</a:t>
            </a:r>
          </a:p>
          <a:p>
            <a:pPr algn="just"/>
            <a:r>
              <a:rPr lang="es-ES" dirty="0" smtClean="0"/>
              <a:t>El tercer acto supone un cambio en la unidad de lugar (ambiente rural) de la obra, pero no en el simbolismo del decorado, que siempre muestra lo mismo: la presencia de lo antiguo en la decoración de la casa y de lo nuevo (la coctelera o el tocadiscos con canciones de Elvis) o el misterio (la cotorra o la puerta simulada en el tercer acto).</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7200" dirty="0" smtClean="0">
                <a:solidFill>
                  <a:srgbClr val="FF0000"/>
                </a:solidFill>
              </a:rPr>
              <a:t>personajes</a:t>
            </a:r>
            <a:endParaRPr lang="es-ES" sz="7200" dirty="0">
              <a:solidFill>
                <a:srgbClr val="FF0000"/>
              </a:solidFill>
            </a:endParaRPr>
          </a:p>
        </p:txBody>
      </p:sp>
      <p:sp>
        <p:nvSpPr>
          <p:cNvPr id="3" name="2 Marcador de contenido"/>
          <p:cNvSpPr>
            <a:spLocks noGrp="1"/>
          </p:cNvSpPr>
          <p:nvPr>
            <p:ph sz="quarter" idx="1"/>
          </p:nvPr>
        </p:nvSpPr>
        <p:spPr/>
        <p:txBody>
          <a:bodyPr>
            <a:normAutofit fontScale="85000" lnSpcReduction="10000"/>
          </a:bodyPr>
          <a:lstStyle/>
          <a:p>
            <a:pPr algn="just"/>
            <a:r>
              <a:rPr lang="es-ES" dirty="0" smtClean="0"/>
              <a:t>Los protagonistas representan el cambio personal y social gracias a la bondad de ambos, también de Maribel.</a:t>
            </a:r>
          </a:p>
          <a:p>
            <a:pPr algn="just"/>
            <a:r>
              <a:rPr lang="es-ES" dirty="0" smtClean="0"/>
              <a:t>El deseo de modernización y la bondad del protagonista y su familia están presentes inicialmente en la obra. Para Maribel es incomprensible y raya en la estupidez y la locura, pero acepta su transformación personal y su consecuente cambio social. La bondad familiar y el aire de comedia, toma el sesgo del misterio, inducido por las compañeras de alterne de Maribel, incapaces de creer en la ingenuidad y bondad de Marcelino y su familia.</a:t>
            </a:r>
          </a:p>
          <a:p>
            <a:pPr algn="just"/>
            <a:r>
              <a:rPr lang="es-ES" dirty="0" smtClean="0"/>
              <a:t>Los personajes se dividen en dos bloques: el de los marginados representado por Maribel  y sus compañeras del alterne y el mundo burgués (Marcelino, su madre, su tía  y los personajes de su entorno), que quieren modernizarse y acaban integrándose e integrando a Maribel frente a </a:t>
            </a:r>
            <a:r>
              <a:rPr lang="es-ES" i="1" dirty="0" smtClean="0"/>
              <a:t>Tres sombreros de copa.</a:t>
            </a:r>
            <a:endParaRPr lang="es-E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LOS SANTOS INOCENTES</a:t>
            </a:r>
            <a:endParaRPr lang="es-ES" dirty="0"/>
          </a:p>
        </p:txBody>
      </p:sp>
      <p:sp>
        <p:nvSpPr>
          <p:cNvPr id="4" name="3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pPr algn="ctr"/>
            <a:r>
              <a:rPr lang="es-ES" dirty="0" smtClean="0">
                <a:solidFill>
                  <a:srgbClr val="C00000"/>
                </a:solidFill>
              </a:rPr>
              <a:t>CONTEXTO HISTÓRICO</a:t>
            </a:r>
            <a:endParaRPr lang="es-ES" dirty="0">
              <a:solidFill>
                <a:srgbClr val="C00000"/>
              </a:solidFill>
            </a:endParaRPr>
          </a:p>
        </p:txBody>
      </p:sp>
      <p:sp>
        <p:nvSpPr>
          <p:cNvPr id="3" name="2 Marcador de contenido"/>
          <p:cNvSpPr>
            <a:spLocks noGrp="1"/>
          </p:cNvSpPr>
          <p:nvPr>
            <p:ph sz="quarter" idx="1"/>
          </p:nvPr>
        </p:nvSpPr>
        <p:spPr>
          <a:xfrm>
            <a:off x="457200" y="1700808"/>
            <a:ext cx="8229600" cy="4425355"/>
          </a:xfrm>
        </p:spPr>
        <p:txBody>
          <a:bodyPr>
            <a:noAutofit/>
          </a:bodyPr>
          <a:lstStyle/>
          <a:p>
            <a:pPr algn="just"/>
            <a:r>
              <a:rPr lang="es-ES" sz="1800" dirty="0" smtClean="0"/>
              <a:t>La novela se publicó en 1981, año que se sitúa en el periodo de la transición democrática con el gobierno de la UCD y en el momento del intento de golpe de estado. La transición acaba con la victoria del PSOE en 1982. Sin embargo, su trama está ambientada en la época delos 60 en un cortijo de </a:t>
            </a:r>
            <a:r>
              <a:rPr lang="es-ES" sz="1800" dirty="0"/>
              <a:t>E</a:t>
            </a:r>
            <a:r>
              <a:rPr lang="es-ES" sz="1800" dirty="0" smtClean="0"/>
              <a:t>xtremadura cercano a Portugal. La novela supone una denuncia moral del latifundismo, la injusticia social y las consecuencias que provoca sobre las clases más bajas, que aceptan con resignación su situación.</a:t>
            </a:r>
          </a:p>
          <a:p>
            <a:pPr algn="just"/>
            <a:r>
              <a:rPr lang="es-ES" sz="1800" dirty="0" smtClean="0"/>
              <a:t>Se </a:t>
            </a:r>
            <a:r>
              <a:rPr lang="es-ES" sz="1800" dirty="0" smtClean="0"/>
              <a:t>perciben los cambios de los años 60: la mención del Concilio Vaticano II, el uso de los nuevos tractores, el cambio de mentalidad de los jornaleros y la emigración de estos a la ciudad.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190</TotalTime>
  <Words>1060</Words>
  <Application>Microsoft Office PowerPoint</Application>
  <PresentationFormat>Presentación en pantalla (4:3)</PresentationFormat>
  <Paragraphs>55</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Mirador</vt:lpstr>
      <vt:lpstr>MARIBEL Y LA EXTRAÑA FAMILIA</vt:lpstr>
      <vt:lpstr>CONTEXTO HISTÓRICO</vt:lpstr>
      <vt:lpstr>CONTEXTO LITERARIO</vt:lpstr>
      <vt:lpstr>UBICACIÓN DE LA COMEDIA  EN SU PRODUCCIÓN</vt:lpstr>
      <vt:lpstr>TEMA  E IDEOLOGÍA</vt:lpstr>
      <vt:lpstr>ESTRUCTURA</vt:lpstr>
      <vt:lpstr>personajes</vt:lpstr>
      <vt:lpstr>LOS SANTOS INOCENTES</vt:lpstr>
      <vt:lpstr>CONTEXTO HISTÓRICO</vt:lpstr>
      <vt:lpstr>CONTEXTO  LITERARIO</vt:lpstr>
      <vt:lpstr>LOS PERSONAJES</vt:lpstr>
      <vt:lpstr>estructura</vt:lpstr>
      <vt:lpstr>Estructura ii</vt:lpstr>
      <vt:lpstr> Temas principales y temas secundarios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MARIBEL Y LA EXTRAÑA FAMILIA</dc:title>
  <dc:creator>gmoreno</dc:creator>
  <cp:lastModifiedBy>gmoreno</cp:lastModifiedBy>
  <cp:revision>28</cp:revision>
  <dcterms:created xsi:type="dcterms:W3CDTF">2017-12-22T16:21:13Z</dcterms:created>
  <dcterms:modified xsi:type="dcterms:W3CDTF">2023-02-23T15:22:47Z</dcterms:modified>
</cp:coreProperties>
</file>